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5" r:id="rId1"/>
    <p:sldMasterId id="2147484107" r:id="rId2"/>
  </p:sldMasterIdLst>
  <p:notesMasterIdLst>
    <p:notesMasterId r:id="rId85"/>
  </p:notesMasterIdLst>
  <p:handoutMasterIdLst>
    <p:handoutMasterId r:id="rId86"/>
  </p:handoutMasterIdLst>
  <p:sldIdLst>
    <p:sldId id="256" r:id="rId3"/>
    <p:sldId id="530" r:id="rId4"/>
    <p:sldId id="452" r:id="rId5"/>
    <p:sldId id="280" r:id="rId6"/>
    <p:sldId id="278" r:id="rId7"/>
    <p:sldId id="474" r:id="rId8"/>
    <p:sldId id="288" r:id="rId9"/>
    <p:sldId id="490" r:id="rId10"/>
    <p:sldId id="290" r:id="rId11"/>
    <p:sldId id="291" r:id="rId12"/>
    <p:sldId id="599" r:id="rId13"/>
    <p:sldId id="600" r:id="rId14"/>
    <p:sldId id="601" r:id="rId15"/>
    <p:sldId id="602" r:id="rId16"/>
    <p:sldId id="467" r:id="rId17"/>
    <p:sldId id="571" r:id="rId18"/>
    <p:sldId id="547" r:id="rId19"/>
    <p:sldId id="542" r:id="rId20"/>
    <p:sldId id="556" r:id="rId21"/>
    <p:sldId id="412" r:id="rId22"/>
    <p:sldId id="448" r:id="rId23"/>
    <p:sldId id="440" r:id="rId24"/>
    <p:sldId id="501" r:id="rId25"/>
    <p:sldId id="496" r:id="rId26"/>
    <p:sldId id="495" r:id="rId27"/>
    <p:sldId id="526" r:id="rId28"/>
    <p:sldId id="522" r:id="rId29"/>
    <p:sldId id="523" r:id="rId30"/>
    <p:sldId id="435" r:id="rId31"/>
    <p:sldId id="583" r:id="rId32"/>
    <p:sldId id="527" r:id="rId33"/>
    <p:sldId id="545" r:id="rId34"/>
    <p:sldId id="442" r:id="rId35"/>
    <p:sldId id="389" r:id="rId36"/>
    <p:sldId id="427" r:id="rId37"/>
    <p:sldId id="326" r:id="rId38"/>
    <p:sldId id="417" r:id="rId39"/>
    <p:sldId id="352" r:id="rId40"/>
    <p:sldId id="437" r:id="rId41"/>
    <p:sldId id="585" r:id="rId42"/>
    <p:sldId id="586" r:id="rId43"/>
    <p:sldId id="589" r:id="rId44"/>
    <p:sldId id="335" r:id="rId45"/>
    <p:sldId id="588" r:id="rId46"/>
    <p:sldId id="462" r:id="rId47"/>
    <p:sldId id="355" r:id="rId48"/>
    <p:sldId id="592" r:id="rId49"/>
    <p:sldId id="338" r:id="rId50"/>
    <p:sldId id="415" r:id="rId51"/>
    <p:sldId id="553" r:id="rId52"/>
    <p:sldId id="569" r:id="rId53"/>
    <p:sldId id="391" r:id="rId54"/>
    <p:sldId id="438" r:id="rId55"/>
    <p:sldId id="550" r:id="rId56"/>
    <p:sldId id="549" r:id="rId57"/>
    <p:sldId id="418" r:id="rId58"/>
    <p:sldId id="479" r:id="rId59"/>
    <p:sldId id="371" r:id="rId60"/>
    <p:sldId id="444" r:id="rId61"/>
    <p:sldId id="557" r:id="rId62"/>
    <p:sldId id="375" r:id="rId63"/>
    <p:sldId id="575" r:id="rId64"/>
    <p:sldId id="489" r:id="rId65"/>
    <p:sldId id="573" r:id="rId66"/>
    <p:sldId id="572" r:id="rId67"/>
    <p:sldId id="504" r:id="rId68"/>
    <p:sldId id="595" r:id="rId69"/>
    <p:sldId id="596" r:id="rId70"/>
    <p:sldId id="597" r:id="rId71"/>
    <p:sldId id="604" r:id="rId72"/>
    <p:sldId id="554" r:id="rId73"/>
    <p:sldId id="603" r:id="rId74"/>
    <p:sldId id="605" r:id="rId75"/>
    <p:sldId id="570" r:id="rId76"/>
    <p:sldId id="593" r:id="rId77"/>
    <p:sldId id="594" r:id="rId78"/>
    <p:sldId id="481" r:id="rId79"/>
    <p:sldId id="598" r:id="rId80"/>
    <p:sldId id="511" r:id="rId81"/>
    <p:sldId id="516" r:id="rId82"/>
    <p:sldId id="425" r:id="rId83"/>
    <p:sldId id="426" r:id="rId8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6349DF3A-FB52-4C57-B9CA-88DCCB54FC1C}">
          <p14:sldIdLst>
            <p14:sldId id="256"/>
          </p14:sldIdLst>
        </p14:section>
        <p14:section name="Introduction" id="{E273D2BD-2755-4310-8853-5452E41BB5A6}">
          <p14:sldIdLst>
            <p14:sldId id="530"/>
            <p14:sldId id="452"/>
            <p14:sldId id="280"/>
            <p14:sldId id="278"/>
            <p14:sldId id="474"/>
            <p14:sldId id="288"/>
            <p14:sldId id="490"/>
            <p14:sldId id="290"/>
            <p14:sldId id="291"/>
            <p14:sldId id="599"/>
            <p14:sldId id="600"/>
            <p14:sldId id="601"/>
            <p14:sldId id="602"/>
            <p14:sldId id="467"/>
            <p14:sldId id="571"/>
            <p14:sldId id="547"/>
            <p14:sldId id="542"/>
            <p14:sldId id="556"/>
          </p14:sldIdLst>
        </p14:section>
        <p14:section name="Classification System" id="{FC37F1E5-441D-4477-B048-CE4BE15FF8D9}">
          <p14:sldIdLst>
            <p14:sldId id="412"/>
            <p14:sldId id="448"/>
            <p14:sldId id="440"/>
            <p14:sldId id="501"/>
            <p14:sldId id="496"/>
            <p14:sldId id="495"/>
            <p14:sldId id="526"/>
            <p14:sldId id="522"/>
            <p14:sldId id="523"/>
            <p14:sldId id="435"/>
            <p14:sldId id="583"/>
            <p14:sldId id="527"/>
            <p14:sldId id="545"/>
            <p14:sldId id="442"/>
            <p14:sldId id="389"/>
            <p14:sldId id="427"/>
            <p14:sldId id="326"/>
          </p14:sldIdLst>
        </p14:section>
        <p14:section name="Recruitment and Staffing" id="{C7A46D0A-AB06-4476-B150-BF96D86BE6E9}">
          <p14:sldIdLst>
            <p14:sldId id="417"/>
            <p14:sldId id="352"/>
            <p14:sldId id="437"/>
            <p14:sldId id="585"/>
            <p14:sldId id="586"/>
            <p14:sldId id="589"/>
            <p14:sldId id="335"/>
            <p14:sldId id="588"/>
            <p14:sldId id="462"/>
            <p14:sldId id="355"/>
            <p14:sldId id="592"/>
            <p14:sldId id="338"/>
          </p14:sldIdLst>
        </p14:section>
        <p14:section name="Pay Administration" id="{5FFAF76A-E759-46A7-9C50-D50D2BCAEC8F}">
          <p14:sldIdLst>
            <p14:sldId id="415"/>
            <p14:sldId id="553"/>
            <p14:sldId id="569"/>
            <p14:sldId id="391"/>
            <p14:sldId id="438"/>
            <p14:sldId id="550"/>
            <p14:sldId id="549"/>
          </p14:sldIdLst>
        </p14:section>
        <p14:section name="CCAS" id="{C3A01BD0-4F07-4718-B3FF-4900C8A22ACE}">
          <p14:sldIdLst>
            <p14:sldId id="418"/>
            <p14:sldId id="479"/>
            <p14:sldId id="371"/>
            <p14:sldId id="444"/>
            <p14:sldId id="557"/>
            <p14:sldId id="375"/>
            <p14:sldId id="575"/>
            <p14:sldId id="489"/>
            <p14:sldId id="573"/>
            <p14:sldId id="572"/>
            <p14:sldId id="504"/>
            <p14:sldId id="595"/>
            <p14:sldId id="596"/>
            <p14:sldId id="597"/>
            <p14:sldId id="604"/>
            <p14:sldId id="554"/>
            <p14:sldId id="603"/>
            <p14:sldId id="605"/>
            <p14:sldId id="570"/>
            <p14:sldId id="593"/>
            <p14:sldId id="594"/>
          </p14:sldIdLst>
        </p14:section>
        <p14:section name="Post Conversison" id="{99047A1A-FAAC-4691-BBDC-C70243231EA6}">
          <p14:sldIdLst>
            <p14:sldId id="481"/>
            <p14:sldId id="598"/>
            <p14:sldId id="511"/>
            <p14:sldId id="516"/>
          </p14:sldIdLst>
        </p14:section>
        <p14:section name="Closing" id="{FA501F9C-B3CB-476E-87C5-7FA05FC7A7B7}">
          <p14:sldIdLst>
            <p14:sldId id="425"/>
            <p14:sldId id="42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dley, La Tosha - CTR" initials="HLT-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AFDD"/>
    <a:srgbClr val="007BB7"/>
    <a:srgbClr val="7BB700"/>
    <a:srgbClr val="004700"/>
    <a:srgbClr val="D2DEEF"/>
    <a:srgbClr val="EAEFF7"/>
    <a:srgbClr val="D6D1FB"/>
    <a:srgbClr val="E7E8EC"/>
    <a:srgbClr val="E8E7E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7" autoAdjust="0"/>
    <p:restoredTop sz="73852" autoAdjust="0"/>
  </p:normalViewPr>
  <p:slideViewPr>
    <p:cSldViewPr>
      <p:cViewPr varScale="1">
        <p:scale>
          <a:sx n="82" d="100"/>
          <a:sy n="82" d="100"/>
        </p:scale>
        <p:origin x="182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06"/>
    </p:cViewPr>
  </p:sorterViewPr>
  <p:notesViewPr>
    <p:cSldViewPr>
      <p:cViewPr varScale="1">
        <p:scale>
          <a:sx n="83" d="100"/>
          <a:sy n="83" d="100"/>
        </p:scale>
        <p:origin x="15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603" cy="465615"/>
          </a:xfrm>
          <a:prstGeom prst="rect">
            <a:avLst/>
          </a:prstGeom>
        </p:spPr>
        <p:txBody>
          <a:bodyPr vert="horz" lIns="91541" tIns="45770" rIns="91541" bIns="4577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75733" y="0"/>
            <a:ext cx="3042603" cy="465615"/>
          </a:xfrm>
          <a:prstGeom prst="rect">
            <a:avLst/>
          </a:prstGeom>
        </p:spPr>
        <p:txBody>
          <a:bodyPr vert="horz" lIns="91541" tIns="45770" rIns="91541" bIns="45770" rtlCol="0"/>
          <a:lstStyle>
            <a:lvl1pPr algn="r">
              <a:defRPr sz="1200">
                <a:cs typeface="+mn-cs"/>
              </a:defRPr>
            </a:lvl1pPr>
          </a:lstStyle>
          <a:p>
            <a:pPr>
              <a:defRPr/>
            </a:pPr>
            <a:fld id="{3AABA062-68F3-4EB8-8122-412B65AC9DF3}" type="datetimeFigureOut">
              <a:rPr lang="en-US"/>
              <a:pPr>
                <a:defRPr/>
              </a:pPr>
              <a:t>5/8/2018</a:t>
            </a:fld>
            <a:endParaRPr lang="en-US" dirty="0"/>
          </a:p>
        </p:txBody>
      </p:sp>
      <p:sp>
        <p:nvSpPr>
          <p:cNvPr id="4" name="Footer Placeholder 3"/>
          <p:cNvSpPr>
            <a:spLocks noGrp="1"/>
          </p:cNvSpPr>
          <p:nvPr>
            <p:ph type="ftr" sz="quarter" idx="2"/>
          </p:nvPr>
        </p:nvSpPr>
        <p:spPr>
          <a:xfrm>
            <a:off x="1" y="8838722"/>
            <a:ext cx="3042603" cy="465615"/>
          </a:xfrm>
          <a:prstGeom prst="rect">
            <a:avLst/>
          </a:prstGeom>
        </p:spPr>
        <p:txBody>
          <a:bodyPr vert="horz" lIns="91541" tIns="45770" rIns="91541" bIns="4577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75733" y="8838722"/>
            <a:ext cx="3042603" cy="465615"/>
          </a:xfrm>
          <a:prstGeom prst="rect">
            <a:avLst/>
          </a:prstGeom>
        </p:spPr>
        <p:txBody>
          <a:bodyPr vert="horz" lIns="91541" tIns="45770" rIns="91541" bIns="45770" rtlCol="0" anchor="b"/>
          <a:lstStyle>
            <a:lvl1pPr algn="r">
              <a:defRPr sz="1200">
                <a:cs typeface="+mn-cs"/>
              </a:defRPr>
            </a:lvl1pPr>
          </a:lstStyle>
          <a:p>
            <a:pPr>
              <a:defRPr/>
            </a:pPr>
            <a:fld id="{185537EE-DC03-494B-AA9A-90D41BEB4C24}" type="slidenum">
              <a:rPr lang="en-US"/>
              <a:pPr>
                <a:defRPr/>
              </a:pPr>
              <a:t>‹#›</a:t>
            </a:fld>
            <a:endParaRPr lang="en-US" dirty="0"/>
          </a:p>
        </p:txBody>
      </p:sp>
    </p:spTree>
    <p:extLst>
      <p:ext uri="{BB962C8B-B14F-4D97-AF65-F5344CB8AC3E}">
        <p14:creationId xmlns:p14="http://schemas.microsoft.com/office/powerpoint/2010/main" val="1844878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42603" cy="465615"/>
          </a:xfrm>
          <a:prstGeom prst="rect">
            <a:avLst/>
          </a:prstGeom>
          <a:noFill/>
          <a:ln w="9525">
            <a:noFill/>
            <a:miter lim="800000"/>
            <a:headEnd/>
            <a:tailEnd/>
          </a:ln>
          <a:effectLst/>
        </p:spPr>
        <p:txBody>
          <a:bodyPr vert="horz" wrap="square" lIns="92402" tIns="46201" rIns="92402" bIns="46201" numCol="1" anchor="t" anchorCtr="0" compatLnSpc="1">
            <a:prstTxWarp prst="textNoShape">
              <a:avLst/>
            </a:prstTxWarp>
          </a:bodyPr>
          <a:lstStyle>
            <a:lvl1pPr>
              <a:defRPr b="0">
                <a:latin typeface="Arial" pitchFamily="34" charset="0"/>
                <a:cs typeface="+mn-cs"/>
              </a:defRPr>
            </a:lvl1pPr>
          </a:lstStyle>
          <a:p>
            <a:pPr>
              <a:defRPr/>
            </a:pPr>
            <a:endParaRPr lang="en-US" dirty="0"/>
          </a:p>
        </p:txBody>
      </p:sp>
      <p:sp>
        <p:nvSpPr>
          <p:cNvPr id="29699" name="Rectangle 3"/>
          <p:cNvSpPr>
            <a:spLocks noGrp="1" noChangeArrowheads="1"/>
          </p:cNvSpPr>
          <p:nvPr>
            <p:ph type="dt" idx="1"/>
          </p:nvPr>
        </p:nvSpPr>
        <p:spPr bwMode="auto">
          <a:xfrm>
            <a:off x="3975733" y="0"/>
            <a:ext cx="3042603" cy="465615"/>
          </a:xfrm>
          <a:prstGeom prst="rect">
            <a:avLst/>
          </a:prstGeom>
          <a:noFill/>
          <a:ln w="9525">
            <a:noFill/>
            <a:miter lim="800000"/>
            <a:headEnd/>
            <a:tailEnd/>
          </a:ln>
          <a:effectLst/>
        </p:spPr>
        <p:txBody>
          <a:bodyPr vert="horz" wrap="square" lIns="92402" tIns="46201" rIns="92402" bIns="46201" numCol="1" anchor="t" anchorCtr="0" compatLnSpc="1">
            <a:prstTxWarp prst="textNoShape">
              <a:avLst/>
            </a:prstTxWarp>
          </a:bodyPr>
          <a:lstStyle>
            <a:lvl1pPr algn="r">
              <a:defRPr b="0">
                <a:latin typeface="Arial" pitchFamily="34" charset="0"/>
                <a:cs typeface="+mn-cs"/>
              </a:defRPr>
            </a:lvl1pPr>
          </a:lstStyle>
          <a:p>
            <a:pPr>
              <a:defRPr/>
            </a:pPr>
            <a:endParaRPr lang="en-US" dirty="0"/>
          </a:p>
        </p:txBody>
      </p:sp>
      <p:sp>
        <p:nvSpPr>
          <p:cNvPr id="7680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2629" y="4419361"/>
            <a:ext cx="5614668" cy="4187348"/>
          </a:xfrm>
          <a:prstGeom prst="rect">
            <a:avLst/>
          </a:prstGeom>
          <a:noFill/>
          <a:ln w="9525">
            <a:noFill/>
            <a:miter lim="800000"/>
            <a:headEnd/>
            <a:tailEnd/>
          </a:ln>
          <a:effectLst/>
        </p:spPr>
        <p:txBody>
          <a:bodyPr vert="horz" wrap="square" lIns="92402" tIns="46201" rIns="92402" bIns="462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1" y="8838722"/>
            <a:ext cx="3042603" cy="465615"/>
          </a:xfrm>
          <a:prstGeom prst="rect">
            <a:avLst/>
          </a:prstGeom>
          <a:noFill/>
          <a:ln w="9525">
            <a:noFill/>
            <a:miter lim="800000"/>
            <a:headEnd/>
            <a:tailEnd/>
          </a:ln>
          <a:effectLst/>
        </p:spPr>
        <p:txBody>
          <a:bodyPr vert="horz" wrap="square" lIns="92402" tIns="46201" rIns="92402" bIns="46201" numCol="1" anchor="b" anchorCtr="0" compatLnSpc="1">
            <a:prstTxWarp prst="textNoShape">
              <a:avLst/>
            </a:prstTxWarp>
          </a:bodyPr>
          <a:lstStyle>
            <a:lvl1pPr>
              <a:defRPr b="0">
                <a:latin typeface="Arial" pitchFamily="34" charset="0"/>
                <a:cs typeface="+mn-cs"/>
              </a:defRPr>
            </a:lvl1pPr>
          </a:lstStyle>
          <a:p>
            <a:pPr>
              <a:defRPr/>
            </a:pPr>
            <a:endParaRPr lang="en-US" dirty="0"/>
          </a:p>
        </p:txBody>
      </p:sp>
      <p:sp>
        <p:nvSpPr>
          <p:cNvPr id="29703" name="Rectangle 7"/>
          <p:cNvSpPr>
            <a:spLocks noGrp="1" noChangeArrowheads="1"/>
          </p:cNvSpPr>
          <p:nvPr>
            <p:ph type="sldNum" sz="quarter" idx="5"/>
          </p:nvPr>
        </p:nvSpPr>
        <p:spPr bwMode="auto">
          <a:xfrm>
            <a:off x="3975733" y="8838722"/>
            <a:ext cx="3042603" cy="465615"/>
          </a:xfrm>
          <a:prstGeom prst="rect">
            <a:avLst/>
          </a:prstGeom>
          <a:noFill/>
          <a:ln w="9525">
            <a:noFill/>
            <a:miter lim="800000"/>
            <a:headEnd/>
            <a:tailEnd/>
          </a:ln>
          <a:effectLst/>
        </p:spPr>
        <p:txBody>
          <a:bodyPr vert="horz" wrap="square" lIns="92402" tIns="46201" rIns="92402" bIns="46201" numCol="1" anchor="b" anchorCtr="0" compatLnSpc="1">
            <a:prstTxWarp prst="textNoShape">
              <a:avLst/>
            </a:prstTxWarp>
          </a:bodyPr>
          <a:lstStyle>
            <a:lvl1pPr algn="r">
              <a:defRPr b="0">
                <a:latin typeface="Arial" pitchFamily="34" charset="0"/>
                <a:cs typeface="+mn-cs"/>
              </a:defRPr>
            </a:lvl1pPr>
          </a:lstStyle>
          <a:p>
            <a:pPr>
              <a:defRPr/>
            </a:pPr>
            <a:fld id="{4AD5F0C7-7CF4-4702-A768-C16A9590784D}" type="slidenum">
              <a:rPr lang="en-US"/>
              <a:pPr>
                <a:defRPr/>
              </a:pPr>
              <a:t>‹#›</a:t>
            </a:fld>
            <a:endParaRPr lang="en-US" dirty="0"/>
          </a:p>
        </p:txBody>
      </p:sp>
    </p:spTree>
    <p:extLst>
      <p:ext uri="{BB962C8B-B14F-4D97-AF65-F5344CB8AC3E}">
        <p14:creationId xmlns:p14="http://schemas.microsoft.com/office/powerpoint/2010/main" val="198628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84275" y="698500"/>
            <a:ext cx="4651375" cy="3489325"/>
          </a:xfrm>
          <a:ln/>
        </p:spPr>
      </p:sp>
      <p:sp>
        <p:nvSpPr>
          <p:cNvPr id="77827" name="Notes Placeholder 2"/>
          <p:cNvSpPr>
            <a:spLocks noGrp="1"/>
          </p:cNvSpPr>
          <p:nvPr>
            <p:ph type="body" idx="1"/>
          </p:nvPr>
        </p:nvSpPr>
        <p:spPr>
          <a:noFill/>
          <a:ln/>
        </p:spPr>
        <p:txBody>
          <a:bodyPr/>
          <a:lstStyle/>
          <a:p>
            <a:r>
              <a:rPr lang="en-US" sz="1100" dirty="0">
                <a:latin typeface="Arial" panose="020B0604020202020204" pitchFamily="34" charset="0"/>
                <a:cs typeface="Arial" panose="020B0604020202020204" pitchFamily="34" charset="0"/>
              </a:rPr>
              <a:t>Welcome to AcqDemo Human Resources Training.  This interactive, one-day training session is designed to introduce the Civilian Acquisition Workforce Personnel Demonstration Project [AcqDemo] to Human Resources Professionals.</a:t>
            </a: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AcqDemo is designed to facilitate a flexible and responsive personnel management system, one that will continue to enhance the Department’s ability to attract, retain, and motivate a high-quality acquisition workforce and support staff.</a:t>
            </a:r>
          </a:p>
          <a:p>
            <a:endParaRPr lang="en-US"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This training is based on regulatory content contained in the re-published </a:t>
            </a:r>
            <a:r>
              <a:rPr lang="en-US" sz="1100" b="1" i="1" dirty="0">
                <a:solidFill>
                  <a:schemeClr val="tx1"/>
                </a:solidFill>
                <a:latin typeface="Arial" panose="020B0604020202020204" pitchFamily="34" charset="0"/>
                <a:cs typeface="Arial" panose="020B0604020202020204" pitchFamily="34" charset="0"/>
              </a:rPr>
              <a:t>Federal Register </a:t>
            </a:r>
            <a:r>
              <a:rPr lang="en-US" sz="1100" dirty="0">
                <a:solidFill>
                  <a:schemeClr val="tx1"/>
                </a:solidFill>
                <a:latin typeface="Arial" panose="020B0604020202020204" pitchFamily="34" charset="0"/>
                <a:cs typeface="Arial" panose="020B0604020202020204" pitchFamily="34" charset="0"/>
              </a:rPr>
              <a:t>notice, Vol. 82, No. 216, dated Thursday, November 9, 2017, pp. 52104-52172 and the associated Operating Guide published by the </a:t>
            </a:r>
            <a:r>
              <a:rPr lang="en-US" sz="1100" dirty="0" err="1">
                <a:solidFill>
                  <a:schemeClr val="tx1"/>
                </a:solidFill>
                <a:latin typeface="Arial" panose="020B0604020202020204" pitchFamily="34" charset="0"/>
                <a:cs typeface="Arial" panose="020B0604020202020204" pitchFamily="34" charset="0"/>
              </a:rPr>
              <a:t>AcqDemo</a:t>
            </a:r>
            <a:r>
              <a:rPr lang="en-US" sz="1100" dirty="0">
                <a:solidFill>
                  <a:schemeClr val="tx1"/>
                </a:solidFill>
                <a:latin typeface="Arial" panose="020B0604020202020204" pitchFamily="34" charset="0"/>
                <a:cs typeface="Arial" panose="020B0604020202020204" pitchFamily="34" charset="0"/>
              </a:rPr>
              <a:t> Program Management Office. Both documents are available on the DoD Human Capital Initiatives </a:t>
            </a:r>
            <a:r>
              <a:rPr lang="en-US" sz="1100" dirty="0" err="1">
                <a:solidFill>
                  <a:schemeClr val="tx1"/>
                </a:solidFill>
                <a:latin typeface="Arial" panose="020B0604020202020204" pitchFamily="34" charset="0"/>
                <a:cs typeface="Arial" panose="020B0604020202020204" pitchFamily="34" charset="0"/>
              </a:rPr>
              <a:t>AcqDemo</a:t>
            </a:r>
            <a:r>
              <a:rPr lang="en-US" sz="1100" dirty="0">
                <a:solidFill>
                  <a:schemeClr val="tx1"/>
                </a:solidFill>
                <a:latin typeface="Arial" panose="020B0604020202020204" pitchFamily="34" charset="0"/>
                <a:cs typeface="Arial" panose="020B0604020202020204" pitchFamily="34" charset="0"/>
              </a:rPr>
              <a:t> website at http://acqdemo.hci.mil/library.html. In addition to relevant program documents, the site also houses numerous helpful tools and training resources. We encourage you to go to the site and explore all it has to offer.</a:t>
            </a:r>
          </a:p>
        </p:txBody>
      </p:sp>
      <p:sp>
        <p:nvSpPr>
          <p:cNvPr id="77828" name="Slide Number Placeholder 3"/>
          <p:cNvSpPr>
            <a:spLocks noGrp="1"/>
          </p:cNvSpPr>
          <p:nvPr>
            <p:ph type="sldNum" sz="quarter" idx="5"/>
          </p:nvPr>
        </p:nvSpPr>
        <p:spPr/>
        <p:txBody>
          <a:bodyPr/>
          <a:lstStyle/>
          <a:p>
            <a:pPr>
              <a:defRPr/>
            </a:pPr>
            <a:fld id="{9888A2E8-5C29-4AA6-B35F-0B178CCF482C}" type="slidenum">
              <a:rPr lang="en-US" smtClean="0"/>
              <a:pPr>
                <a:defRPr/>
              </a:pPr>
              <a:t>1</a:t>
            </a:fld>
            <a:endParaRPr lang="en-US" dirty="0"/>
          </a:p>
        </p:txBody>
      </p:sp>
    </p:spTree>
    <p:extLst>
      <p:ext uri="{BB962C8B-B14F-4D97-AF65-F5344CB8AC3E}">
        <p14:creationId xmlns:p14="http://schemas.microsoft.com/office/powerpoint/2010/main" val="2404552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84275" y="698500"/>
            <a:ext cx="4651375" cy="3489325"/>
          </a:xfrm>
          <a:ln/>
        </p:spPr>
      </p:sp>
      <p:sp>
        <p:nvSpPr>
          <p:cNvPr id="89091" name="Notes Placeholder 2"/>
          <p:cNvSpPr>
            <a:spLocks noGrp="1"/>
          </p:cNvSpPr>
          <p:nvPr>
            <p:ph type="body" idx="1"/>
          </p:nvPr>
        </p:nvSpPr>
        <p:spPr>
          <a:noFill/>
          <a:ln/>
        </p:spPr>
        <p:txBody>
          <a:bodyPr/>
          <a:lstStyle/>
          <a:p>
            <a:r>
              <a:rPr lang="en-US" sz="1100" dirty="0">
                <a:latin typeface="+mn-lt"/>
              </a:rPr>
              <a:t>Beyond</a:t>
            </a:r>
            <a:r>
              <a:rPr lang="en-US" sz="1100" baseline="0" dirty="0">
                <a:latin typeface="+mn-lt"/>
              </a:rPr>
              <a:t> the benefits to employees, Supervisors also realize some benefits under AcqDemo:  </a:t>
            </a:r>
          </a:p>
          <a:p>
            <a:endParaRPr lang="en-US" sz="1100" baseline="0" dirty="0">
              <a:latin typeface="+mn-lt"/>
            </a:endParaRPr>
          </a:p>
          <a:p>
            <a:pPr>
              <a:buFont typeface="Arial" charset="0"/>
              <a:buChar char="•"/>
            </a:pPr>
            <a:r>
              <a:rPr lang="en-US" sz="1100" baseline="0" dirty="0">
                <a:latin typeface="+mn-lt"/>
              </a:rPr>
              <a:t>  It provides local managers with the authority to manage the acquisition workforce (an example will be highlighted in the classification chapter).</a:t>
            </a:r>
          </a:p>
          <a:p>
            <a:pPr>
              <a:buFont typeface="Arial" charset="0"/>
              <a:buChar char="•"/>
            </a:pPr>
            <a:r>
              <a:rPr lang="en-US" sz="1100" dirty="0">
                <a:latin typeface="+mn-lt"/>
              </a:rPr>
              <a:t>  It provides the tools to attract</a:t>
            </a:r>
            <a:r>
              <a:rPr lang="en-US" sz="1100" baseline="0" dirty="0">
                <a:latin typeface="+mn-lt"/>
              </a:rPr>
              <a:t> and hire a quality workforce (e.g., flexible pay setting for external hires and a number of other direct hire authorities).   </a:t>
            </a:r>
          </a:p>
          <a:p>
            <a:pPr>
              <a:buFont typeface="Arial" charset="0"/>
              <a:buChar char="•"/>
            </a:pPr>
            <a:r>
              <a:rPr lang="en-US" sz="1100" baseline="0" dirty="0">
                <a:latin typeface="+mn-lt"/>
              </a:rPr>
              <a:t>  It provides for the flexibilities in assignment of duties to meet mission challenges by creating positions that are written at any level within a broadband.</a:t>
            </a:r>
          </a:p>
          <a:p>
            <a:pPr>
              <a:buFont typeface="Arial" charset="0"/>
              <a:buChar char="•"/>
            </a:pPr>
            <a:r>
              <a:rPr lang="en-US" sz="1100" baseline="0" dirty="0">
                <a:latin typeface="+mn-lt"/>
              </a:rPr>
              <a:t>  It provides opportunities for meaningful communication with employees through various feedback sessions under CCAS.</a:t>
            </a:r>
          </a:p>
          <a:p>
            <a:pPr>
              <a:buFont typeface="Arial" charset="0"/>
              <a:buChar char="•"/>
            </a:pPr>
            <a:r>
              <a:rPr lang="en-US" sz="1100" baseline="0" dirty="0">
                <a:latin typeface="+mn-lt"/>
              </a:rPr>
              <a:t>  It provides the tools for linking and rewarding contributions above the expected level.</a:t>
            </a:r>
          </a:p>
          <a:p>
            <a:pPr>
              <a:buFont typeface="Arial" charset="0"/>
              <a:buChar char="•"/>
            </a:pPr>
            <a:r>
              <a:rPr lang="en-US" sz="1100" baseline="0" dirty="0">
                <a:latin typeface="+mn-lt"/>
              </a:rPr>
              <a:t>  And, it provides tools for addressing marginal or inadequate levels of contribution and/or unacceptable quality of performance (more to be discussed in the CCAS chapter of this training course).  </a:t>
            </a:r>
            <a:r>
              <a:rPr lang="en-US" sz="1100" dirty="0">
                <a:latin typeface="+mn-lt"/>
              </a:rPr>
              <a:t> </a:t>
            </a:r>
          </a:p>
          <a:p>
            <a:pPr>
              <a:buFont typeface="Arial" charset="0"/>
              <a:buNone/>
            </a:pPr>
            <a:endParaRPr lang="en-US" dirty="0"/>
          </a:p>
        </p:txBody>
      </p:sp>
      <p:sp>
        <p:nvSpPr>
          <p:cNvPr id="93188" name="Slide Number Placeholder 3"/>
          <p:cNvSpPr>
            <a:spLocks noGrp="1"/>
          </p:cNvSpPr>
          <p:nvPr>
            <p:ph type="sldNum" sz="quarter" idx="5"/>
          </p:nvPr>
        </p:nvSpPr>
        <p:spPr/>
        <p:txBody>
          <a:bodyPr/>
          <a:lstStyle/>
          <a:p>
            <a:pPr>
              <a:defRPr/>
            </a:pPr>
            <a:fld id="{11C53B9B-2242-49BF-B787-2AFD3A8B3B8C}" type="slidenum">
              <a:rPr lang="en-US" smtClean="0"/>
              <a:pPr>
                <a:defRPr/>
              </a:pPr>
              <a:t>10</a:t>
            </a:fld>
            <a:endParaRPr lang="en-US" dirty="0"/>
          </a:p>
        </p:txBody>
      </p:sp>
    </p:spTree>
    <p:extLst>
      <p:ext uri="{BB962C8B-B14F-4D97-AF65-F5344CB8AC3E}">
        <p14:creationId xmlns:p14="http://schemas.microsoft.com/office/powerpoint/2010/main" val="142421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D0AC822-E996-494F-B85C-5FA9987735D8}" type="slidenum">
              <a:rPr lang="en-US" smtClean="0"/>
              <a:pPr>
                <a:defRPr/>
              </a:pPr>
              <a:t>11</a:t>
            </a:fld>
            <a:endParaRPr lang="en-US"/>
          </a:p>
        </p:txBody>
      </p:sp>
    </p:spTree>
    <p:extLst>
      <p:ext uri="{BB962C8B-B14F-4D97-AF65-F5344CB8AC3E}">
        <p14:creationId xmlns:p14="http://schemas.microsoft.com/office/powerpoint/2010/main" val="347130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xfrm>
            <a:off x="1184275" y="698500"/>
            <a:ext cx="4651375" cy="3489325"/>
          </a:xfrm>
          <a:ln/>
        </p:spPr>
      </p:sp>
      <p:sp>
        <p:nvSpPr>
          <p:cNvPr id="19458" name="Notes Placeholder 2"/>
          <p:cNvSpPr>
            <a:spLocks noGrp="1"/>
          </p:cNvSpPr>
          <p:nvPr>
            <p:ph type="body" idx="1"/>
          </p:nvPr>
        </p:nvSpPr>
        <p:spPr>
          <a:noFill/>
          <a:ln/>
        </p:spPr>
        <p:txBody>
          <a:bodyPr/>
          <a:lstStyle/>
          <a:p>
            <a:endParaRPr lang="en-US" dirty="0">
              <a:latin typeface="Arial" charset="0"/>
            </a:endParaRPr>
          </a:p>
        </p:txBody>
      </p:sp>
      <p:sp>
        <p:nvSpPr>
          <p:cNvPr id="4" name="Slide Number Placeholder 3"/>
          <p:cNvSpPr>
            <a:spLocks noGrp="1"/>
          </p:cNvSpPr>
          <p:nvPr>
            <p:ph type="sldNum" sz="quarter" idx="5"/>
          </p:nvPr>
        </p:nvSpPr>
        <p:spPr/>
        <p:txBody>
          <a:bodyPr/>
          <a:lstStyle/>
          <a:p>
            <a:pPr>
              <a:defRPr/>
            </a:pPr>
            <a:fld id="{DBA2E095-ED82-4FDF-8F1C-135E4E01378B}" type="slidenum">
              <a:rPr lang="en-US" smtClean="0"/>
              <a:pPr>
                <a:defRPr/>
              </a:pPr>
              <a:t>12</a:t>
            </a:fld>
            <a:endParaRPr lang="en-US" dirty="0"/>
          </a:p>
        </p:txBody>
      </p:sp>
    </p:spTree>
    <p:extLst>
      <p:ext uri="{BB962C8B-B14F-4D97-AF65-F5344CB8AC3E}">
        <p14:creationId xmlns:p14="http://schemas.microsoft.com/office/powerpoint/2010/main" val="201517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xfrm>
            <a:off x="1184275" y="698500"/>
            <a:ext cx="4651375" cy="3489325"/>
          </a:xfrm>
          <a:ln/>
        </p:spPr>
      </p:sp>
      <p:sp>
        <p:nvSpPr>
          <p:cNvPr id="19458" name="Notes Placeholder 2"/>
          <p:cNvSpPr>
            <a:spLocks noGrp="1"/>
          </p:cNvSpPr>
          <p:nvPr>
            <p:ph type="body" idx="1"/>
          </p:nvPr>
        </p:nvSpPr>
        <p:spPr>
          <a:noFill/>
          <a:ln/>
        </p:spPr>
        <p:txBody>
          <a:bodyPr/>
          <a:lstStyle/>
          <a:p>
            <a:endParaRPr lang="en-US" dirty="0">
              <a:latin typeface="Arial" charset="0"/>
            </a:endParaRPr>
          </a:p>
        </p:txBody>
      </p:sp>
      <p:sp>
        <p:nvSpPr>
          <p:cNvPr id="4" name="Slide Number Placeholder 3"/>
          <p:cNvSpPr>
            <a:spLocks noGrp="1"/>
          </p:cNvSpPr>
          <p:nvPr>
            <p:ph type="sldNum" sz="quarter" idx="5"/>
          </p:nvPr>
        </p:nvSpPr>
        <p:spPr/>
        <p:txBody>
          <a:bodyPr/>
          <a:lstStyle/>
          <a:p>
            <a:pPr>
              <a:defRPr/>
            </a:pPr>
            <a:fld id="{DBA2E095-ED82-4FDF-8F1C-135E4E01378B}" type="slidenum">
              <a:rPr lang="en-US" smtClean="0"/>
              <a:pPr>
                <a:defRPr/>
              </a:pPr>
              <a:t>13</a:t>
            </a:fld>
            <a:endParaRPr lang="en-US" dirty="0"/>
          </a:p>
        </p:txBody>
      </p:sp>
    </p:spTree>
    <p:extLst>
      <p:ext uri="{BB962C8B-B14F-4D97-AF65-F5344CB8AC3E}">
        <p14:creationId xmlns:p14="http://schemas.microsoft.com/office/powerpoint/2010/main" val="269481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xfrm>
            <a:off x="1184275" y="698500"/>
            <a:ext cx="4651375" cy="3489325"/>
          </a:xfrm>
          <a:ln/>
        </p:spPr>
      </p:sp>
      <p:sp>
        <p:nvSpPr>
          <p:cNvPr id="19458" name="Notes Placeholder 2"/>
          <p:cNvSpPr>
            <a:spLocks noGrp="1"/>
          </p:cNvSpPr>
          <p:nvPr>
            <p:ph type="body" idx="1"/>
          </p:nvPr>
        </p:nvSpPr>
        <p:spPr>
          <a:noFill/>
          <a:ln/>
        </p:spPr>
        <p:txBody>
          <a:bodyPr/>
          <a:lstStyle/>
          <a:p>
            <a:endParaRPr lang="en-US" dirty="0">
              <a:latin typeface="Arial" charset="0"/>
            </a:endParaRPr>
          </a:p>
        </p:txBody>
      </p:sp>
      <p:sp>
        <p:nvSpPr>
          <p:cNvPr id="4" name="Slide Number Placeholder 3"/>
          <p:cNvSpPr>
            <a:spLocks noGrp="1"/>
          </p:cNvSpPr>
          <p:nvPr>
            <p:ph type="sldNum" sz="quarter" idx="5"/>
          </p:nvPr>
        </p:nvSpPr>
        <p:spPr/>
        <p:txBody>
          <a:bodyPr/>
          <a:lstStyle/>
          <a:p>
            <a:pPr>
              <a:defRPr/>
            </a:pPr>
            <a:fld id="{DBA2E095-ED82-4FDF-8F1C-135E4E01378B}" type="slidenum">
              <a:rPr lang="en-US" smtClean="0"/>
              <a:pPr>
                <a:defRPr/>
              </a:pPr>
              <a:t>14</a:t>
            </a:fld>
            <a:endParaRPr lang="en-US" dirty="0"/>
          </a:p>
        </p:txBody>
      </p:sp>
    </p:spTree>
    <p:extLst>
      <p:ext uri="{BB962C8B-B14F-4D97-AF65-F5344CB8AC3E}">
        <p14:creationId xmlns:p14="http://schemas.microsoft.com/office/powerpoint/2010/main" val="325135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84275" y="698500"/>
            <a:ext cx="4651375" cy="3489325"/>
          </a:xfrm>
          <a:ln/>
        </p:spPr>
      </p:sp>
      <p:sp>
        <p:nvSpPr>
          <p:cNvPr id="103427" name="Notes Placeholder 2"/>
          <p:cNvSpPr>
            <a:spLocks noGrp="1"/>
          </p:cNvSpPr>
          <p:nvPr>
            <p:ph type="body" idx="1"/>
          </p:nvPr>
        </p:nvSpPr>
        <p:spPr>
          <a:noFill/>
          <a:ln/>
        </p:spPr>
        <p:txBody>
          <a:bodyPr/>
          <a:lstStyle/>
          <a:p>
            <a:pPr>
              <a:spcBef>
                <a:spcPct val="0"/>
              </a:spcBef>
            </a:pPr>
            <a:r>
              <a:rPr lang="en-US" sz="1100" dirty="0">
                <a:latin typeface="+mn-lt"/>
              </a:rPr>
              <a:t>The Federal Register identifies positions that are included and excluded from participating under AcqDemo.  In addition, there have been some positions within the Department that have been identified by OSD memo as being excluded or exempt from participating or transitioning due to other pending actions (e.g., establishment of their own personnel system).</a:t>
            </a:r>
          </a:p>
          <a:p>
            <a:pPr>
              <a:spcBef>
                <a:spcPct val="0"/>
              </a:spcBef>
            </a:pPr>
            <a:endParaRPr lang="en-US" sz="1100" dirty="0">
              <a:latin typeface="+mn-lt"/>
            </a:endParaRPr>
          </a:p>
          <a:p>
            <a:pPr>
              <a:spcBef>
                <a:spcPct val="0"/>
              </a:spcBef>
            </a:pPr>
            <a:r>
              <a:rPr lang="en-US" sz="1100" dirty="0">
                <a:latin typeface="+mn-lt"/>
              </a:rPr>
              <a:t>Pathways Interns may be covered under the new Accelerated Compensation for Developmental Positions (ACDP) program at the participating organization’s discretion. </a:t>
            </a:r>
          </a:p>
          <a:p>
            <a:pPr>
              <a:spcBef>
                <a:spcPct val="0"/>
              </a:spcBef>
            </a:pPr>
            <a:endParaRPr lang="en-US" sz="1100" dirty="0">
              <a:latin typeface="+mn-lt"/>
            </a:endParaRPr>
          </a:p>
          <a:p>
            <a:pPr>
              <a:spcBef>
                <a:spcPct val="0"/>
              </a:spcBef>
            </a:pPr>
            <a:r>
              <a:rPr lang="en-US" sz="1100" dirty="0">
                <a:latin typeface="+mn-lt"/>
              </a:rPr>
              <a:t>Law Enforcement Officers (LEOs), due to their unique compensation, are also excluded and will remain in their current pay system.</a:t>
            </a:r>
          </a:p>
          <a:p>
            <a:pPr>
              <a:spcBef>
                <a:spcPct val="0"/>
              </a:spcBef>
            </a:pPr>
            <a:endParaRPr lang="en-US" sz="1100" dirty="0">
              <a:latin typeface="+mn-lt"/>
            </a:endParaRPr>
          </a:p>
          <a:p>
            <a:pPr>
              <a:spcBef>
                <a:spcPct val="0"/>
              </a:spcBef>
            </a:pPr>
            <a:r>
              <a:rPr lang="en-US" sz="1100" dirty="0">
                <a:latin typeface="+mn-lt"/>
              </a:rPr>
              <a:t>DCIPS employees and employees covered by the Physician and Dentist Pay Plan are excluded from participating in </a:t>
            </a:r>
            <a:r>
              <a:rPr lang="en-US" sz="1100" dirty="0" err="1">
                <a:latin typeface="+mn-lt"/>
              </a:rPr>
              <a:t>AcqDemo</a:t>
            </a:r>
            <a:r>
              <a:rPr lang="en-US" sz="1100" dirty="0">
                <a:latin typeface="+mn-lt"/>
              </a:rPr>
              <a:t> since they are managed within their own specialized personnel and pay systems.  </a:t>
            </a:r>
          </a:p>
          <a:p>
            <a:pPr>
              <a:spcBef>
                <a:spcPct val="0"/>
              </a:spcBef>
            </a:pPr>
            <a:endParaRPr lang="en-US" sz="1100" dirty="0">
              <a:latin typeface="+mn-lt"/>
            </a:endParaRPr>
          </a:p>
          <a:p>
            <a:pPr>
              <a:spcBef>
                <a:spcPct val="0"/>
              </a:spcBef>
            </a:pPr>
            <a:r>
              <a:rPr lang="en-US" sz="1100" dirty="0">
                <a:latin typeface="+mn-lt"/>
              </a:rPr>
              <a:t>SES/ST/SLs positions, because they have their own personnel/performance system are also excluded from AcqDemo.  </a:t>
            </a:r>
          </a:p>
          <a:p>
            <a:pPr>
              <a:spcBef>
                <a:spcPct val="0"/>
              </a:spcBef>
            </a:pPr>
            <a:endParaRPr lang="en-US" sz="1100" dirty="0">
              <a:latin typeface="+mn-lt"/>
            </a:endParaRPr>
          </a:p>
          <a:p>
            <a:pPr>
              <a:spcBef>
                <a:spcPct val="0"/>
              </a:spcBef>
            </a:pPr>
            <a:r>
              <a:rPr lang="en-US" sz="1100" dirty="0">
                <a:latin typeface="+mn-lt"/>
              </a:rPr>
              <a:t>Also excluded are those positions in designated cyber organizations/commands utilizing the DoD Cyber Excepted Service (CES) Personnel System to manage their cyber workforce.</a:t>
            </a:r>
          </a:p>
          <a:p>
            <a:pPr>
              <a:spcBef>
                <a:spcPct val="0"/>
              </a:spcBef>
            </a:pPr>
            <a:endParaRPr lang="en-US" sz="1100" dirty="0">
              <a:latin typeface="+mn-lt"/>
            </a:endParaRPr>
          </a:p>
          <a:p>
            <a:pPr>
              <a:spcBef>
                <a:spcPct val="0"/>
              </a:spcBef>
            </a:pPr>
            <a:r>
              <a:rPr lang="en-US" sz="1100" dirty="0">
                <a:latin typeface="+mn-lt"/>
              </a:rPr>
              <a:t>HR staff should coordinate with leadership regarding the handling of these positions if they exist in their organizations. </a:t>
            </a:r>
          </a:p>
        </p:txBody>
      </p:sp>
      <p:sp>
        <p:nvSpPr>
          <p:cNvPr id="103428" name="Slide Number Placeholder 3"/>
          <p:cNvSpPr>
            <a:spLocks noGrp="1"/>
          </p:cNvSpPr>
          <p:nvPr>
            <p:ph type="sldNum" sz="quarter" idx="5"/>
          </p:nvPr>
        </p:nvSpPr>
        <p:spPr/>
        <p:txBody>
          <a:bodyPr/>
          <a:lstStyle/>
          <a:p>
            <a:pPr>
              <a:defRPr/>
            </a:pPr>
            <a:fld id="{37B45B6F-97F8-4D32-A172-D36B9A7E27CE}" type="slidenum">
              <a:rPr lang="en-US" smtClean="0"/>
              <a:pPr>
                <a:defRPr/>
              </a:pPr>
              <a:t>15</a:t>
            </a:fld>
            <a:endParaRPr lang="en-US" dirty="0"/>
          </a:p>
        </p:txBody>
      </p:sp>
    </p:spTree>
    <p:extLst>
      <p:ext uri="{BB962C8B-B14F-4D97-AF65-F5344CB8AC3E}">
        <p14:creationId xmlns:p14="http://schemas.microsoft.com/office/powerpoint/2010/main" val="1470187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84275" y="698500"/>
            <a:ext cx="4651375" cy="3489325"/>
          </a:xfrm>
          <a:ln/>
        </p:spPr>
      </p:sp>
      <p:sp>
        <p:nvSpPr>
          <p:cNvPr id="91139" name="Notes Placeholder 2"/>
          <p:cNvSpPr>
            <a:spLocks noGrp="1"/>
          </p:cNvSpPr>
          <p:nvPr>
            <p:ph type="body" idx="1"/>
          </p:nvPr>
        </p:nvSpPr>
        <p:spPr>
          <a:noFill/>
          <a:ln/>
        </p:spPr>
        <p:txBody>
          <a:bodyPr/>
          <a:lstStyle/>
          <a:p>
            <a:r>
              <a:rPr lang="en-US" sz="1100" dirty="0">
                <a:solidFill>
                  <a:schemeClr val="tx1"/>
                </a:solidFill>
                <a:latin typeface="+mn-lt"/>
              </a:rPr>
              <a:t>Transition Timeline that highlights the major milestones.</a:t>
            </a:r>
            <a:endParaRPr lang="en-US" sz="1100" baseline="0" dirty="0">
              <a:solidFill>
                <a:schemeClr val="tx1"/>
              </a:solidFill>
              <a:latin typeface="+mn-lt"/>
            </a:endParaRPr>
          </a:p>
          <a:p>
            <a:endParaRPr lang="en-US" sz="1100" baseline="0" dirty="0">
              <a:solidFill>
                <a:schemeClr val="tx1"/>
              </a:solidFill>
              <a:latin typeface="+mn-lt"/>
            </a:endParaRPr>
          </a:p>
          <a:p>
            <a:r>
              <a:rPr lang="en-US" sz="1100" baseline="0" dirty="0">
                <a:solidFill>
                  <a:schemeClr val="tx1"/>
                </a:solidFill>
                <a:latin typeface="+mn-lt"/>
              </a:rPr>
              <a:t>Those activities designated by purple squares are the responsibility of the Program Office Those designated by blue triangles are the responsibility of the participating organization.</a:t>
            </a:r>
          </a:p>
          <a:p>
            <a:endParaRPr lang="en-US" baseline="0" dirty="0">
              <a:solidFill>
                <a:srgbClr val="FF0000"/>
              </a:solidFill>
            </a:endParaRPr>
          </a:p>
        </p:txBody>
      </p:sp>
      <p:sp>
        <p:nvSpPr>
          <p:cNvPr id="84996" name="Slide Number Placeholder 3"/>
          <p:cNvSpPr>
            <a:spLocks noGrp="1"/>
          </p:cNvSpPr>
          <p:nvPr>
            <p:ph type="sldNum" sz="quarter" idx="5"/>
          </p:nvPr>
        </p:nvSpPr>
        <p:spPr/>
        <p:txBody>
          <a:bodyPr/>
          <a:lstStyle/>
          <a:p>
            <a:pPr defTabSz="913817">
              <a:defRPr/>
            </a:pPr>
            <a:fld id="{8D91814E-E8A8-4455-90E3-D3F0481544E8}" type="slidenum">
              <a:rPr lang="en-US" smtClean="0"/>
              <a:pPr defTabSz="913817">
                <a:defRPr/>
              </a:pPr>
              <a:t>16</a:t>
            </a:fld>
            <a:endParaRPr lang="en-US" dirty="0"/>
          </a:p>
        </p:txBody>
      </p:sp>
    </p:spTree>
    <p:extLst>
      <p:ext uri="{BB962C8B-B14F-4D97-AF65-F5344CB8AC3E}">
        <p14:creationId xmlns:p14="http://schemas.microsoft.com/office/powerpoint/2010/main" val="242053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184275" y="698500"/>
            <a:ext cx="4651375" cy="3489325"/>
          </a:xfrm>
          <a:ln/>
        </p:spPr>
      </p:sp>
      <p:sp>
        <p:nvSpPr>
          <p:cNvPr id="3" name="Notes Placeholder 2"/>
          <p:cNvSpPr>
            <a:spLocks noGrp="1"/>
          </p:cNvSpPr>
          <p:nvPr>
            <p:ph type="body" idx="1"/>
          </p:nvPr>
        </p:nvSpPr>
        <p:spPr/>
        <p:txBody>
          <a:bodyPr>
            <a:normAutofit/>
          </a:bodyPr>
          <a:lstStyle/>
          <a:p>
            <a:pPr>
              <a:spcBef>
                <a:spcPts val="0"/>
              </a:spcBef>
              <a:defRPr/>
            </a:pPr>
            <a:r>
              <a:rPr lang="en-US" sz="1100" dirty="0">
                <a:latin typeface="+mn-lt"/>
              </a:rPr>
              <a:t>These are the major milestones and tasks that need to be completed for a successful transition to </a:t>
            </a:r>
            <a:r>
              <a:rPr lang="en-US" sz="1100" dirty="0" err="1">
                <a:latin typeface="+mn-lt"/>
              </a:rPr>
              <a:t>AcqDemo</a:t>
            </a:r>
            <a:r>
              <a:rPr lang="en-US" sz="1100" dirty="0">
                <a:latin typeface="+mn-lt"/>
              </a:rPr>
              <a:t>. In the following chapters we’ll introduce the concepts associated with the items listed on this slide. You may want to flag this slide to add notes as we progress through the training.</a:t>
            </a:r>
          </a:p>
        </p:txBody>
      </p:sp>
      <p:sp>
        <p:nvSpPr>
          <p:cNvPr id="145412" name="Slide Number Placeholder 3"/>
          <p:cNvSpPr>
            <a:spLocks noGrp="1"/>
          </p:cNvSpPr>
          <p:nvPr>
            <p:ph type="sldNum" sz="quarter" idx="5"/>
          </p:nvPr>
        </p:nvSpPr>
        <p:spPr/>
        <p:txBody>
          <a:bodyPr/>
          <a:lstStyle/>
          <a:p>
            <a:pPr>
              <a:defRPr/>
            </a:pPr>
            <a:fld id="{61FB64FE-D57F-4CBC-A80E-8979C1CABF05}" type="slidenum">
              <a:rPr lang="en-US" smtClean="0"/>
              <a:pPr>
                <a:defRPr/>
              </a:pPr>
              <a:t>17</a:t>
            </a:fld>
            <a:endParaRPr lang="en-US" dirty="0"/>
          </a:p>
        </p:txBody>
      </p:sp>
    </p:spTree>
    <p:extLst>
      <p:ext uri="{BB962C8B-B14F-4D97-AF65-F5344CB8AC3E}">
        <p14:creationId xmlns:p14="http://schemas.microsoft.com/office/powerpoint/2010/main" val="587294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184275" y="698500"/>
            <a:ext cx="4651375" cy="3489325"/>
          </a:xfrm>
          <a:ln/>
        </p:spPr>
      </p:sp>
      <p:sp>
        <p:nvSpPr>
          <p:cNvPr id="137219" name="Notes Placeholder 2"/>
          <p:cNvSpPr>
            <a:spLocks noGrp="1"/>
          </p:cNvSpPr>
          <p:nvPr>
            <p:ph type="body" idx="1"/>
          </p:nvPr>
        </p:nvSpPr>
        <p:spPr>
          <a:noFill/>
          <a:ln/>
        </p:spPr>
        <p:txBody>
          <a:bodyPr/>
          <a:lstStyle/>
          <a:p>
            <a:r>
              <a:rPr lang="en-US" sz="1100" dirty="0">
                <a:latin typeface="+mn-lt"/>
              </a:rPr>
              <a:t>As</a:t>
            </a:r>
            <a:r>
              <a:rPr lang="en-US" sz="1100" baseline="0" dirty="0">
                <a:latin typeface="+mn-lt"/>
              </a:rPr>
              <a:t> with the transition to GS, there has been a readiness tool developed to aide participating organizations with their transition into AcqDemo.  </a:t>
            </a:r>
          </a:p>
          <a:p>
            <a:endParaRPr lang="en-US" sz="1100" baseline="0" dirty="0">
              <a:latin typeface="+mn-lt"/>
            </a:endParaRPr>
          </a:p>
          <a:p>
            <a:r>
              <a:rPr lang="en-US" sz="1100" baseline="0" dirty="0">
                <a:latin typeface="+mn-lt"/>
              </a:rPr>
              <a:t>For AcqDemo, the Readiness Tool is hosted on the AcqDemo website and includes, among other things, the AcqDemo Readiness Checklist (an Excel workbook that can be downloaded from </a:t>
            </a:r>
            <a:r>
              <a:rPr lang="en-US" sz="1100" u="sng" baseline="0" dirty="0">
                <a:solidFill>
                  <a:srgbClr val="0070C0"/>
                </a:solidFill>
                <a:latin typeface="+mn-lt"/>
              </a:rPr>
              <a:t>http://acqdemo.hci.mil</a:t>
            </a:r>
            <a:r>
              <a:rPr lang="en-US" sz="1100" baseline="0" dirty="0">
                <a:latin typeface="+mn-lt"/>
              </a:rPr>
              <a:t> “Tools” menu). The AcqDemo checklist was developed to provide organizations with a listing of all activities necessary for a successful transition.</a:t>
            </a:r>
          </a:p>
          <a:p>
            <a:endParaRPr lang="en-US" sz="1100" baseline="0" dirty="0">
              <a:latin typeface="+mn-lt"/>
            </a:endParaRPr>
          </a:p>
          <a:p>
            <a:r>
              <a:rPr lang="en-US" sz="1100" baseline="0" dirty="0">
                <a:latin typeface="+mn-lt"/>
              </a:rPr>
              <a:t>The AcqDemo Program Office hopes to track an organization’s readiness for conversion via the Checklist.  More information on this tracking will be provided to your organization.   </a:t>
            </a:r>
            <a:r>
              <a:rPr lang="en-US" sz="1100" baseline="0" dirty="0">
                <a:highlight>
                  <a:srgbClr val="FFFF00"/>
                </a:highlight>
                <a:latin typeface="+mn-lt"/>
              </a:rPr>
              <a:t>A copy of the completed Readiness Checklist can be found in the appendix.</a:t>
            </a:r>
            <a:endParaRPr lang="en-US" sz="1100" dirty="0">
              <a:highlight>
                <a:srgbClr val="FFFF00"/>
              </a:highlight>
              <a:latin typeface="+mn-lt"/>
            </a:endParaRPr>
          </a:p>
        </p:txBody>
      </p:sp>
      <p:sp>
        <p:nvSpPr>
          <p:cNvPr id="137220" name="Slide Number Placeholder 3"/>
          <p:cNvSpPr>
            <a:spLocks noGrp="1"/>
          </p:cNvSpPr>
          <p:nvPr>
            <p:ph type="sldNum" sz="quarter" idx="5"/>
          </p:nvPr>
        </p:nvSpPr>
        <p:spPr/>
        <p:txBody>
          <a:bodyPr/>
          <a:lstStyle/>
          <a:p>
            <a:pPr>
              <a:defRPr/>
            </a:pPr>
            <a:fld id="{345AC62E-7255-4499-B848-583321DEBDD2}" type="slidenum">
              <a:rPr lang="en-US" smtClean="0"/>
              <a:pPr>
                <a:defRPr/>
              </a:pPr>
              <a:t>18</a:t>
            </a:fld>
            <a:endParaRPr lang="en-US" dirty="0"/>
          </a:p>
        </p:txBody>
      </p:sp>
    </p:spTree>
    <p:extLst>
      <p:ext uri="{BB962C8B-B14F-4D97-AF65-F5344CB8AC3E}">
        <p14:creationId xmlns:p14="http://schemas.microsoft.com/office/powerpoint/2010/main" val="1461355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1184275" y="698500"/>
            <a:ext cx="4651375" cy="3489325"/>
          </a:xfrm>
          <a:ln/>
        </p:spPr>
      </p:sp>
      <p:sp>
        <p:nvSpPr>
          <p:cNvPr id="138243" name="Notes Placeholder 2"/>
          <p:cNvSpPr>
            <a:spLocks noGrp="1"/>
          </p:cNvSpPr>
          <p:nvPr>
            <p:ph type="body" idx="1"/>
          </p:nvPr>
        </p:nvSpPr>
        <p:spPr>
          <a:noFill/>
          <a:ln/>
        </p:spPr>
        <p:txBody>
          <a:bodyPr/>
          <a:lstStyle/>
          <a:p>
            <a:r>
              <a:rPr lang="en-US" sz="1100" dirty="0">
                <a:latin typeface="+mn-lt"/>
              </a:rPr>
              <a:t>For the </a:t>
            </a:r>
            <a:r>
              <a:rPr lang="en-US" sz="1100" baseline="0" dirty="0">
                <a:latin typeface="+mn-lt"/>
              </a:rPr>
              <a:t>conversion </a:t>
            </a:r>
            <a:r>
              <a:rPr lang="en-US" sz="1100" dirty="0">
                <a:latin typeface="+mn-lt"/>
              </a:rPr>
              <a:t>to AcqDemo, DCPAS has</a:t>
            </a:r>
            <a:r>
              <a:rPr lang="en-US" sz="1100" baseline="0" dirty="0">
                <a:latin typeface="+mn-lt"/>
              </a:rPr>
              <a:t> developed a conversion automation tool.  Mass conversion spreadsheets, along with documented instructions, will be provided to each participating organization via their HR systems staff.  </a:t>
            </a:r>
          </a:p>
          <a:p>
            <a:endParaRPr lang="en-US" sz="1100" baseline="0" dirty="0">
              <a:latin typeface="+mn-lt"/>
            </a:endParaRPr>
          </a:p>
          <a:p>
            <a:r>
              <a:rPr lang="en-US" sz="1100" baseline="0" dirty="0">
                <a:latin typeface="+mn-lt"/>
              </a:rPr>
              <a:t>Data for these spreadsheets will be pulled from DCPDS and organizations will then be required to do some manual intervention on the particular conversion data (for example, determinations on the applicable broadband level based on the classification review process).   Once the spreadsheets have been populated with the required data, they are then uploaded to DCPDS for the mass conversion.  </a:t>
            </a:r>
          </a:p>
          <a:p>
            <a:endParaRPr lang="en-US" sz="1100" baseline="0" dirty="0">
              <a:latin typeface="+mn-lt"/>
            </a:endParaRPr>
          </a:p>
          <a:p>
            <a:endParaRPr lang="en-US" dirty="0"/>
          </a:p>
        </p:txBody>
      </p:sp>
      <p:sp>
        <p:nvSpPr>
          <p:cNvPr id="138244" name="Slide Number Placeholder 3"/>
          <p:cNvSpPr>
            <a:spLocks noGrp="1"/>
          </p:cNvSpPr>
          <p:nvPr>
            <p:ph type="sldNum" sz="quarter" idx="5"/>
          </p:nvPr>
        </p:nvSpPr>
        <p:spPr/>
        <p:txBody>
          <a:bodyPr/>
          <a:lstStyle/>
          <a:p>
            <a:pPr>
              <a:defRPr/>
            </a:pPr>
            <a:fld id="{CC2DA853-7BED-4A4A-8353-9A56F0199760}" type="slidenum">
              <a:rPr lang="en-US" smtClean="0"/>
              <a:pPr>
                <a:defRPr/>
              </a:pPr>
              <a:t>19</a:t>
            </a:fld>
            <a:endParaRPr lang="en-US" dirty="0"/>
          </a:p>
        </p:txBody>
      </p:sp>
    </p:spTree>
    <p:extLst>
      <p:ext uri="{BB962C8B-B14F-4D97-AF65-F5344CB8AC3E}">
        <p14:creationId xmlns:p14="http://schemas.microsoft.com/office/powerpoint/2010/main" val="48865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84275" y="698500"/>
            <a:ext cx="4651375" cy="3489325"/>
          </a:xfrm>
          <a:ln/>
        </p:spPr>
      </p:sp>
      <p:sp>
        <p:nvSpPr>
          <p:cNvPr id="78851" name="Notes Placeholder 2"/>
          <p:cNvSpPr>
            <a:spLocks noGrp="1"/>
          </p:cNvSpPr>
          <p:nvPr>
            <p:ph type="body" idx="1"/>
          </p:nvPr>
        </p:nvSpPr>
        <p:spPr>
          <a:noFill/>
          <a:ln/>
        </p:spPr>
        <p:txBody>
          <a:bodyPr/>
          <a:lstStyle/>
          <a:p>
            <a:pPr eaLnBrk="1" hangingPunct="1"/>
            <a:r>
              <a:rPr lang="en-US" sz="1100" dirty="0">
                <a:latin typeface="+mn-lt"/>
              </a:rPr>
              <a:t>This will be an interactive course with class discussion and activities.   </a:t>
            </a:r>
          </a:p>
          <a:p>
            <a:pPr eaLnBrk="1" hangingPunct="1"/>
            <a:endParaRPr lang="en-US" sz="1100" dirty="0">
              <a:latin typeface="+mn-lt"/>
            </a:endParaRPr>
          </a:p>
          <a:p>
            <a:pPr eaLnBrk="1" hangingPunct="1"/>
            <a:r>
              <a:rPr lang="en-US" sz="1100" dirty="0">
                <a:latin typeface="+mn-lt"/>
              </a:rPr>
              <a:t>We understand participants come from varying HR backgrounds – HR specialists, HR liaisons, classifiers, staffers, and/or advisors.  </a:t>
            </a:r>
          </a:p>
          <a:p>
            <a:pPr eaLnBrk="1" hangingPunct="1"/>
            <a:endParaRPr lang="en-US" sz="1100" dirty="0">
              <a:latin typeface="+mn-lt"/>
            </a:endParaRPr>
          </a:p>
          <a:p>
            <a:pPr eaLnBrk="1" hangingPunct="1"/>
            <a:r>
              <a:rPr lang="en-US" sz="1100" dirty="0">
                <a:latin typeface="+mn-lt"/>
              </a:rPr>
              <a:t>We also understand participants may have varying degrees of experience with AcqDemo – some may have previously been in AcqDemo themselves, serviced employees who were previously AcqDemo, or are hearing about AcqDemo for the first time after only having experience with another personnel management/pay system such as the General Schedule.</a:t>
            </a:r>
          </a:p>
          <a:p>
            <a:pPr eaLnBrk="1" hangingPunct="1"/>
            <a:endParaRPr lang="en-US" sz="1100" dirty="0">
              <a:latin typeface="+mn-lt"/>
            </a:endParaRPr>
          </a:p>
          <a:p>
            <a:pPr eaLnBrk="1" hangingPunct="1"/>
            <a:r>
              <a:rPr lang="en-US" sz="1100" dirty="0">
                <a:latin typeface="+mn-lt"/>
              </a:rPr>
              <a:t>Because we know you are eager to hear about how you will assist participating organizations in their transition from GS to AcqDemo, our training begins there.  Once we have laid out the important aspects of transition, we’ll go on to provide you an overview of </a:t>
            </a:r>
            <a:r>
              <a:rPr lang="en-US" sz="1100" dirty="0" err="1">
                <a:latin typeface="+mn-lt"/>
              </a:rPr>
              <a:t>AcqDemo</a:t>
            </a:r>
            <a:r>
              <a:rPr lang="en-US" sz="1100" dirty="0">
                <a:latin typeface="+mn-lt"/>
              </a:rPr>
              <a:t> initiatives in classification, staffing, pay administration, and CCAS – the Contribution-based Compensation and Appraisal System.</a:t>
            </a:r>
          </a:p>
          <a:p>
            <a:pPr eaLnBrk="1" hangingPunct="1"/>
            <a:endParaRPr lang="en-US" sz="1100" dirty="0">
              <a:latin typeface="+mn-lt"/>
            </a:endParaRPr>
          </a:p>
          <a:p>
            <a:pPr eaLnBrk="1" hangingPunct="1"/>
            <a:r>
              <a:rPr lang="en-US" sz="1100" dirty="0">
                <a:latin typeface="+mn-lt"/>
              </a:rPr>
              <a:t>We’ll finish today’s training with a discussion on The Way Forward.  What happens when you leave the Demo project, as well as, what support is available as we work our way through this transition period. </a:t>
            </a:r>
          </a:p>
          <a:p>
            <a:pPr eaLnBrk="1" hangingPunct="1"/>
            <a:endParaRPr lang="en-US" sz="1100" dirty="0"/>
          </a:p>
        </p:txBody>
      </p:sp>
      <p:sp>
        <p:nvSpPr>
          <p:cNvPr id="78852" name="Slide Number Placeholder 3"/>
          <p:cNvSpPr>
            <a:spLocks noGrp="1"/>
          </p:cNvSpPr>
          <p:nvPr>
            <p:ph type="sldNum" sz="quarter" idx="5"/>
          </p:nvPr>
        </p:nvSpPr>
        <p:spPr/>
        <p:txBody>
          <a:bodyPr/>
          <a:lstStyle/>
          <a:p>
            <a:pPr>
              <a:defRPr/>
            </a:pPr>
            <a:fld id="{7A5220FB-438B-4F97-9343-31876700407F}" type="slidenum">
              <a:rPr lang="en-US" smtClean="0"/>
              <a:pPr>
                <a:defRPr/>
              </a:pPr>
              <a:t>2</a:t>
            </a:fld>
            <a:endParaRPr lang="en-US" dirty="0"/>
          </a:p>
        </p:txBody>
      </p:sp>
    </p:spTree>
    <p:extLst>
      <p:ext uri="{BB962C8B-B14F-4D97-AF65-F5344CB8AC3E}">
        <p14:creationId xmlns:p14="http://schemas.microsoft.com/office/powerpoint/2010/main" val="2118753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84275" y="698500"/>
            <a:ext cx="4651375" cy="3489325"/>
          </a:xfrm>
          <a:ln/>
        </p:spPr>
      </p:sp>
      <p:sp>
        <p:nvSpPr>
          <p:cNvPr id="94211" name="Notes Placeholder 2"/>
          <p:cNvSpPr>
            <a:spLocks noGrp="1"/>
          </p:cNvSpPr>
          <p:nvPr>
            <p:ph type="body" idx="1"/>
          </p:nvPr>
        </p:nvSpPr>
        <p:spPr>
          <a:noFill/>
          <a:ln/>
        </p:spPr>
        <p:txBody>
          <a:bodyPr/>
          <a:lstStyle/>
          <a:p>
            <a:pPr defTabSz="897925">
              <a:spcBef>
                <a:spcPct val="0"/>
              </a:spcBef>
            </a:pPr>
            <a:r>
              <a:rPr lang="en-US" sz="1100" baseline="0" dirty="0">
                <a:latin typeface="+mn-lt"/>
              </a:rPr>
              <a:t>These are the areas under classification that we will cover in this chapter.</a:t>
            </a:r>
            <a:endParaRPr lang="en-US" sz="1100" dirty="0">
              <a:latin typeface="+mn-lt"/>
            </a:endParaRPr>
          </a:p>
        </p:txBody>
      </p:sp>
      <p:sp>
        <p:nvSpPr>
          <p:cNvPr id="94212" name="Slide Number Placeholder 3"/>
          <p:cNvSpPr>
            <a:spLocks noGrp="1"/>
          </p:cNvSpPr>
          <p:nvPr>
            <p:ph type="sldNum" sz="quarter" idx="5"/>
          </p:nvPr>
        </p:nvSpPr>
        <p:spPr/>
        <p:txBody>
          <a:bodyPr/>
          <a:lstStyle/>
          <a:p>
            <a:pPr>
              <a:defRPr/>
            </a:pPr>
            <a:fld id="{040D4699-27A2-4351-AD21-32194F15EF6B}" type="slidenum">
              <a:rPr lang="en-US" smtClean="0"/>
              <a:pPr>
                <a:defRPr/>
              </a:pPr>
              <a:t>20</a:t>
            </a:fld>
            <a:endParaRPr lang="en-US" dirty="0"/>
          </a:p>
        </p:txBody>
      </p:sp>
    </p:spTree>
    <p:extLst>
      <p:ext uri="{BB962C8B-B14F-4D97-AF65-F5344CB8AC3E}">
        <p14:creationId xmlns:p14="http://schemas.microsoft.com/office/powerpoint/2010/main" val="1255016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84275" y="698500"/>
            <a:ext cx="4651375" cy="3489325"/>
          </a:xfrm>
          <a:ln/>
        </p:spPr>
      </p:sp>
      <p:sp>
        <p:nvSpPr>
          <p:cNvPr id="95235" name="Notes Placeholder 2"/>
          <p:cNvSpPr>
            <a:spLocks noGrp="1"/>
          </p:cNvSpPr>
          <p:nvPr>
            <p:ph type="body" idx="1"/>
          </p:nvPr>
        </p:nvSpPr>
        <p:spPr>
          <a:noFill/>
          <a:ln/>
        </p:spPr>
        <p:txBody>
          <a:bodyPr/>
          <a:lstStyle/>
          <a:p>
            <a:pPr>
              <a:spcBef>
                <a:spcPct val="0"/>
              </a:spcBef>
            </a:pPr>
            <a:r>
              <a:rPr lang="en-US" sz="1100" dirty="0">
                <a:latin typeface="+mn-lt"/>
              </a:rPr>
              <a:t>To begin our overview of Classification, we will start by stating that AcqDemo has its own classification criteria which is outlined in the Federal Register (found in the appendix of your participant guide).  However, AcqDemo does use the OPM classification standards but only for identifying the title and series of the position.  </a:t>
            </a:r>
          </a:p>
          <a:p>
            <a:pPr>
              <a:spcBef>
                <a:spcPct val="0"/>
              </a:spcBef>
            </a:pPr>
            <a:endParaRPr lang="en-US" sz="1100" dirty="0">
              <a:latin typeface="+mn-lt"/>
            </a:endParaRPr>
          </a:p>
          <a:p>
            <a:pPr>
              <a:spcBef>
                <a:spcPct val="0"/>
              </a:spcBef>
            </a:pPr>
            <a:r>
              <a:rPr lang="en-US" sz="1100" dirty="0">
                <a:latin typeface="+mn-lt"/>
              </a:rPr>
              <a:t>To document </a:t>
            </a:r>
            <a:r>
              <a:rPr lang="en-US" sz="1100" dirty="0" err="1">
                <a:latin typeface="+mn-lt"/>
              </a:rPr>
              <a:t>AcqDemo</a:t>
            </a:r>
            <a:r>
              <a:rPr lang="en-US" sz="1100" dirty="0">
                <a:latin typeface="+mn-lt"/>
              </a:rPr>
              <a:t> classification decisions, current Position Descriptions will be converted to </a:t>
            </a:r>
            <a:r>
              <a:rPr lang="en-US" sz="1100" dirty="0" err="1">
                <a:latin typeface="+mn-lt"/>
              </a:rPr>
              <a:t>AcqDemo</a:t>
            </a:r>
            <a:r>
              <a:rPr lang="en-US" sz="1100" dirty="0">
                <a:latin typeface="+mn-lt"/>
              </a:rPr>
              <a:t> Position Requirements Documents (PRDs) as we mentioned earlier in the transition chapter.  This document combines position information with staffing requirements and contribution expectations.  The classification factors (descriptors and discriminators) are written at the top of the broadband level and employees qualify at the minimum of the broadband level. PRDs describe the duties, scope and difficulty of the work within the broadband level which may not be reflective of top-of-the-broadband contribution requirements.</a:t>
            </a:r>
          </a:p>
          <a:p>
            <a:pPr>
              <a:spcBef>
                <a:spcPct val="0"/>
              </a:spcBef>
            </a:pPr>
            <a:endParaRPr lang="en-US" sz="1100" dirty="0">
              <a:latin typeface="+mn-lt"/>
            </a:endParaRPr>
          </a:p>
          <a:p>
            <a:pPr>
              <a:spcBef>
                <a:spcPct val="0"/>
              </a:spcBef>
            </a:pPr>
            <a:r>
              <a:rPr lang="en-US" sz="1100" dirty="0">
                <a:latin typeface="+mn-lt"/>
              </a:rPr>
              <a:t>As with any classification system there is an appeals process which we will go into further in upcoming slides.  This is important in terms of classification overview because as we establish new AcqDemo PRDs, there is the potential for an increased number of classification appeals.</a:t>
            </a:r>
          </a:p>
          <a:p>
            <a:pPr>
              <a:spcBef>
                <a:spcPct val="0"/>
              </a:spcBef>
            </a:pPr>
            <a:endParaRPr lang="en-US" sz="1100" dirty="0">
              <a:latin typeface="+mn-lt"/>
            </a:endParaRPr>
          </a:p>
          <a:p>
            <a:pPr>
              <a:spcBef>
                <a:spcPct val="0"/>
              </a:spcBef>
            </a:pPr>
            <a:r>
              <a:rPr lang="en-US" sz="1100" dirty="0">
                <a:latin typeface="+mn-lt"/>
              </a:rPr>
              <a:t>Show participants TAB XX for the AcqDemo OCC list. </a:t>
            </a:r>
            <a:r>
              <a:rPr lang="en-US" sz="1100" i="1" dirty="0">
                <a:solidFill>
                  <a:srgbClr val="C00000"/>
                </a:solidFill>
                <a:latin typeface="+mn-lt"/>
              </a:rPr>
              <a:t>(Actual tab # pending final re-write.)</a:t>
            </a:r>
          </a:p>
          <a:p>
            <a:pPr>
              <a:spcBef>
                <a:spcPct val="0"/>
              </a:spcBef>
            </a:pPr>
            <a:endParaRPr lang="en-US" sz="1100" dirty="0"/>
          </a:p>
        </p:txBody>
      </p:sp>
      <p:sp>
        <p:nvSpPr>
          <p:cNvPr id="95236" name="Slide Number Placeholder 3"/>
          <p:cNvSpPr>
            <a:spLocks noGrp="1"/>
          </p:cNvSpPr>
          <p:nvPr>
            <p:ph type="sldNum" sz="quarter" idx="5"/>
          </p:nvPr>
        </p:nvSpPr>
        <p:spPr/>
        <p:txBody>
          <a:bodyPr/>
          <a:lstStyle/>
          <a:p>
            <a:pPr>
              <a:defRPr/>
            </a:pPr>
            <a:fld id="{37904356-E09B-485E-9079-8004D64C221C}" type="slidenum">
              <a:rPr lang="en-US" smtClean="0"/>
              <a:pPr>
                <a:defRPr/>
              </a:pPr>
              <a:t>21</a:t>
            </a:fld>
            <a:endParaRPr lang="en-US" dirty="0"/>
          </a:p>
        </p:txBody>
      </p:sp>
    </p:spTree>
    <p:extLst>
      <p:ext uri="{BB962C8B-B14F-4D97-AF65-F5344CB8AC3E}">
        <p14:creationId xmlns:p14="http://schemas.microsoft.com/office/powerpoint/2010/main" val="1014502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84275" y="698500"/>
            <a:ext cx="4651375" cy="3489325"/>
          </a:xfrm>
          <a:ln/>
        </p:spPr>
      </p:sp>
      <p:sp>
        <p:nvSpPr>
          <p:cNvPr id="96259" name="Notes Placeholder 2"/>
          <p:cNvSpPr>
            <a:spLocks noGrp="1"/>
          </p:cNvSpPr>
          <p:nvPr>
            <p:ph type="body" idx="1"/>
          </p:nvPr>
        </p:nvSpPr>
        <p:spPr>
          <a:noFill/>
          <a:ln/>
        </p:spPr>
        <p:txBody>
          <a:bodyPr/>
          <a:lstStyle/>
          <a:p>
            <a:r>
              <a:rPr lang="en-US" sz="1100" dirty="0">
                <a:latin typeface="+mn-lt"/>
              </a:rPr>
              <a:t>One</a:t>
            </a:r>
            <a:r>
              <a:rPr lang="en-US" sz="1100" baseline="0" dirty="0">
                <a:latin typeface="+mn-lt"/>
              </a:rPr>
              <a:t> of the main differences with AcqDemo from what you might be used to under GS, is the fact that the Federal Register provides classification authority to the Heads of Participating Organizations (or equivalent).  This is one example of how AcqDemo allows for greater managerial control over personnel processes and functions as stated in the Purpose slide.</a:t>
            </a:r>
          </a:p>
          <a:p>
            <a:endParaRPr lang="en-US" sz="1100" baseline="0" dirty="0">
              <a:latin typeface="+mn-lt"/>
            </a:endParaRPr>
          </a:p>
          <a:p>
            <a:r>
              <a:rPr lang="en-US" sz="1100" baseline="0" dirty="0">
                <a:latin typeface="+mn-lt"/>
              </a:rPr>
              <a:t>The Heads of Participating Organizations may re-delegate to subordinate levels but it must be exercised at least one management level above the first-line supervisor.</a:t>
            </a:r>
          </a:p>
          <a:p>
            <a:endParaRPr lang="en-US" sz="1100" baseline="0" dirty="0">
              <a:latin typeface="+mn-lt"/>
            </a:endParaRPr>
          </a:p>
          <a:p>
            <a:r>
              <a:rPr lang="en-US" sz="1100" baseline="0" dirty="0">
                <a:latin typeface="+mn-lt"/>
              </a:rPr>
              <a:t>Personnelists will continue to advise management via on-going consultation and guidance.  As each Participating Organization will determine how its Classification will be handled, we suggest contacting your Component rep for more specifics regarding this area.</a:t>
            </a:r>
            <a:endParaRPr lang="en-US" sz="1100" dirty="0">
              <a:latin typeface="+mn-lt"/>
            </a:endParaRPr>
          </a:p>
        </p:txBody>
      </p:sp>
      <p:sp>
        <p:nvSpPr>
          <p:cNvPr id="96260" name="Slide Number Placeholder 3"/>
          <p:cNvSpPr>
            <a:spLocks noGrp="1"/>
          </p:cNvSpPr>
          <p:nvPr>
            <p:ph type="sldNum" sz="quarter" idx="5"/>
          </p:nvPr>
        </p:nvSpPr>
        <p:spPr/>
        <p:txBody>
          <a:bodyPr/>
          <a:lstStyle/>
          <a:p>
            <a:pPr>
              <a:defRPr/>
            </a:pPr>
            <a:fld id="{91490CB3-BA89-4D92-8BE9-5D34B13E82FA}" type="slidenum">
              <a:rPr lang="en-US" smtClean="0"/>
              <a:pPr>
                <a:defRPr/>
              </a:pPr>
              <a:t>22</a:t>
            </a:fld>
            <a:endParaRPr lang="en-US" dirty="0"/>
          </a:p>
        </p:txBody>
      </p:sp>
    </p:spTree>
    <p:extLst>
      <p:ext uri="{BB962C8B-B14F-4D97-AF65-F5344CB8AC3E}">
        <p14:creationId xmlns:p14="http://schemas.microsoft.com/office/powerpoint/2010/main" val="2546840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84275" y="698500"/>
            <a:ext cx="4651375" cy="3489325"/>
          </a:xfrm>
          <a:ln/>
        </p:spPr>
      </p:sp>
      <p:sp>
        <p:nvSpPr>
          <p:cNvPr id="97283" name="Notes Placeholder 2"/>
          <p:cNvSpPr>
            <a:spLocks noGrp="1"/>
          </p:cNvSpPr>
          <p:nvPr>
            <p:ph type="body" idx="1"/>
          </p:nvPr>
        </p:nvSpPr>
        <p:spPr>
          <a:noFill/>
          <a:ln/>
        </p:spPr>
        <p:txBody>
          <a:bodyPr/>
          <a:lstStyle/>
          <a:p>
            <a:r>
              <a:rPr lang="en-US" sz="1100" dirty="0">
                <a:latin typeface="+mn-lt"/>
              </a:rPr>
              <a:t>As we dive into the specifics on AcqDemo classification, we thought it</a:t>
            </a:r>
            <a:r>
              <a:rPr lang="en-US" sz="1100" baseline="0" dirty="0">
                <a:latin typeface="+mn-lt"/>
              </a:rPr>
              <a:t> best to show the terminology that will be used.</a:t>
            </a:r>
            <a:endParaRPr lang="en-US" sz="1100" dirty="0">
              <a:latin typeface="+mn-lt"/>
            </a:endParaRPr>
          </a:p>
          <a:p>
            <a:endParaRPr lang="en-US" sz="11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latin typeface="+mn-lt"/>
              </a:rPr>
              <a:t>Point out that there are no supervisory pay schedules. They are integrated into the career paths. Under the November 2017 regulation Supervisors and Team Leaders MAY receive a cash differential if the work situation supports it. </a:t>
            </a:r>
            <a:r>
              <a:rPr lang="en-US" sz="1100" dirty="0"/>
              <a:t>In many organizations, going from a non-supervisory role to a supervisory role occurred in GS as a change from a GS-12 to a GS-13.  As both of those positions in the NH Career Path are NH-III positions, there was no opportunity to monetarily incentivize an employee with a basic pay increase at the time of position change, only at the time of CCAS payout each January. The new Supervisory and Team Leader Cash Differential now allows for an increase in pay via a cash incentive at the time of position change. </a:t>
            </a:r>
            <a:r>
              <a:rPr lang="en-US" sz="1100" dirty="0">
                <a:latin typeface="+mn-lt"/>
              </a:rPr>
              <a:t>This element is covered in the </a:t>
            </a:r>
            <a:r>
              <a:rPr lang="en-US" sz="1100" dirty="0" err="1">
                <a:latin typeface="+mn-lt"/>
              </a:rPr>
              <a:t>AcqDemo</a:t>
            </a:r>
            <a:r>
              <a:rPr lang="en-US" sz="1100" dirty="0">
                <a:latin typeface="+mn-lt"/>
              </a:rPr>
              <a:t> Operating Guide, Chapter 5, Section 5.19.</a:t>
            </a:r>
            <a:endParaRPr lang="en-US" sz="1100" i="1" dirty="0">
              <a:solidFill>
                <a:srgbClr val="C00000"/>
              </a:solidFill>
              <a:latin typeface="+mn-lt"/>
            </a:endParaRPr>
          </a:p>
          <a:p>
            <a:endParaRPr lang="en-US" sz="1100" dirty="0">
              <a:latin typeface="+mn-lt"/>
            </a:endParaRPr>
          </a:p>
          <a:p>
            <a:r>
              <a:rPr lang="en-US" sz="1100" dirty="0">
                <a:latin typeface="+mn-lt"/>
              </a:rPr>
              <a:t>Point out the Pay Schedule </a:t>
            </a:r>
            <a:r>
              <a:rPr lang="en-US" sz="1100" baseline="0" dirty="0">
                <a:latin typeface="+mn-lt"/>
              </a:rPr>
              <a:t>nomenclature </a:t>
            </a:r>
            <a:r>
              <a:rPr lang="en-US" sz="1100" dirty="0">
                <a:latin typeface="+mn-lt"/>
              </a:rPr>
              <a:t>(NH, NJ,</a:t>
            </a:r>
            <a:r>
              <a:rPr lang="en-US" sz="1100" baseline="0" dirty="0">
                <a:latin typeface="+mn-lt"/>
              </a:rPr>
              <a:t> NK) for the 3 Career Paths.</a:t>
            </a:r>
          </a:p>
          <a:p>
            <a:endParaRPr lang="en-US" sz="1100" baseline="0" dirty="0">
              <a:latin typeface="+mn-lt"/>
            </a:endParaRPr>
          </a:p>
          <a:p>
            <a:r>
              <a:rPr lang="en-US" sz="1100" baseline="0" dirty="0">
                <a:latin typeface="+mn-lt"/>
              </a:rPr>
              <a:t>Make note there is a table in the Federal Register that indicates which series fall within each Career Path.</a:t>
            </a:r>
            <a:endParaRPr lang="en-US" sz="1100" dirty="0">
              <a:latin typeface="+mn-lt"/>
            </a:endParaRPr>
          </a:p>
          <a:p>
            <a:endParaRPr lang="en-US" dirty="0"/>
          </a:p>
        </p:txBody>
      </p:sp>
      <p:sp>
        <p:nvSpPr>
          <p:cNvPr id="97284" name="Slide Number Placeholder 3"/>
          <p:cNvSpPr>
            <a:spLocks noGrp="1"/>
          </p:cNvSpPr>
          <p:nvPr>
            <p:ph type="sldNum" sz="quarter" idx="5"/>
          </p:nvPr>
        </p:nvSpPr>
        <p:spPr/>
        <p:txBody>
          <a:bodyPr/>
          <a:lstStyle/>
          <a:p>
            <a:pPr>
              <a:defRPr/>
            </a:pPr>
            <a:fld id="{3476B832-41CD-40C6-877E-A61EB889FB4D}" type="slidenum">
              <a:rPr lang="en-US" smtClean="0"/>
              <a:pPr>
                <a:defRPr/>
              </a:pPr>
              <a:t>23</a:t>
            </a:fld>
            <a:endParaRPr lang="en-US" dirty="0"/>
          </a:p>
        </p:txBody>
      </p:sp>
    </p:spTree>
    <p:extLst>
      <p:ext uri="{BB962C8B-B14F-4D97-AF65-F5344CB8AC3E}">
        <p14:creationId xmlns:p14="http://schemas.microsoft.com/office/powerpoint/2010/main" val="2870934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84275" y="698500"/>
            <a:ext cx="4651375" cy="3489325"/>
          </a:xfrm>
          <a:ln/>
        </p:spPr>
      </p:sp>
      <p:sp>
        <p:nvSpPr>
          <p:cNvPr id="98307" name="Notes Placeholder 2"/>
          <p:cNvSpPr>
            <a:spLocks noGrp="1"/>
          </p:cNvSpPr>
          <p:nvPr>
            <p:ph type="body" idx="1"/>
          </p:nvPr>
        </p:nvSpPr>
        <p:spPr>
          <a:noFill/>
          <a:ln/>
        </p:spPr>
        <p:txBody>
          <a:bodyPr/>
          <a:lstStyle/>
          <a:p>
            <a:pPr>
              <a:spcBef>
                <a:spcPct val="0"/>
              </a:spcBef>
            </a:pPr>
            <a:r>
              <a:rPr lang="en-US" sz="1100" dirty="0">
                <a:latin typeface="+mn-lt"/>
              </a:rPr>
              <a:t>As we think about the process of Classification under AcqDemo, we focus on three steps:</a:t>
            </a:r>
          </a:p>
          <a:p>
            <a:pPr>
              <a:spcBef>
                <a:spcPct val="0"/>
              </a:spcBef>
            </a:pPr>
            <a:endParaRPr lang="en-US" sz="1100" dirty="0">
              <a:latin typeface="+mn-lt"/>
            </a:endParaRPr>
          </a:p>
          <a:p>
            <a:pPr marL="171450" indent="-171450">
              <a:spcBef>
                <a:spcPct val="0"/>
              </a:spcBef>
              <a:buFont typeface="Arial" panose="020B0604020202020204" pitchFamily="34" charset="0"/>
              <a:buChar char="•"/>
            </a:pPr>
            <a:r>
              <a:rPr lang="en-US" sz="1100" dirty="0">
                <a:latin typeface="+mn-lt"/>
              </a:rPr>
              <a:t>Using the OPM Classification Standards to identify title and series first.  Then…</a:t>
            </a:r>
          </a:p>
          <a:p>
            <a:pPr>
              <a:spcBef>
                <a:spcPct val="0"/>
              </a:spcBef>
              <a:buFont typeface="Arial" charset="0"/>
              <a:buNone/>
            </a:pPr>
            <a:r>
              <a:rPr lang="en-US" sz="1100" dirty="0">
                <a:latin typeface="+mn-lt"/>
              </a:rPr>
              <a:t>  </a:t>
            </a:r>
          </a:p>
          <a:p>
            <a:pPr marL="171450" indent="-171450">
              <a:spcBef>
                <a:spcPct val="0"/>
              </a:spcBef>
              <a:buFont typeface="Arial" panose="020B0604020202020204" pitchFamily="34" charset="0"/>
              <a:buChar char="•"/>
            </a:pPr>
            <a:r>
              <a:rPr lang="en-US" sz="1100" dirty="0">
                <a:latin typeface="+mn-lt"/>
              </a:rPr>
              <a:t>Use Appendix B in Chapter 3 of the </a:t>
            </a:r>
            <a:r>
              <a:rPr lang="en-US" sz="1100" dirty="0" err="1">
                <a:latin typeface="+mn-lt"/>
              </a:rPr>
              <a:t>AcqDemo</a:t>
            </a:r>
            <a:r>
              <a:rPr lang="en-US" sz="1100" dirty="0">
                <a:latin typeface="+mn-lt"/>
              </a:rPr>
              <a:t> Ops Guide to determine the applicable Career Path.  Then…</a:t>
            </a:r>
          </a:p>
          <a:p>
            <a:pPr marL="171450" indent="-171450">
              <a:spcBef>
                <a:spcPct val="0"/>
              </a:spcBef>
              <a:buFont typeface="Arial" panose="020B0604020202020204" pitchFamily="34" charset="0"/>
              <a:buChar char="•"/>
            </a:pPr>
            <a:endParaRPr lang="en-US" sz="1100" dirty="0">
              <a:latin typeface="+mn-lt"/>
            </a:endParaRPr>
          </a:p>
          <a:p>
            <a:pPr marL="171450" indent="-171450">
              <a:spcBef>
                <a:spcPct val="0"/>
              </a:spcBef>
              <a:buFont typeface="Arial" panose="020B0604020202020204" pitchFamily="34" charset="0"/>
              <a:buChar char="•"/>
            </a:pPr>
            <a:r>
              <a:rPr lang="en-US" sz="1100" dirty="0">
                <a:latin typeface="+mn-lt"/>
              </a:rPr>
              <a:t>Apply the broadband level descriptors (also found in Chapter 3 of the Ops Guide at Appendix D) to the duties and responsibilities of the position and the qualifications necessary to perform those duties and responsibilities in order to assign the appropriate broadband level.  </a:t>
            </a:r>
          </a:p>
          <a:p>
            <a:pPr marL="171450" indent="-171450">
              <a:spcBef>
                <a:spcPct val="0"/>
              </a:spcBef>
              <a:buFont typeface="Arial" panose="020B0604020202020204" pitchFamily="34" charset="0"/>
              <a:buChar char="•"/>
            </a:pPr>
            <a:endParaRPr lang="en-US" sz="1100" dirty="0">
              <a:latin typeface="+mn-lt"/>
            </a:endParaRPr>
          </a:p>
          <a:p>
            <a:pPr marL="171450" indent="-171450">
              <a:spcBef>
                <a:spcPct val="0"/>
              </a:spcBef>
              <a:buFont typeface="Arial" panose="020B0604020202020204" pitchFamily="34" charset="0"/>
              <a:buChar char="•"/>
            </a:pPr>
            <a:r>
              <a:rPr lang="en-US" sz="1100" dirty="0">
                <a:latin typeface="+mn-lt"/>
              </a:rPr>
              <a:t>A position is classified to a broadband level using the descriptors written at the top of the broadband. It is important to note the expected contribution level and corresponding level of compensation may fall anywhere within the broadband’s minimum and maximum base pay amounts depending on the scope and difficulty of the position’s duties and responsibilities and the participating organization’s position management structure.</a:t>
            </a:r>
          </a:p>
          <a:p>
            <a:pPr>
              <a:spcBef>
                <a:spcPct val="0"/>
              </a:spcBef>
            </a:pPr>
            <a:endParaRPr lang="en-US" dirty="0"/>
          </a:p>
        </p:txBody>
      </p:sp>
      <p:sp>
        <p:nvSpPr>
          <p:cNvPr id="98308" name="Slide Number Placeholder 3"/>
          <p:cNvSpPr>
            <a:spLocks noGrp="1"/>
          </p:cNvSpPr>
          <p:nvPr>
            <p:ph type="sldNum" sz="quarter" idx="5"/>
          </p:nvPr>
        </p:nvSpPr>
        <p:spPr/>
        <p:txBody>
          <a:bodyPr/>
          <a:lstStyle/>
          <a:p>
            <a:pPr>
              <a:defRPr/>
            </a:pPr>
            <a:fld id="{5AC2DD0B-EA7B-4EB0-9707-03462F15FF4A}" type="slidenum">
              <a:rPr lang="en-US" smtClean="0"/>
              <a:pPr>
                <a:defRPr/>
              </a:pPr>
              <a:t>24</a:t>
            </a:fld>
            <a:endParaRPr lang="en-US" dirty="0"/>
          </a:p>
        </p:txBody>
      </p:sp>
    </p:spTree>
    <p:extLst>
      <p:ext uri="{BB962C8B-B14F-4D97-AF65-F5344CB8AC3E}">
        <p14:creationId xmlns:p14="http://schemas.microsoft.com/office/powerpoint/2010/main" val="408412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84275" y="698500"/>
            <a:ext cx="4651375" cy="3489325"/>
          </a:xfrm>
          <a:ln/>
        </p:spPr>
      </p:sp>
      <p:sp>
        <p:nvSpPr>
          <p:cNvPr id="101379" name="Notes Placeholder 2"/>
          <p:cNvSpPr>
            <a:spLocks noGrp="1"/>
          </p:cNvSpPr>
          <p:nvPr>
            <p:ph type="body" idx="1"/>
          </p:nvPr>
        </p:nvSpPr>
        <p:spPr>
          <a:noFill/>
          <a:ln/>
        </p:spPr>
        <p:txBody>
          <a:bodyPr/>
          <a:lstStyle/>
          <a:p>
            <a:pPr>
              <a:spcBef>
                <a:spcPct val="0"/>
              </a:spcBef>
            </a:pPr>
            <a:r>
              <a:rPr lang="en-US" sz="1100" dirty="0">
                <a:latin typeface="+mn-lt"/>
              </a:rPr>
              <a:t>This chart provides a visual of the </a:t>
            </a:r>
            <a:r>
              <a:rPr lang="en-US" sz="1100" dirty="0" err="1">
                <a:latin typeface="+mn-lt"/>
              </a:rPr>
              <a:t>AcqDemo</a:t>
            </a:r>
            <a:r>
              <a:rPr lang="en-US" sz="1100" dirty="0">
                <a:latin typeface="+mn-lt"/>
              </a:rPr>
              <a:t> career path broadbands and their associated base pay ranges; along with the GS equivalents for reference.  </a:t>
            </a:r>
          </a:p>
          <a:p>
            <a:pPr>
              <a:spcBef>
                <a:spcPct val="0"/>
              </a:spcBef>
            </a:pPr>
            <a:endParaRPr lang="en-US" sz="1100" dirty="0">
              <a:latin typeface="+mn-lt"/>
            </a:endParaRPr>
          </a:p>
          <a:p>
            <a:pPr>
              <a:spcBef>
                <a:spcPct val="0"/>
              </a:spcBef>
            </a:pPr>
            <a:r>
              <a:rPr lang="en-US" sz="1100" dirty="0">
                <a:latin typeface="+mn-lt"/>
              </a:rPr>
              <a:t>These broadbands have been especially designed for the acquisition community – noting that the journeyman level 12/13 has been separated into its own broadband level.</a:t>
            </a:r>
          </a:p>
          <a:p>
            <a:pPr>
              <a:spcBef>
                <a:spcPct val="0"/>
              </a:spcBef>
            </a:pPr>
            <a:endParaRPr lang="en-US" sz="1100" dirty="0">
              <a:latin typeface="+mn-lt"/>
            </a:endParaRPr>
          </a:p>
          <a:p>
            <a:pPr>
              <a:spcBef>
                <a:spcPct val="0"/>
              </a:spcBef>
            </a:pPr>
            <a:r>
              <a:rPr lang="en-US" sz="1100" dirty="0">
                <a:latin typeface="+mn-lt"/>
              </a:rPr>
              <a:t>The AcqDemo broadband pay ranges match directly with the GS base pay scale</a:t>
            </a:r>
            <a:r>
              <a:rPr lang="en-US" sz="1100" dirty="0"/>
              <a:t>.</a:t>
            </a:r>
          </a:p>
        </p:txBody>
      </p:sp>
      <p:sp>
        <p:nvSpPr>
          <p:cNvPr id="101380" name="Slide Number Placeholder 3"/>
          <p:cNvSpPr>
            <a:spLocks noGrp="1"/>
          </p:cNvSpPr>
          <p:nvPr>
            <p:ph type="sldNum" sz="quarter" idx="5"/>
          </p:nvPr>
        </p:nvSpPr>
        <p:spPr/>
        <p:txBody>
          <a:bodyPr/>
          <a:lstStyle/>
          <a:p>
            <a:pPr>
              <a:defRPr/>
            </a:pPr>
            <a:fld id="{7FF9791B-660B-486A-BEBD-C00999ACD962}" type="slidenum">
              <a:rPr lang="en-US" smtClean="0"/>
              <a:pPr>
                <a:defRPr/>
              </a:pPr>
              <a:t>25</a:t>
            </a:fld>
            <a:endParaRPr lang="en-US" dirty="0"/>
          </a:p>
        </p:txBody>
      </p:sp>
    </p:spTree>
    <p:extLst>
      <p:ext uri="{BB962C8B-B14F-4D97-AF65-F5344CB8AC3E}">
        <p14:creationId xmlns:p14="http://schemas.microsoft.com/office/powerpoint/2010/main" val="4061614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1184275" y="698500"/>
            <a:ext cx="4651375" cy="3489325"/>
          </a:xfrm>
          <a:ln/>
        </p:spPr>
      </p:sp>
      <p:sp>
        <p:nvSpPr>
          <p:cNvPr id="139267" name="Notes Placeholder 2"/>
          <p:cNvSpPr>
            <a:spLocks noGrp="1"/>
          </p:cNvSpPr>
          <p:nvPr>
            <p:ph type="body" idx="1"/>
          </p:nvPr>
        </p:nvSpPr>
        <p:spPr>
          <a:noFill/>
          <a:ln/>
        </p:spPr>
        <p:txBody>
          <a:bodyPr/>
          <a:lstStyle/>
          <a:p>
            <a:r>
              <a:rPr lang="en-US" sz="1100" dirty="0">
                <a:latin typeface="+mn-lt"/>
              </a:rPr>
              <a:t>As mentioned, some of the manual intervention will come from classification determinations when converting from GS grades</a:t>
            </a:r>
            <a:r>
              <a:rPr lang="en-US" sz="1100" baseline="0" dirty="0">
                <a:latin typeface="+mn-lt"/>
              </a:rPr>
              <a:t> to AcqDemo broadbands.  </a:t>
            </a:r>
          </a:p>
          <a:p>
            <a:endParaRPr lang="en-US" sz="1100" baseline="0" dirty="0">
              <a:latin typeface="+mn-lt"/>
            </a:endParaRPr>
          </a:p>
          <a:p>
            <a:r>
              <a:rPr lang="en-US" sz="1100" baseline="0" dirty="0">
                <a:latin typeface="+mn-lt"/>
              </a:rPr>
              <a:t>Here is an example of a GS-14 level position which will convert to the NH-IV under AcqDemo because that broadband encompasses the same two GS grade levels, 14 and 15.  </a:t>
            </a:r>
          </a:p>
          <a:p>
            <a:r>
              <a:rPr lang="en-US" sz="1100" baseline="0" dirty="0">
                <a:latin typeface="+mn-lt"/>
              </a:rPr>
              <a:t>The employee will be converted to the NH-IV position at the existing base pay (adjusted by a WGI buy-in if appropriate) provided that base pay is included within the broadband pay range.  </a:t>
            </a:r>
          </a:p>
          <a:p>
            <a:endParaRPr lang="en-US" baseline="0" dirty="0"/>
          </a:p>
        </p:txBody>
      </p:sp>
      <p:sp>
        <p:nvSpPr>
          <p:cNvPr id="139268" name="Slide Number Placeholder 3"/>
          <p:cNvSpPr>
            <a:spLocks noGrp="1"/>
          </p:cNvSpPr>
          <p:nvPr>
            <p:ph type="sldNum" sz="quarter" idx="5"/>
          </p:nvPr>
        </p:nvSpPr>
        <p:spPr/>
        <p:txBody>
          <a:bodyPr/>
          <a:lstStyle/>
          <a:p>
            <a:pPr>
              <a:defRPr/>
            </a:pPr>
            <a:fld id="{057CCA9F-3B67-4C9B-9D2F-6171BE15A1CE}" type="slidenum">
              <a:rPr lang="en-US" smtClean="0"/>
              <a:pPr>
                <a:defRPr/>
              </a:pPr>
              <a:t>26</a:t>
            </a:fld>
            <a:endParaRPr lang="en-US" dirty="0"/>
          </a:p>
        </p:txBody>
      </p:sp>
    </p:spTree>
    <p:extLst>
      <p:ext uri="{BB962C8B-B14F-4D97-AF65-F5344CB8AC3E}">
        <p14:creationId xmlns:p14="http://schemas.microsoft.com/office/powerpoint/2010/main" val="417285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CCA15453-34DF-44AF-8630-EB38B9DE6E73}" type="slidenum">
              <a:rPr lang="en-US" altLang="en-US" smtClean="0"/>
              <a:pPr>
                <a:defRPr/>
              </a:pPr>
              <a:t>27</a:t>
            </a:fld>
            <a:endParaRPr lang="en-US" altLang="en-US" dirty="0"/>
          </a:p>
        </p:txBody>
      </p:sp>
      <p:sp>
        <p:nvSpPr>
          <p:cNvPr id="99331" name="Rectangle 2"/>
          <p:cNvSpPr>
            <a:spLocks noGrp="1" noRot="1" noChangeAspect="1" noChangeArrowheads="1" noTextEdit="1"/>
          </p:cNvSpPr>
          <p:nvPr>
            <p:ph type="sldImg"/>
          </p:nvPr>
        </p:nvSpPr>
        <p:spPr>
          <a:xfrm>
            <a:off x="1184275" y="698500"/>
            <a:ext cx="4651375" cy="3489325"/>
          </a:xfrm>
          <a:ln/>
        </p:spPr>
      </p:sp>
      <p:sp>
        <p:nvSpPr>
          <p:cNvPr id="99332" name="Rectangle 3"/>
          <p:cNvSpPr>
            <a:spLocks noGrp="1" noChangeArrowheads="1"/>
          </p:cNvSpPr>
          <p:nvPr>
            <p:ph type="body" idx="1"/>
          </p:nvPr>
        </p:nvSpPr>
        <p:spPr>
          <a:noFill/>
          <a:ln/>
        </p:spPr>
        <p:txBody>
          <a:bodyPr/>
          <a:lstStyle/>
          <a:p>
            <a:pPr eaLnBrk="1" hangingPunct="1">
              <a:spcBef>
                <a:spcPct val="0"/>
              </a:spcBef>
            </a:pPr>
            <a:r>
              <a:rPr lang="en-US" sz="1100" dirty="0">
                <a:latin typeface="+mn-lt"/>
              </a:rPr>
              <a:t>Under AcqDemo, there are three standard factors that are used in both classifying a position and assessing employee contribution.  These 3 factors (along with the duties and responsibilities expected of the position) are the only classification criteria used to classify an </a:t>
            </a:r>
            <a:r>
              <a:rPr lang="en-US" sz="1100" dirty="0" err="1">
                <a:latin typeface="+mn-lt"/>
              </a:rPr>
              <a:t>AcqDemo</a:t>
            </a:r>
            <a:r>
              <a:rPr lang="en-US" sz="1100" dirty="0">
                <a:latin typeface="+mn-lt"/>
              </a:rPr>
              <a:t> position.</a:t>
            </a:r>
          </a:p>
          <a:p>
            <a:pPr eaLnBrk="1" hangingPunct="1">
              <a:spcBef>
                <a:spcPct val="0"/>
              </a:spcBef>
            </a:pPr>
            <a:endParaRPr lang="en-US" sz="1100" dirty="0">
              <a:latin typeface="+mn-lt"/>
            </a:endParaRPr>
          </a:p>
          <a:p>
            <a:pPr eaLnBrk="1" hangingPunct="1">
              <a:spcBef>
                <a:spcPct val="0"/>
              </a:spcBef>
            </a:pPr>
            <a:r>
              <a:rPr lang="en-US" sz="1100" dirty="0">
                <a:latin typeface="+mn-lt"/>
              </a:rPr>
              <a:t>Because this is a chapter on Classification, we’ll discuss how these factors are used in the classification process.  These factors are standard across the entire AcqDemo project and were established specifically for the acquisition community.  </a:t>
            </a:r>
          </a:p>
          <a:p>
            <a:pPr eaLnBrk="1" hangingPunct="1">
              <a:spcBef>
                <a:spcPct val="0"/>
              </a:spcBef>
            </a:pPr>
            <a:endParaRPr lang="en-US" sz="1100" dirty="0">
              <a:latin typeface="+mn-lt"/>
            </a:endParaRPr>
          </a:p>
          <a:p>
            <a:pPr marL="232030" lvl="2" indent="-225673">
              <a:spcBef>
                <a:spcPts val="200"/>
              </a:spcBef>
              <a:spcAft>
                <a:spcPts val="200"/>
              </a:spcAft>
              <a:buClr>
                <a:schemeClr val="tx1"/>
              </a:buClr>
            </a:pPr>
            <a:r>
              <a:rPr lang="en-US" sz="1100" b="1" dirty="0">
                <a:solidFill>
                  <a:srgbClr val="0070C0"/>
                </a:solidFill>
                <a:latin typeface="+mn-lt"/>
              </a:rPr>
              <a:t>Job Achievement and/or Innovation </a:t>
            </a:r>
            <a:r>
              <a:rPr lang="en-US" sz="1100" dirty="0">
                <a:latin typeface="+mn-lt"/>
              </a:rPr>
              <a:t>- qualifications, critical thinking, calculated risks, problem solving, leadership, supervision, and personal accountability </a:t>
            </a:r>
          </a:p>
          <a:p>
            <a:pPr marL="232030" lvl="2" indent="-225673">
              <a:spcBef>
                <a:spcPts val="200"/>
              </a:spcBef>
              <a:spcAft>
                <a:spcPts val="200"/>
              </a:spcAft>
              <a:buClr>
                <a:schemeClr val="tx1"/>
              </a:buClr>
            </a:pPr>
            <a:r>
              <a:rPr lang="en-US" sz="1100" b="1" dirty="0">
                <a:solidFill>
                  <a:srgbClr val="0070C0"/>
                </a:solidFill>
                <a:latin typeface="+mn-lt"/>
              </a:rPr>
              <a:t>Communication and/or Teamwork </a:t>
            </a:r>
            <a:r>
              <a:rPr lang="en-US" sz="1100" dirty="0">
                <a:latin typeface="+mn-lt"/>
              </a:rPr>
              <a:t>- communication, both verbal and written; interactions with customers, coworkers, and groups; and assignments crossing functional boundaries </a:t>
            </a:r>
          </a:p>
          <a:p>
            <a:pPr marL="232030" lvl="2" indent="-225673">
              <a:spcBef>
                <a:spcPts val="200"/>
              </a:spcBef>
              <a:spcAft>
                <a:spcPts val="200"/>
              </a:spcAft>
              <a:buClr>
                <a:schemeClr val="tx1"/>
              </a:buClr>
            </a:pPr>
            <a:r>
              <a:rPr lang="en-US" sz="1100" b="1" dirty="0">
                <a:solidFill>
                  <a:srgbClr val="0070C0"/>
                </a:solidFill>
                <a:latin typeface="+mn-lt"/>
              </a:rPr>
              <a:t>Mission Support </a:t>
            </a:r>
            <a:r>
              <a:rPr lang="en-US" sz="1100" dirty="0">
                <a:latin typeface="+mn-lt"/>
              </a:rPr>
              <a:t>- understanding and execution of organizational goals and priorities; working with customers to develop a mutual understanding of their requirements; monitoring and influencing cost parameters or work, tasks, and projects; and establishing priorities that reflect mission and organizational goals </a:t>
            </a:r>
          </a:p>
          <a:p>
            <a:pPr eaLnBrk="1" hangingPunct="1">
              <a:spcBef>
                <a:spcPct val="0"/>
              </a:spcBef>
            </a:pPr>
            <a:endParaRPr lang="en-US" sz="1100" dirty="0">
              <a:latin typeface="+mn-lt"/>
            </a:endParaRPr>
          </a:p>
          <a:p>
            <a:pPr eaLnBrk="1" hangingPunct="1">
              <a:spcBef>
                <a:spcPct val="0"/>
              </a:spcBef>
            </a:pPr>
            <a:r>
              <a:rPr lang="en-US" sz="1100" dirty="0">
                <a:latin typeface="+mn-lt"/>
              </a:rPr>
              <a:t>Each Factor has a set of Descriptors and Discriminators that help with classifying duties and responsibilities.  </a:t>
            </a:r>
          </a:p>
          <a:p>
            <a:pPr eaLnBrk="1" hangingPunct="1">
              <a:spcBef>
                <a:spcPct val="0"/>
              </a:spcBef>
            </a:pPr>
            <a:endParaRPr lang="en-US" sz="1100" dirty="0">
              <a:latin typeface="+mn-lt"/>
            </a:endParaRPr>
          </a:p>
          <a:p>
            <a:pPr eaLnBrk="1" hangingPunct="1">
              <a:spcBef>
                <a:spcPct val="0"/>
              </a:spcBef>
            </a:pPr>
            <a:r>
              <a:rPr lang="en-US" sz="1100" dirty="0">
                <a:latin typeface="+mn-lt"/>
              </a:rPr>
              <a:t>These Factors, along with their Descriptors and Discriminators, constitute the grading criteria used for determining a position’s appropriate broadband level.  </a:t>
            </a:r>
          </a:p>
          <a:p>
            <a:pPr eaLnBrk="1" hangingPunct="1">
              <a:spcBef>
                <a:spcPct val="0"/>
              </a:spcBef>
            </a:pPr>
            <a:endParaRPr lang="en-US" sz="1100" dirty="0">
              <a:latin typeface="+mn-lt"/>
            </a:endParaRPr>
          </a:p>
          <a:p>
            <a:pPr eaLnBrk="1" hangingPunct="1">
              <a:spcBef>
                <a:spcPct val="0"/>
              </a:spcBef>
            </a:pPr>
            <a:r>
              <a:rPr lang="en-US" sz="1100" dirty="0">
                <a:latin typeface="+mn-lt"/>
              </a:rPr>
              <a:t>As mentioned, these same three factors will be used later to set expectations within the contribution plan and to assess employee contribution at the end of the cycle.  We’ll discuss that further in the CCAS chapter.</a:t>
            </a:r>
          </a:p>
        </p:txBody>
      </p:sp>
    </p:spTree>
    <p:extLst>
      <p:ext uri="{BB962C8B-B14F-4D97-AF65-F5344CB8AC3E}">
        <p14:creationId xmlns:p14="http://schemas.microsoft.com/office/powerpoint/2010/main" val="2297858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84275" y="698500"/>
            <a:ext cx="4651375" cy="3489325"/>
          </a:xfrm>
          <a:ln/>
        </p:spPr>
      </p:sp>
      <p:sp>
        <p:nvSpPr>
          <p:cNvPr id="100355" name="Notes Placeholder 2"/>
          <p:cNvSpPr>
            <a:spLocks noGrp="1"/>
          </p:cNvSpPr>
          <p:nvPr>
            <p:ph type="body" idx="1"/>
          </p:nvPr>
        </p:nvSpPr>
        <p:spPr>
          <a:noFill/>
          <a:ln/>
        </p:spPr>
        <p:txBody>
          <a:bodyPr/>
          <a:lstStyle/>
          <a:p>
            <a:r>
              <a:rPr lang="en-US" sz="1100" dirty="0">
                <a:latin typeface="+mn-lt"/>
              </a:rPr>
              <a:t>A complete list of Factors,</a:t>
            </a:r>
            <a:r>
              <a:rPr lang="en-US" sz="1100" baseline="0" dirty="0">
                <a:latin typeface="+mn-lt"/>
              </a:rPr>
              <a:t> Descriptors and Discriminators for each Career Path can be found in the appendix.</a:t>
            </a:r>
          </a:p>
          <a:p>
            <a:endParaRPr lang="en-US" sz="1100" baseline="0" dirty="0">
              <a:latin typeface="+mn-lt"/>
            </a:endParaRPr>
          </a:p>
          <a:p>
            <a:r>
              <a:rPr lang="en-US" sz="1100" dirty="0">
                <a:latin typeface="+mn-lt"/>
              </a:rPr>
              <a:t>Here, we show a snapshot of the Mission Support Factor under the Business</a:t>
            </a:r>
            <a:r>
              <a:rPr lang="en-US" sz="1100" baseline="0" dirty="0">
                <a:latin typeface="+mn-lt"/>
              </a:rPr>
              <a:t> Management and Technical Management Professional (NH) career path.  </a:t>
            </a:r>
          </a:p>
          <a:p>
            <a:endParaRPr lang="en-US" sz="1100" baseline="0" dirty="0">
              <a:latin typeface="+mn-lt"/>
            </a:endParaRPr>
          </a:p>
          <a:p>
            <a:r>
              <a:rPr lang="en-US" sz="1100" baseline="0" dirty="0">
                <a:latin typeface="+mn-lt"/>
              </a:rPr>
              <a:t>You’ll see that the discriminators are the same at each level; however, it’s the descriptors that provide the benchmark for what is expected at each broadband level.  </a:t>
            </a:r>
          </a:p>
          <a:p>
            <a:endParaRPr lang="en-US" sz="1100" baseline="0" dirty="0">
              <a:latin typeface="+mn-lt"/>
            </a:endParaRPr>
          </a:p>
          <a:p>
            <a:r>
              <a:rPr lang="en-US" sz="1100" baseline="0" dirty="0">
                <a:latin typeface="+mn-lt"/>
              </a:rPr>
              <a:t>Looking here at the level II and level III descriptors, you will note that at the II level, the employee plays the role of a team member and consults with others to accomplish projects.  However, at the III level, the employee provides guidance to the team, is considered a functional/technical expert, and assigns activities to accomplish project goals.   This shows the increased scope of responsibility and increased level of expectation when going from the II to the III level.</a:t>
            </a:r>
          </a:p>
          <a:p>
            <a:endParaRPr lang="en-US" sz="1100" dirty="0">
              <a:latin typeface="+mn-lt"/>
            </a:endParaRPr>
          </a:p>
          <a:p>
            <a:r>
              <a:rPr lang="en-US" sz="1100" dirty="0">
                <a:latin typeface="+mn-lt"/>
              </a:rPr>
              <a:t>The expected contribution criteria, discriminators and descriptors cannot be modified. The expected contribution criteria can, however, be further defined by the participating organization’s more specific mission-oriented expected performance criteria.</a:t>
            </a:r>
          </a:p>
          <a:p>
            <a:endParaRPr lang="en-US" sz="1100" u="sng" dirty="0">
              <a:latin typeface="+mn-lt"/>
            </a:endParaRPr>
          </a:p>
          <a:p>
            <a:pPr eaLnBrk="1" hangingPunct="1"/>
            <a:endParaRPr lang="en-US" sz="1100" dirty="0"/>
          </a:p>
        </p:txBody>
      </p:sp>
      <p:sp>
        <p:nvSpPr>
          <p:cNvPr id="100356" name="Slide Number Placeholder 3"/>
          <p:cNvSpPr>
            <a:spLocks noGrp="1"/>
          </p:cNvSpPr>
          <p:nvPr>
            <p:ph type="sldNum" sz="quarter" idx="5"/>
          </p:nvPr>
        </p:nvSpPr>
        <p:spPr/>
        <p:txBody>
          <a:bodyPr/>
          <a:lstStyle/>
          <a:p>
            <a:pPr>
              <a:defRPr/>
            </a:pPr>
            <a:fld id="{169E149A-43B7-4E3D-B777-510260D0937B}" type="slidenum">
              <a:rPr lang="en-US" smtClean="0"/>
              <a:pPr>
                <a:defRPr/>
              </a:pPr>
              <a:t>28</a:t>
            </a:fld>
            <a:endParaRPr lang="en-US" dirty="0"/>
          </a:p>
        </p:txBody>
      </p:sp>
    </p:spTree>
    <p:extLst>
      <p:ext uri="{BB962C8B-B14F-4D97-AF65-F5344CB8AC3E}">
        <p14:creationId xmlns:p14="http://schemas.microsoft.com/office/powerpoint/2010/main" val="3284315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84275" y="698500"/>
            <a:ext cx="4651375" cy="3489325"/>
          </a:xfrm>
          <a:ln/>
        </p:spPr>
      </p:sp>
      <p:sp>
        <p:nvSpPr>
          <p:cNvPr id="3" name="Notes Placeholder 2"/>
          <p:cNvSpPr>
            <a:spLocks noGrp="1"/>
          </p:cNvSpPr>
          <p:nvPr>
            <p:ph type="body" idx="1"/>
          </p:nvPr>
        </p:nvSpPr>
        <p:spPr/>
        <p:txBody>
          <a:bodyPr>
            <a:normAutofit/>
          </a:bodyPr>
          <a:lstStyle/>
          <a:p>
            <a:pPr>
              <a:spcBef>
                <a:spcPts val="0"/>
              </a:spcBef>
              <a:defRPr/>
            </a:pPr>
            <a:r>
              <a:rPr lang="en-US" sz="1100" dirty="0">
                <a:latin typeface="+mn-lt"/>
              </a:rPr>
              <a:t>As we continue our discussion on Classification, we wanted to highlight a few position titles of particular interest.  </a:t>
            </a:r>
          </a:p>
          <a:p>
            <a:pPr>
              <a:spcBef>
                <a:spcPts val="0"/>
              </a:spcBef>
              <a:defRPr/>
            </a:pPr>
            <a:endParaRPr lang="en-US" sz="1100" dirty="0">
              <a:latin typeface="+mn-lt"/>
            </a:endParaRPr>
          </a:p>
          <a:p>
            <a:pPr>
              <a:spcBef>
                <a:spcPts val="0"/>
              </a:spcBef>
              <a:defRPr/>
            </a:pPr>
            <a:r>
              <a:rPr lang="en-US" sz="1100" dirty="0">
                <a:latin typeface="+mn-lt"/>
              </a:rPr>
              <a:t>Because we are discussing titling under AcqDemo, we again refer to the OPM Classification Standards (titles and series only).</a:t>
            </a:r>
          </a:p>
          <a:p>
            <a:pPr>
              <a:spcBef>
                <a:spcPts val="0"/>
              </a:spcBef>
              <a:defRPr/>
            </a:pPr>
            <a:endParaRPr lang="en-US" sz="1100" dirty="0">
              <a:latin typeface="+mn-lt"/>
            </a:endParaRPr>
          </a:p>
          <a:p>
            <a:pPr>
              <a:spcBef>
                <a:spcPts val="0"/>
              </a:spcBef>
              <a:defRPr/>
            </a:pPr>
            <a:r>
              <a:rPr lang="en-US" sz="1100" dirty="0">
                <a:latin typeface="+mn-lt"/>
              </a:rPr>
              <a:t>Due to </a:t>
            </a:r>
            <a:r>
              <a:rPr lang="en-US" sz="1100" dirty="0" err="1">
                <a:latin typeface="+mn-lt"/>
              </a:rPr>
              <a:t>broadbanding</a:t>
            </a:r>
            <a:r>
              <a:rPr lang="en-US" sz="1100" dirty="0">
                <a:latin typeface="+mn-lt"/>
              </a:rPr>
              <a:t> (the combining of multiple grades) deputies may be classified to the same broadband level as the position to which they report. </a:t>
            </a:r>
          </a:p>
          <a:p>
            <a:pPr>
              <a:spcBef>
                <a:spcPts val="0"/>
              </a:spcBef>
              <a:defRPr/>
            </a:pPr>
            <a:endParaRPr lang="en-US" sz="1100" dirty="0">
              <a:latin typeface="+mn-lt"/>
            </a:endParaRPr>
          </a:p>
          <a:p>
            <a:pPr>
              <a:spcBef>
                <a:spcPts val="0"/>
              </a:spcBef>
              <a:defRPr/>
            </a:pPr>
            <a:r>
              <a:rPr lang="en-US" sz="1100" dirty="0">
                <a:latin typeface="+mn-lt"/>
              </a:rPr>
              <a:t>Supervisors, however, must meet the 3 criteria laid out in OPM’s GS Supervisory Guide. </a:t>
            </a:r>
          </a:p>
          <a:p>
            <a:pPr>
              <a:spcBef>
                <a:spcPts val="0"/>
              </a:spcBef>
              <a:defRPr/>
            </a:pPr>
            <a:endParaRPr lang="en-US" sz="1100" dirty="0">
              <a:latin typeface="+mn-lt"/>
            </a:endParaRPr>
          </a:p>
          <a:p>
            <a:pPr>
              <a:spcBef>
                <a:spcPts val="0"/>
              </a:spcBef>
              <a:defRPr/>
            </a:pPr>
            <a:r>
              <a:rPr lang="en-US" sz="1100" dirty="0">
                <a:latin typeface="+mn-lt"/>
              </a:rPr>
              <a:t>Team lead positions are recognized under </a:t>
            </a:r>
            <a:r>
              <a:rPr lang="en-US" sz="1100" dirty="0" err="1">
                <a:latin typeface="+mn-lt"/>
              </a:rPr>
              <a:t>AcqDemo</a:t>
            </a:r>
            <a:r>
              <a:rPr lang="en-US" sz="1100" dirty="0">
                <a:latin typeface="+mn-lt"/>
              </a:rPr>
              <a:t>. However, team leads must also meet the criteria outlined in </a:t>
            </a:r>
            <a:r>
              <a:rPr lang="en-US" sz="1100" dirty="0" err="1">
                <a:latin typeface="+mn-lt"/>
              </a:rPr>
              <a:t>OPM’s</a:t>
            </a:r>
            <a:r>
              <a:rPr lang="en-US" sz="1100" dirty="0">
                <a:latin typeface="+mn-lt"/>
              </a:rPr>
              <a:t> GS Leader Grade Evaluation Guide (GSLGEG).</a:t>
            </a:r>
          </a:p>
          <a:p>
            <a:pPr>
              <a:spcBef>
                <a:spcPts val="0"/>
              </a:spcBef>
              <a:defRPr/>
            </a:pPr>
            <a:endParaRPr lang="en-US" sz="1100" dirty="0">
              <a:latin typeface="+mn-lt"/>
            </a:endParaRPr>
          </a:p>
          <a:p>
            <a:pPr>
              <a:spcBef>
                <a:spcPts val="0"/>
              </a:spcBef>
              <a:defRPr/>
            </a:pPr>
            <a:r>
              <a:rPr lang="en-US" sz="1100" dirty="0">
                <a:latin typeface="+mn-lt"/>
              </a:rPr>
              <a:t>As positions are defined, the same OPM Supervisory Codes are used to identify such positions in DCPDS.</a:t>
            </a:r>
          </a:p>
          <a:p>
            <a:pPr>
              <a:spcBef>
                <a:spcPts val="0"/>
              </a:spcBef>
              <a:defRPr/>
            </a:pPr>
            <a:endParaRPr lang="en-US" sz="1100" dirty="0"/>
          </a:p>
        </p:txBody>
      </p:sp>
      <p:sp>
        <p:nvSpPr>
          <p:cNvPr id="102404" name="Slide Number Placeholder 3"/>
          <p:cNvSpPr>
            <a:spLocks noGrp="1"/>
          </p:cNvSpPr>
          <p:nvPr>
            <p:ph type="sldNum" sz="quarter" idx="5"/>
          </p:nvPr>
        </p:nvSpPr>
        <p:spPr/>
        <p:txBody>
          <a:bodyPr/>
          <a:lstStyle/>
          <a:p>
            <a:pPr>
              <a:defRPr/>
            </a:pPr>
            <a:fld id="{426DEF1A-B566-444C-A201-4C9696B63DA4}" type="slidenum">
              <a:rPr lang="en-US" smtClean="0"/>
              <a:pPr>
                <a:defRPr/>
              </a:pPr>
              <a:t>29</a:t>
            </a:fld>
            <a:endParaRPr lang="en-US" dirty="0"/>
          </a:p>
        </p:txBody>
      </p:sp>
    </p:spTree>
    <p:extLst>
      <p:ext uri="{BB962C8B-B14F-4D97-AF65-F5344CB8AC3E}">
        <p14:creationId xmlns:p14="http://schemas.microsoft.com/office/powerpoint/2010/main" val="290469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84275" y="698500"/>
            <a:ext cx="4651375" cy="3489325"/>
          </a:xfrm>
          <a:ln/>
        </p:spPr>
      </p:sp>
      <p:sp>
        <p:nvSpPr>
          <p:cNvPr id="79875" name="Notes Placeholder 2"/>
          <p:cNvSpPr>
            <a:spLocks noGrp="1"/>
          </p:cNvSpPr>
          <p:nvPr>
            <p:ph type="body" idx="1"/>
          </p:nvPr>
        </p:nvSpPr>
        <p:spPr>
          <a:noFill/>
          <a:ln/>
        </p:spPr>
        <p:txBody>
          <a:bodyPr/>
          <a:lstStyle/>
          <a:p>
            <a:pPr eaLnBrk="1" hangingPunct="1"/>
            <a:r>
              <a:rPr lang="en-US" sz="1100" dirty="0">
                <a:latin typeface="+mn-lt"/>
              </a:rPr>
              <a:t>Before we get started, we’ll review the course objectives, some housekeeping items, expectations for the course, as well as, how we will handle any questions that may arise today that can’t be answered immediately.  These will be captured in what we call our Parking Lot to be answered by a Subject Matter Expert (SME) or the DoD </a:t>
            </a:r>
            <a:r>
              <a:rPr lang="en-US" sz="1100" dirty="0" err="1">
                <a:latin typeface="+mn-lt"/>
              </a:rPr>
              <a:t>AcqDemo</a:t>
            </a:r>
            <a:r>
              <a:rPr lang="en-US" sz="1100" dirty="0">
                <a:latin typeface="+mn-lt"/>
              </a:rPr>
              <a:t> Program Office.  </a:t>
            </a:r>
          </a:p>
          <a:p>
            <a:pPr eaLnBrk="1" hangingPunct="1"/>
            <a:endParaRPr lang="en-US" sz="1100" dirty="0">
              <a:latin typeface="+mn-lt"/>
            </a:endParaRPr>
          </a:p>
          <a:p>
            <a:pPr eaLnBrk="1" hangingPunct="1"/>
            <a:r>
              <a:rPr lang="en-US" sz="1100" dirty="0">
                <a:latin typeface="+mn-lt"/>
              </a:rPr>
              <a:t>And, before we dive into the details regarding the transition from GS to </a:t>
            </a:r>
            <a:r>
              <a:rPr lang="en-US" sz="1100" dirty="0" err="1">
                <a:latin typeface="+mn-lt"/>
              </a:rPr>
              <a:t>AcqDemo</a:t>
            </a:r>
            <a:r>
              <a:rPr lang="en-US" sz="1100" dirty="0">
                <a:latin typeface="+mn-lt"/>
              </a:rPr>
              <a:t>, we’ll do a group activity that will help the instructors gauge overall participant understanding of </a:t>
            </a:r>
            <a:r>
              <a:rPr lang="en-US" sz="1100" dirty="0" err="1">
                <a:latin typeface="+mn-lt"/>
              </a:rPr>
              <a:t>AcqDemo</a:t>
            </a:r>
            <a:r>
              <a:rPr lang="en-US" sz="1100" dirty="0">
                <a:latin typeface="+mn-lt"/>
              </a:rPr>
              <a:t> and the roles they may play in this transition</a:t>
            </a:r>
            <a:r>
              <a:rPr lang="en-US" sz="1100" dirty="0"/>
              <a:t>. </a:t>
            </a:r>
          </a:p>
        </p:txBody>
      </p:sp>
      <p:sp>
        <p:nvSpPr>
          <p:cNvPr id="79876" name="Slide Number Placeholder 3"/>
          <p:cNvSpPr>
            <a:spLocks noGrp="1"/>
          </p:cNvSpPr>
          <p:nvPr>
            <p:ph type="sldNum" sz="quarter" idx="5"/>
          </p:nvPr>
        </p:nvSpPr>
        <p:spPr/>
        <p:txBody>
          <a:bodyPr/>
          <a:lstStyle/>
          <a:p>
            <a:pPr>
              <a:defRPr/>
            </a:pPr>
            <a:fld id="{85CE1C68-1181-405B-AAAB-AB9A3CA54879}" type="slidenum">
              <a:rPr lang="en-US" smtClean="0"/>
              <a:pPr>
                <a:defRPr/>
              </a:pPr>
              <a:t>3</a:t>
            </a:fld>
            <a:endParaRPr lang="en-US" dirty="0"/>
          </a:p>
        </p:txBody>
      </p:sp>
    </p:spTree>
    <p:extLst>
      <p:ext uri="{BB962C8B-B14F-4D97-AF65-F5344CB8AC3E}">
        <p14:creationId xmlns:p14="http://schemas.microsoft.com/office/powerpoint/2010/main" val="2267661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marL="171639" indent="-171639">
              <a:buFont typeface="Symbol" panose="05050102010706020507" pitchFamily="18" charset="2"/>
              <a:buChar char="Þ"/>
            </a:pPr>
            <a:r>
              <a:rPr lang="en-US" sz="1100" dirty="0">
                <a:latin typeface="+mn-lt"/>
              </a:rPr>
              <a:t>Federal Register notice, Section II.A.7 and Operating Guide, Chapter 3, paragraph 3.8</a:t>
            </a:r>
            <a:r>
              <a:rPr lang="en-US" sz="1100" dirty="0">
                <a:solidFill>
                  <a:schemeClr val="tx1"/>
                </a:solidFill>
                <a:latin typeface="+mn-lt"/>
              </a:rPr>
              <a:t>.</a:t>
            </a:r>
          </a:p>
          <a:p>
            <a:pPr marL="171639" indent="-171639">
              <a:buFont typeface="Symbol" panose="05050102010706020507" pitchFamily="18" charset="2"/>
              <a:buChar char="Þ"/>
            </a:pPr>
            <a:endParaRPr lang="en-US" sz="1100" dirty="0">
              <a:latin typeface="+mn-lt"/>
            </a:endParaRPr>
          </a:p>
          <a:p>
            <a:pPr marL="171639" indent="-171639">
              <a:spcBef>
                <a:spcPts val="0"/>
              </a:spcBef>
              <a:buFont typeface="Arial" panose="020B0604020202020204" pitchFamily="34" charset="0"/>
              <a:buChar char="•"/>
            </a:pPr>
            <a:r>
              <a:rPr lang="en-US" sz="1100" dirty="0">
                <a:latin typeface="+mn-lt"/>
              </a:rPr>
              <a:t>Commonly known as “target grade” or “full-performance level” under the General Schedule.</a:t>
            </a:r>
          </a:p>
          <a:p>
            <a:pPr marL="171639" indent="-171639">
              <a:spcBef>
                <a:spcPts val="0"/>
              </a:spcBef>
              <a:buFont typeface="Arial" panose="020B0604020202020204" pitchFamily="34" charset="0"/>
              <a:buChar char="•"/>
            </a:pPr>
            <a:endParaRPr lang="en-US" sz="1100" dirty="0">
              <a:latin typeface="+mn-lt"/>
            </a:endParaRPr>
          </a:p>
          <a:p>
            <a:pPr marL="171639" indent="-171639">
              <a:spcBef>
                <a:spcPts val="0"/>
              </a:spcBef>
              <a:buFont typeface="Arial" panose="020B0604020202020204" pitchFamily="34" charset="0"/>
              <a:buChar char="•"/>
            </a:pPr>
            <a:r>
              <a:rPr lang="en-US" sz="1100" dirty="0">
                <a:latin typeface="+mn-lt"/>
              </a:rPr>
              <a:t>Each position under the demonstration project has a designated maximum broadband level. </a:t>
            </a:r>
          </a:p>
          <a:p>
            <a:pPr marL="171639" indent="-171639">
              <a:spcBef>
                <a:spcPts val="0"/>
              </a:spcBef>
              <a:buFont typeface="Arial" panose="020B0604020202020204" pitchFamily="34" charset="0"/>
              <a:buChar char="•"/>
            </a:pPr>
            <a:endParaRPr lang="en-US" sz="1100" dirty="0">
              <a:latin typeface="+mn-lt"/>
            </a:endParaRPr>
          </a:p>
          <a:p>
            <a:pPr marL="171639" indent="-171639">
              <a:spcBef>
                <a:spcPts val="0"/>
              </a:spcBef>
              <a:buFont typeface="Arial" panose="020B0604020202020204" pitchFamily="34" charset="0"/>
              <a:buChar char="•"/>
            </a:pPr>
            <a:r>
              <a:rPr lang="en-US" sz="1100" dirty="0">
                <a:latin typeface="+mn-lt"/>
              </a:rPr>
              <a:t>This maximum broadband level will be identified as the top broadband level within a career path for a particular position and the broadband level to which an incumbent, selected competitively or through merit promotion for a lower broadband level, may be advanced without further competition.</a:t>
            </a:r>
          </a:p>
          <a:p>
            <a:pPr marL="171639" indent="-171639">
              <a:spcBef>
                <a:spcPts val="0"/>
              </a:spcBef>
              <a:buFont typeface="Arial" panose="020B0604020202020204" pitchFamily="34" charset="0"/>
              <a:buChar char="•"/>
            </a:pPr>
            <a:endParaRPr lang="en-US" sz="1100" dirty="0">
              <a:latin typeface="+mn-lt"/>
            </a:endParaRPr>
          </a:p>
          <a:p>
            <a:pPr marL="171639" indent="-171639">
              <a:spcBef>
                <a:spcPts val="0"/>
              </a:spcBef>
              <a:buFont typeface="Arial" panose="020B0604020202020204" pitchFamily="34" charset="0"/>
              <a:buChar char="•"/>
            </a:pPr>
            <a:r>
              <a:rPr lang="en-US" sz="1100" dirty="0">
                <a:latin typeface="+mn-lt"/>
              </a:rPr>
              <a:t>These broadband levels will be based upon the full performance levels of positions before conversion into </a:t>
            </a:r>
            <a:r>
              <a:rPr lang="en-US" sz="1100" dirty="0" err="1">
                <a:latin typeface="+mn-lt"/>
              </a:rPr>
              <a:t>AcqDemo</a:t>
            </a:r>
            <a:r>
              <a:rPr lang="en-US" sz="1100" dirty="0">
                <a:latin typeface="+mn-lt"/>
              </a:rPr>
              <a:t>. After conversion a newly created or re-described </a:t>
            </a:r>
            <a:r>
              <a:rPr lang="en-US" sz="1100" dirty="0" err="1">
                <a:latin typeface="+mn-lt"/>
              </a:rPr>
              <a:t>AcqDemo</a:t>
            </a:r>
            <a:r>
              <a:rPr lang="en-US" sz="1100" dirty="0">
                <a:latin typeface="+mn-lt"/>
              </a:rPr>
              <a:t> position may be assigned a different maximum broadband level based on the </a:t>
            </a:r>
            <a:r>
              <a:rPr lang="en-US" sz="1100" dirty="0" err="1">
                <a:latin typeface="+mn-lt"/>
              </a:rPr>
              <a:t>AcqDemo</a:t>
            </a:r>
            <a:r>
              <a:rPr lang="en-US" sz="1100" dirty="0">
                <a:latin typeface="+mn-lt"/>
              </a:rPr>
              <a:t> organization’s position management structure, change in mission, reorganization, and similar factors.</a:t>
            </a:r>
          </a:p>
          <a:p>
            <a:pPr marL="171639" indent="-171639">
              <a:spcBef>
                <a:spcPts val="0"/>
              </a:spcBef>
              <a:buFont typeface="Arial" panose="020B0604020202020204" pitchFamily="34" charset="0"/>
              <a:buChar char="•"/>
            </a:pPr>
            <a:endParaRPr lang="en-US" sz="1100" dirty="0">
              <a:latin typeface="+mn-lt"/>
            </a:endParaRPr>
          </a:p>
          <a:p>
            <a:pPr marL="171639" indent="-171639">
              <a:spcBef>
                <a:spcPts val="0"/>
              </a:spcBef>
              <a:buFont typeface="Arial" panose="020B0604020202020204" pitchFamily="34" charset="0"/>
              <a:buChar char="•"/>
            </a:pPr>
            <a:r>
              <a:rPr lang="en-US" sz="1100" dirty="0">
                <a:latin typeface="+mn-lt"/>
              </a:rPr>
              <a:t>Maximum broadband levels may vary based upon occupation or career path. An employee’s base pay will be capped at the maximum rate for the current broadband level until the employee has been promoted into the next higher broadband level.</a:t>
            </a:r>
            <a:endParaRPr lang="en-US" sz="1100" dirty="0"/>
          </a:p>
        </p:txBody>
      </p:sp>
      <p:sp>
        <p:nvSpPr>
          <p:cNvPr id="4" name="Slide Number Placeholder 3"/>
          <p:cNvSpPr>
            <a:spLocks noGrp="1"/>
          </p:cNvSpPr>
          <p:nvPr>
            <p:ph type="sldNum" sz="quarter" idx="10"/>
          </p:nvPr>
        </p:nvSpPr>
        <p:spPr/>
        <p:txBody>
          <a:bodyPr/>
          <a:lstStyle/>
          <a:p>
            <a:fld id="{F14F21D2-3A13-43D3-97F1-2E773FB6BCF5}" type="slidenum">
              <a:rPr lang="en-US" smtClean="0"/>
              <a:t>30</a:t>
            </a:fld>
            <a:endParaRPr lang="en-US"/>
          </a:p>
        </p:txBody>
      </p:sp>
    </p:spTree>
    <p:extLst>
      <p:ext uri="{BB962C8B-B14F-4D97-AF65-F5344CB8AC3E}">
        <p14:creationId xmlns:p14="http://schemas.microsoft.com/office/powerpoint/2010/main" val="3487634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184275" y="698500"/>
            <a:ext cx="4651375" cy="3489325"/>
          </a:xfrm>
          <a:ln/>
        </p:spPr>
      </p:sp>
      <p:sp>
        <p:nvSpPr>
          <p:cNvPr id="140291" name="Notes Placeholder 2"/>
          <p:cNvSpPr>
            <a:spLocks noGrp="1"/>
          </p:cNvSpPr>
          <p:nvPr>
            <p:ph type="body" idx="1"/>
          </p:nvPr>
        </p:nvSpPr>
        <p:spPr>
          <a:noFill/>
          <a:ln/>
        </p:spPr>
        <p:txBody>
          <a:bodyPr/>
          <a:lstStyle/>
          <a:p>
            <a:r>
              <a:rPr lang="en-US" sz="1100" dirty="0">
                <a:latin typeface="+mn-lt"/>
              </a:rPr>
              <a:t>In this example,</a:t>
            </a:r>
            <a:r>
              <a:rPr lang="en-US" sz="1100" baseline="0" dirty="0">
                <a:latin typeface="+mn-lt"/>
              </a:rPr>
              <a:t> the conversion is not as straightforward.  </a:t>
            </a:r>
          </a:p>
          <a:p>
            <a:endParaRPr lang="en-US" sz="1100" baseline="0" dirty="0">
              <a:latin typeface="+mn-lt"/>
            </a:endParaRPr>
          </a:p>
          <a:p>
            <a:r>
              <a:rPr lang="en-US" sz="1100" baseline="0" dirty="0">
                <a:latin typeface="+mn-lt"/>
              </a:rPr>
              <a:t>A position can begin at an entry-level GS grade with full performance level potential at a higher GS grade to which the employee can be non-competitively promoted after demonstrating the competencies necessary to perform at the higher level(s).</a:t>
            </a:r>
          </a:p>
          <a:p>
            <a:endParaRPr lang="en-US" sz="1100" baseline="0" dirty="0">
              <a:latin typeface="+mn-lt"/>
            </a:endParaRPr>
          </a:p>
          <a:p>
            <a:r>
              <a:rPr lang="en-US" sz="1100" baseline="0" dirty="0">
                <a:latin typeface="+mn-lt"/>
              </a:rPr>
              <a:t>A determination needs to be made for transition in terms of which broadband level is appropriate for the </a:t>
            </a:r>
            <a:r>
              <a:rPr lang="en-US" sz="1100" baseline="0" dirty="0" err="1">
                <a:latin typeface="+mn-lt"/>
              </a:rPr>
              <a:t>AcqDemo</a:t>
            </a:r>
            <a:r>
              <a:rPr lang="en-US" sz="1100" baseline="0" dirty="0">
                <a:latin typeface="+mn-lt"/>
              </a:rPr>
              <a:t> position.  As a result, the employee could be transitioned into </a:t>
            </a:r>
            <a:r>
              <a:rPr lang="en-US" sz="1100" baseline="0" dirty="0" err="1">
                <a:latin typeface="+mn-lt"/>
              </a:rPr>
              <a:t>AcqDemo</a:t>
            </a:r>
            <a:r>
              <a:rPr lang="en-US" sz="1100" baseline="0" dirty="0">
                <a:latin typeface="+mn-lt"/>
              </a:rPr>
              <a:t> at either a broadband II or III.</a:t>
            </a:r>
          </a:p>
          <a:p>
            <a:endParaRPr lang="en-US" sz="1100" baseline="0" dirty="0">
              <a:latin typeface="+mn-lt"/>
            </a:endParaRPr>
          </a:p>
          <a:p>
            <a:pPr defTabSz="915406">
              <a:defRPr/>
            </a:pPr>
            <a:r>
              <a:rPr lang="en-US" sz="1100" baseline="0" dirty="0">
                <a:latin typeface="+mn-lt"/>
              </a:rPr>
              <a:t>Lastly, based on a clearly established original intent of the recruitment action, management makes the determination that although the employee may currently be performing at the broadband II level, the position has the potential to evolve to the broadband III level.  In this instance, a Maximum Broadband Level position would be established for transition and the employee would have a Maximum Broadband Level of NH-III associated with the encumbered position.  Management could then decide when the position evolves to the higher level and when the employee has successfully reached a level of contribution expected for that higher level to be eligible for promotion to the Maximum Broadband Level position. </a:t>
            </a:r>
            <a:endParaRPr lang="en-US" sz="1100" dirty="0">
              <a:latin typeface="+mn-lt"/>
            </a:endParaRPr>
          </a:p>
          <a:p>
            <a:endParaRPr lang="en-US" sz="1100" dirty="0">
              <a:latin typeface="+mn-lt"/>
            </a:endParaRPr>
          </a:p>
          <a:p>
            <a:r>
              <a:rPr lang="en-US" sz="1100" dirty="0">
                <a:latin typeface="+mn-lt"/>
              </a:rPr>
              <a:t>A classification determination</a:t>
            </a:r>
            <a:r>
              <a:rPr lang="en-US" sz="1100" baseline="0" dirty="0">
                <a:latin typeface="+mn-lt"/>
              </a:rPr>
              <a:t> is made first, and then based on that decision, the employee is transitioned to the appropriate AcqDemo career path, occupational series and broadband level – with base pay set accordingly. </a:t>
            </a:r>
            <a:endParaRPr lang="en-US" sz="1100" dirty="0">
              <a:latin typeface="+mn-lt"/>
            </a:endParaRPr>
          </a:p>
        </p:txBody>
      </p:sp>
      <p:sp>
        <p:nvSpPr>
          <p:cNvPr id="140292" name="Slide Number Placeholder 3"/>
          <p:cNvSpPr>
            <a:spLocks noGrp="1"/>
          </p:cNvSpPr>
          <p:nvPr>
            <p:ph type="sldNum" sz="quarter" idx="5"/>
          </p:nvPr>
        </p:nvSpPr>
        <p:spPr/>
        <p:txBody>
          <a:bodyPr/>
          <a:lstStyle/>
          <a:p>
            <a:pPr>
              <a:defRPr/>
            </a:pPr>
            <a:fld id="{24DA4C72-1278-47DD-900D-C2A228B4EBEB}" type="slidenum">
              <a:rPr lang="en-US" smtClean="0"/>
              <a:pPr>
                <a:defRPr/>
              </a:pPr>
              <a:t>31</a:t>
            </a:fld>
            <a:endParaRPr lang="en-US" dirty="0"/>
          </a:p>
        </p:txBody>
      </p:sp>
    </p:spTree>
    <p:extLst>
      <p:ext uri="{BB962C8B-B14F-4D97-AF65-F5344CB8AC3E}">
        <p14:creationId xmlns:p14="http://schemas.microsoft.com/office/powerpoint/2010/main" val="4008614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84275" y="698500"/>
            <a:ext cx="4651375" cy="3489325"/>
          </a:xfrm>
          <a:ln/>
        </p:spPr>
      </p:sp>
      <p:sp>
        <p:nvSpPr>
          <p:cNvPr id="104451" name="Notes Placeholder 2"/>
          <p:cNvSpPr>
            <a:spLocks noGrp="1"/>
          </p:cNvSpPr>
          <p:nvPr>
            <p:ph type="body" idx="1"/>
          </p:nvPr>
        </p:nvSpPr>
        <p:spPr>
          <a:noFill/>
          <a:ln/>
        </p:spPr>
        <p:txBody>
          <a:bodyPr/>
          <a:lstStyle/>
          <a:p>
            <a:pPr>
              <a:lnSpc>
                <a:spcPct val="80000"/>
              </a:lnSpc>
              <a:spcBef>
                <a:spcPct val="0"/>
              </a:spcBef>
            </a:pPr>
            <a:r>
              <a:rPr lang="en-US" sz="1100" dirty="0">
                <a:latin typeface="+mn-lt"/>
              </a:rPr>
              <a:t>The Positions Requirements Document (PRD) is the classification document replacing the PD.  Because the Federal Register does not mandate a coversheet for the PRD, </a:t>
            </a:r>
            <a:r>
              <a:rPr lang="en-US" sz="1100" dirty="0">
                <a:solidFill>
                  <a:srgbClr val="FF0000"/>
                </a:solidFill>
                <a:latin typeface="+mn-lt"/>
              </a:rPr>
              <a:t>pen &amp; ink changes may be made to current coversheets for conversion which annotate the required </a:t>
            </a:r>
            <a:r>
              <a:rPr lang="en-US" sz="1100" dirty="0" err="1">
                <a:solidFill>
                  <a:srgbClr val="FF0000"/>
                </a:solidFill>
                <a:latin typeface="+mn-lt"/>
              </a:rPr>
              <a:t>AcqDemo</a:t>
            </a:r>
            <a:r>
              <a:rPr lang="en-US" sz="1100" dirty="0">
                <a:solidFill>
                  <a:srgbClr val="FF0000"/>
                </a:solidFill>
                <a:latin typeface="+mn-lt"/>
              </a:rPr>
              <a:t> elements listed on this slide.  </a:t>
            </a:r>
          </a:p>
          <a:p>
            <a:pPr>
              <a:lnSpc>
                <a:spcPct val="80000"/>
              </a:lnSpc>
              <a:spcBef>
                <a:spcPct val="0"/>
              </a:spcBef>
            </a:pPr>
            <a:endParaRPr lang="en-US" sz="1100" dirty="0">
              <a:latin typeface="+mn-lt"/>
            </a:endParaRPr>
          </a:p>
          <a:p>
            <a:pPr>
              <a:lnSpc>
                <a:spcPct val="80000"/>
              </a:lnSpc>
              <a:spcBef>
                <a:spcPct val="0"/>
              </a:spcBef>
            </a:pPr>
            <a:r>
              <a:rPr lang="en-US" sz="1100" dirty="0">
                <a:latin typeface="+mn-lt"/>
              </a:rPr>
              <a:t>The final PRD document must include……(listed on slide)</a:t>
            </a:r>
          </a:p>
          <a:p>
            <a:pPr>
              <a:lnSpc>
                <a:spcPct val="80000"/>
              </a:lnSpc>
              <a:spcBef>
                <a:spcPct val="0"/>
              </a:spcBef>
            </a:pPr>
            <a:endParaRPr lang="en-US" sz="1100" dirty="0">
              <a:latin typeface="+mn-lt"/>
            </a:endParaRPr>
          </a:p>
          <a:p>
            <a:pPr>
              <a:lnSpc>
                <a:spcPct val="80000"/>
              </a:lnSpc>
              <a:spcBef>
                <a:spcPct val="0"/>
              </a:spcBef>
            </a:pPr>
            <a:r>
              <a:rPr lang="en-US" sz="1100" dirty="0">
                <a:latin typeface="+mn-lt"/>
              </a:rPr>
              <a:t>Existing PDs should already capture most of these items – it will be the broadband factors, descriptors and discriminators relevant to the classification of the position  that will definitely need to be added (in addition to the pen &amp; ink changes on the coversheet).  </a:t>
            </a:r>
          </a:p>
          <a:p>
            <a:pPr>
              <a:lnSpc>
                <a:spcPct val="80000"/>
              </a:lnSpc>
              <a:spcBef>
                <a:spcPct val="0"/>
              </a:spcBef>
            </a:pPr>
            <a:endParaRPr lang="en-US" sz="1100" dirty="0">
              <a:latin typeface="+mn-lt"/>
            </a:endParaRPr>
          </a:p>
          <a:p>
            <a:pPr>
              <a:lnSpc>
                <a:spcPct val="80000"/>
              </a:lnSpc>
              <a:spcBef>
                <a:spcPct val="0"/>
              </a:spcBef>
            </a:pPr>
            <a:r>
              <a:rPr lang="en-US" sz="1100" dirty="0">
                <a:latin typeface="+mn-lt"/>
              </a:rPr>
              <a:t>PRD templates are available on the </a:t>
            </a:r>
            <a:r>
              <a:rPr lang="en-US" sz="1100" dirty="0" err="1">
                <a:latin typeface="+mn-lt"/>
              </a:rPr>
              <a:t>AcqDemo</a:t>
            </a:r>
            <a:r>
              <a:rPr lang="en-US" sz="1100" dirty="0">
                <a:latin typeface="+mn-lt"/>
              </a:rPr>
              <a:t> web site (</a:t>
            </a:r>
            <a:r>
              <a:rPr lang="en-US" sz="1100" u="sng" dirty="0">
                <a:solidFill>
                  <a:schemeClr val="accent5">
                    <a:lumMod val="50000"/>
                  </a:schemeClr>
                </a:solidFill>
                <a:latin typeface="+mn-lt"/>
              </a:rPr>
              <a:t>http://acqdemo.hci.mil/PRD.html</a:t>
            </a:r>
            <a:r>
              <a:rPr lang="en-US" sz="1100" dirty="0">
                <a:latin typeface="+mn-lt"/>
              </a:rPr>
              <a:t>).</a:t>
            </a:r>
          </a:p>
          <a:p>
            <a:pPr>
              <a:lnSpc>
                <a:spcPct val="80000"/>
              </a:lnSpc>
              <a:spcBef>
                <a:spcPct val="0"/>
              </a:spcBef>
            </a:pPr>
            <a:endParaRPr lang="en-US" sz="1100" dirty="0">
              <a:latin typeface="+mn-lt"/>
            </a:endParaRPr>
          </a:p>
          <a:p>
            <a:pPr>
              <a:lnSpc>
                <a:spcPct val="80000"/>
              </a:lnSpc>
              <a:spcBef>
                <a:spcPct val="0"/>
              </a:spcBef>
            </a:pPr>
            <a:endParaRPr lang="en-US" sz="600" dirty="0"/>
          </a:p>
        </p:txBody>
      </p:sp>
      <p:sp>
        <p:nvSpPr>
          <p:cNvPr id="104452" name="Slide Number Placeholder 3"/>
          <p:cNvSpPr>
            <a:spLocks noGrp="1"/>
          </p:cNvSpPr>
          <p:nvPr>
            <p:ph type="sldNum" sz="quarter" idx="5"/>
          </p:nvPr>
        </p:nvSpPr>
        <p:spPr/>
        <p:txBody>
          <a:bodyPr/>
          <a:lstStyle/>
          <a:p>
            <a:pPr>
              <a:defRPr/>
            </a:pPr>
            <a:fld id="{90967F7C-64B9-4F14-9741-C0C15A57F7AC}" type="slidenum">
              <a:rPr lang="en-US" smtClean="0"/>
              <a:pPr>
                <a:defRPr/>
              </a:pPr>
              <a:t>32</a:t>
            </a:fld>
            <a:endParaRPr lang="en-US" dirty="0"/>
          </a:p>
        </p:txBody>
      </p:sp>
    </p:spTree>
    <p:extLst>
      <p:ext uri="{BB962C8B-B14F-4D97-AF65-F5344CB8AC3E}">
        <p14:creationId xmlns:p14="http://schemas.microsoft.com/office/powerpoint/2010/main" val="2101578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07E0EE16-A154-4BE3-A169-934A0A21AD4E}" type="slidenum">
              <a:rPr lang="en-US" smtClean="0"/>
              <a:pPr>
                <a:defRPr/>
              </a:pPr>
              <a:t>33</a:t>
            </a:fld>
            <a:endParaRPr lang="en-US" dirty="0"/>
          </a:p>
        </p:txBody>
      </p:sp>
      <p:sp>
        <p:nvSpPr>
          <p:cNvPr id="105475" name="Rectangle 2"/>
          <p:cNvSpPr>
            <a:spLocks noGrp="1" noRot="1" noChangeAspect="1" noChangeArrowheads="1" noTextEdit="1"/>
          </p:cNvSpPr>
          <p:nvPr>
            <p:ph type="sldImg"/>
          </p:nvPr>
        </p:nvSpPr>
        <p:spPr>
          <a:xfrm>
            <a:off x="1184275" y="698500"/>
            <a:ext cx="4651375" cy="3489325"/>
          </a:xfrm>
          <a:ln/>
        </p:spPr>
      </p:sp>
      <p:sp>
        <p:nvSpPr>
          <p:cNvPr id="105476" name="Rectangle 3"/>
          <p:cNvSpPr>
            <a:spLocks noGrp="1" noChangeArrowheads="1"/>
          </p:cNvSpPr>
          <p:nvPr>
            <p:ph type="body" idx="1"/>
          </p:nvPr>
        </p:nvSpPr>
        <p:spPr>
          <a:noFill/>
          <a:ln/>
        </p:spPr>
        <p:txBody>
          <a:bodyPr/>
          <a:lstStyle/>
          <a:p>
            <a:pPr>
              <a:spcBef>
                <a:spcPct val="0"/>
              </a:spcBef>
            </a:pPr>
            <a:r>
              <a:rPr lang="en-US" sz="1100" dirty="0">
                <a:latin typeface="+mn-lt"/>
              </a:rPr>
              <a:t>This flowchart outlines the typical process for developing a new PRD.    </a:t>
            </a:r>
          </a:p>
          <a:p>
            <a:pPr>
              <a:spcBef>
                <a:spcPct val="0"/>
              </a:spcBef>
            </a:pPr>
            <a:endParaRPr lang="en-US" sz="1100" dirty="0">
              <a:latin typeface="+mn-lt"/>
            </a:endParaRPr>
          </a:p>
          <a:p>
            <a:pPr>
              <a:spcBef>
                <a:spcPct val="0"/>
              </a:spcBef>
            </a:pPr>
            <a:r>
              <a:rPr lang="en-US" sz="1100" dirty="0">
                <a:latin typeface="+mn-lt"/>
              </a:rPr>
              <a:t>Supervisors will develop the duties and responsibilities for their positions.  Depending on the Component/organization, PRDs will be created either manually, by using one of the fillable templates on the HCI </a:t>
            </a:r>
            <a:r>
              <a:rPr lang="en-US" sz="1100" dirty="0" err="1">
                <a:latin typeface="+mn-lt"/>
              </a:rPr>
              <a:t>AcqDemo</a:t>
            </a:r>
            <a:r>
              <a:rPr lang="en-US" sz="1100" dirty="0">
                <a:latin typeface="+mn-lt"/>
              </a:rPr>
              <a:t> web site, or one of the multiple automated classification tools available across the AcqDemo community.  Once the PRD has been created, it’s classified (approved/signed) by the classification authority – the Head of the Participating Organization or official Designee.  </a:t>
            </a:r>
          </a:p>
          <a:p>
            <a:pPr>
              <a:spcBef>
                <a:spcPct val="0"/>
              </a:spcBef>
            </a:pPr>
            <a:endParaRPr lang="en-US" sz="1100" b="1" dirty="0">
              <a:solidFill>
                <a:srgbClr val="0070C0"/>
              </a:solidFill>
              <a:latin typeface="+mn-lt"/>
            </a:endParaRPr>
          </a:p>
          <a:p>
            <a:pPr>
              <a:spcBef>
                <a:spcPct val="0"/>
              </a:spcBef>
            </a:pPr>
            <a:endParaRPr lang="en-US" dirty="0"/>
          </a:p>
        </p:txBody>
      </p:sp>
    </p:spTree>
    <p:extLst>
      <p:ext uri="{BB962C8B-B14F-4D97-AF65-F5344CB8AC3E}">
        <p14:creationId xmlns:p14="http://schemas.microsoft.com/office/powerpoint/2010/main" val="751197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84275" y="698500"/>
            <a:ext cx="4651375" cy="3489325"/>
          </a:xfrm>
          <a:ln/>
        </p:spPr>
      </p:sp>
      <p:sp>
        <p:nvSpPr>
          <p:cNvPr id="106499" name="Notes Placeholder 2"/>
          <p:cNvSpPr>
            <a:spLocks noGrp="1"/>
          </p:cNvSpPr>
          <p:nvPr>
            <p:ph type="body" idx="1"/>
          </p:nvPr>
        </p:nvSpPr>
        <p:spPr>
          <a:noFill/>
          <a:ln/>
        </p:spPr>
        <p:txBody>
          <a:bodyPr/>
          <a:lstStyle/>
          <a:p>
            <a:pPr>
              <a:spcBef>
                <a:spcPct val="0"/>
              </a:spcBef>
            </a:pPr>
            <a:r>
              <a:rPr lang="en-US" sz="1100" dirty="0">
                <a:latin typeface="+mn-lt"/>
              </a:rPr>
              <a:t>This activity is an informal, shout out from the class  It’s purpose is to have participants locate and use the AcqDemo-OCC list provided in TAB 2.  It also encourages interaction.  Some examples may not be obvious to the participants.</a:t>
            </a:r>
          </a:p>
          <a:p>
            <a:pPr>
              <a:spcBef>
                <a:spcPct val="0"/>
              </a:spcBef>
            </a:pPr>
            <a:endParaRPr lang="en-US" sz="1100" dirty="0">
              <a:latin typeface="+mn-lt"/>
            </a:endParaRPr>
          </a:p>
          <a:p>
            <a:pPr lvl="1"/>
            <a:r>
              <a:rPr lang="en-US" sz="1100" u="sng" dirty="0">
                <a:latin typeface="+mn-lt"/>
              </a:rPr>
              <a:t>The answers are: </a:t>
            </a:r>
          </a:p>
          <a:p>
            <a:pPr lvl="1"/>
            <a:endParaRPr lang="en-US" sz="1100" u="sng" dirty="0">
              <a:latin typeface="+mn-lt"/>
            </a:endParaRPr>
          </a:p>
          <a:p>
            <a:pPr lvl="1"/>
            <a:r>
              <a:rPr lang="en-US" sz="1100" dirty="0">
                <a:latin typeface="+mn-lt"/>
              </a:rPr>
              <a:t>0107 Health Insurance Administrator = NK (Administrative Support)</a:t>
            </a:r>
          </a:p>
          <a:p>
            <a:pPr lvl="1"/>
            <a:r>
              <a:rPr lang="en-US" sz="1100" dirty="0">
                <a:latin typeface="+mn-lt"/>
              </a:rPr>
              <a:t>0243 Apprenticeship and Training = NH (Business Management and Technical Management Professional)</a:t>
            </a:r>
          </a:p>
          <a:p>
            <a:pPr lvl="1"/>
            <a:r>
              <a:rPr lang="en-US" sz="1100" dirty="0">
                <a:latin typeface="+mn-lt"/>
              </a:rPr>
              <a:t>1152 Production Control = NJ (Technical Management Support)</a:t>
            </a:r>
          </a:p>
          <a:p>
            <a:pPr>
              <a:spcBef>
                <a:spcPct val="0"/>
              </a:spcBef>
            </a:pPr>
            <a:endParaRPr lang="en-US" sz="1100" dirty="0"/>
          </a:p>
          <a:p>
            <a:pPr>
              <a:spcBef>
                <a:spcPct val="0"/>
              </a:spcBef>
            </a:pPr>
            <a:r>
              <a:rPr lang="en-US" sz="1100" b="1" dirty="0"/>
              <a:t> </a:t>
            </a:r>
            <a:endParaRPr lang="en-US" sz="1100" dirty="0"/>
          </a:p>
          <a:p>
            <a:pPr>
              <a:spcBef>
                <a:spcPct val="0"/>
              </a:spcBef>
            </a:pPr>
            <a:endParaRPr lang="en-US" sz="1100" dirty="0"/>
          </a:p>
          <a:p>
            <a:pPr>
              <a:spcBef>
                <a:spcPct val="0"/>
              </a:spcBef>
            </a:pPr>
            <a:endParaRPr lang="en-US" sz="1100" dirty="0"/>
          </a:p>
          <a:p>
            <a:pPr>
              <a:spcBef>
                <a:spcPct val="0"/>
              </a:spcBef>
            </a:pPr>
            <a:endParaRPr lang="en-US" sz="1100" dirty="0"/>
          </a:p>
        </p:txBody>
      </p:sp>
      <p:sp>
        <p:nvSpPr>
          <p:cNvPr id="106500" name="Slide Number Placeholder 3"/>
          <p:cNvSpPr>
            <a:spLocks noGrp="1"/>
          </p:cNvSpPr>
          <p:nvPr>
            <p:ph type="sldNum" sz="quarter" idx="5"/>
          </p:nvPr>
        </p:nvSpPr>
        <p:spPr/>
        <p:txBody>
          <a:bodyPr/>
          <a:lstStyle/>
          <a:p>
            <a:pPr>
              <a:defRPr/>
            </a:pPr>
            <a:fld id="{12649E2E-414D-4353-A61F-DB638248FE5F}" type="slidenum">
              <a:rPr lang="en-US" smtClean="0"/>
              <a:pPr>
                <a:defRPr/>
              </a:pPr>
              <a:t>34</a:t>
            </a:fld>
            <a:endParaRPr lang="en-US" dirty="0"/>
          </a:p>
        </p:txBody>
      </p:sp>
    </p:spTree>
    <p:extLst>
      <p:ext uri="{BB962C8B-B14F-4D97-AF65-F5344CB8AC3E}">
        <p14:creationId xmlns:p14="http://schemas.microsoft.com/office/powerpoint/2010/main" val="1879464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4275" y="698500"/>
            <a:ext cx="4651375" cy="3489325"/>
          </a:xfrm>
          <a:ln/>
        </p:spPr>
      </p:sp>
      <p:sp>
        <p:nvSpPr>
          <p:cNvPr id="107523" name="Rectangle 3"/>
          <p:cNvSpPr>
            <a:spLocks noGrp="1" noChangeArrowheads="1"/>
          </p:cNvSpPr>
          <p:nvPr>
            <p:ph type="body" idx="1"/>
          </p:nvPr>
        </p:nvSpPr>
        <p:spPr>
          <a:noFill/>
          <a:ln/>
        </p:spPr>
        <p:txBody>
          <a:bodyPr/>
          <a:lstStyle/>
          <a:p>
            <a:pPr>
              <a:spcBef>
                <a:spcPct val="0"/>
              </a:spcBef>
            </a:pPr>
            <a:r>
              <a:rPr lang="en-US" sz="1100" dirty="0">
                <a:latin typeface="+mn-lt"/>
              </a:rPr>
              <a:t>As with all other personnel systems, the Fair Labor Standards Act (FLSA)  applies to classifying AcqDemo positions.</a:t>
            </a:r>
          </a:p>
          <a:p>
            <a:pPr>
              <a:spcBef>
                <a:spcPct val="0"/>
              </a:spcBef>
            </a:pPr>
            <a:endParaRPr lang="en-US" sz="1100" dirty="0">
              <a:latin typeface="+mn-lt"/>
            </a:endParaRPr>
          </a:p>
          <a:p>
            <a:pPr>
              <a:spcBef>
                <a:spcPct val="0"/>
              </a:spcBef>
            </a:pPr>
            <a:r>
              <a:rPr lang="en-US" sz="1100" dirty="0">
                <a:latin typeface="+mn-lt"/>
              </a:rPr>
              <a:t>Because duties and responsibilities should not be changing for conversion, the current FLSA status of a position should remain the same under AcqDemo.  However, FLSA status will be verified as part of the classification review for conversion.</a:t>
            </a:r>
          </a:p>
          <a:p>
            <a:pPr>
              <a:spcBef>
                <a:spcPct val="0"/>
              </a:spcBef>
            </a:pPr>
            <a:endParaRPr lang="en-US" sz="1100" dirty="0">
              <a:latin typeface="+mn-lt"/>
            </a:endParaRPr>
          </a:p>
          <a:p>
            <a:pPr>
              <a:spcBef>
                <a:spcPct val="0"/>
              </a:spcBef>
            </a:pPr>
            <a:r>
              <a:rPr lang="en-US" sz="1100" dirty="0">
                <a:latin typeface="+mn-lt"/>
              </a:rPr>
              <a:t>For the verification of current positions or classification of new positions, FLSA status is determined by the following:  (listed on slide)</a:t>
            </a:r>
          </a:p>
        </p:txBody>
      </p:sp>
    </p:spTree>
    <p:extLst>
      <p:ext uri="{BB962C8B-B14F-4D97-AF65-F5344CB8AC3E}">
        <p14:creationId xmlns:p14="http://schemas.microsoft.com/office/powerpoint/2010/main" val="730391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84275" y="698500"/>
            <a:ext cx="4651375" cy="3489325"/>
          </a:xfrm>
          <a:ln/>
        </p:spPr>
      </p:sp>
      <p:sp>
        <p:nvSpPr>
          <p:cNvPr id="108547" name="Notes Placeholder 2"/>
          <p:cNvSpPr>
            <a:spLocks noGrp="1"/>
          </p:cNvSpPr>
          <p:nvPr>
            <p:ph type="body" idx="1"/>
          </p:nvPr>
        </p:nvSpPr>
        <p:spPr>
          <a:noFill/>
          <a:ln/>
        </p:spPr>
        <p:txBody>
          <a:bodyPr/>
          <a:lstStyle/>
          <a:p>
            <a:pPr>
              <a:spcBef>
                <a:spcPct val="0"/>
              </a:spcBef>
            </a:pPr>
            <a:r>
              <a:rPr lang="en-US" sz="1100" dirty="0">
                <a:latin typeface="+mn-lt"/>
              </a:rPr>
              <a:t>As mentioned during the transition chapter, there is a classification appeals process as with any classification system.</a:t>
            </a:r>
          </a:p>
          <a:p>
            <a:pPr>
              <a:spcBef>
                <a:spcPct val="0"/>
              </a:spcBef>
            </a:pPr>
            <a:endParaRPr lang="en-US" sz="1100" dirty="0">
              <a:latin typeface="+mn-lt"/>
            </a:endParaRPr>
          </a:p>
          <a:p>
            <a:pPr>
              <a:spcBef>
                <a:spcPct val="0"/>
              </a:spcBef>
            </a:pPr>
            <a:r>
              <a:rPr lang="en-US" sz="1100" dirty="0">
                <a:latin typeface="+mn-lt"/>
              </a:rPr>
              <a:t>This slide outlines those things that may and may not be appealed.  These are not unique to AcqDemo.  </a:t>
            </a:r>
          </a:p>
          <a:p>
            <a:pPr>
              <a:spcBef>
                <a:spcPct val="0"/>
              </a:spcBef>
            </a:pPr>
            <a:endParaRPr lang="en-US" sz="1100" dirty="0">
              <a:latin typeface="+mn-lt"/>
            </a:endParaRPr>
          </a:p>
          <a:p>
            <a:pPr>
              <a:spcBef>
                <a:spcPct val="0"/>
              </a:spcBef>
            </a:pPr>
            <a:r>
              <a:rPr lang="en-US" sz="1100" dirty="0">
                <a:latin typeface="+mn-lt"/>
              </a:rPr>
              <a:t>If an employee feels a classification appeal is warranted, they must notify their supervisors in the chain of command orally or in writing.  If they do not agree with the supervisor’s appeal decision, the employee has the right to have their appeal raised to the next higher level within the organization. If still not satisfied, the employee may appeal to the final appellate level at the DoD level (OSD/DCPAS). DoD has final decision-making authority on all </a:t>
            </a:r>
            <a:r>
              <a:rPr lang="en-US" sz="1100" dirty="0" err="1">
                <a:latin typeface="+mn-lt"/>
              </a:rPr>
              <a:t>AcqDemo</a:t>
            </a:r>
            <a:r>
              <a:rPr lang="en-US" sz="1100" dirty="0">
                <a:latin typeface="+mn-lt"/>
              </a:rPr>
              <a:t> classification appeals. Employees are encouraged to consult with the HRO representative for guidance and assistance in the </a:t>
            </a:r>
            <a:r>
              <a:rPr lang="en-US" sz="1100" dirty="0" err="1">
                <a:latin typeface="+mn-lt"/>
              </a:rPr>
              <a:t>AcqDemo</a:t>
            </a:r>
            <a:r>
              <a:rPr lang="en-US" sz="1100" dirty="0">
                <a:latin typeface="+mn-lt"/>
              </a:rPr>
              <a:t> classification appeal process.</a:t>
            </a:r>
          </a:p>
          <a:p>
            <a:pPr>
              <a:spcBef>
                <a:spcPct val="0"/>
              </a:spcBef>
            </a:pPr>
            <a:endParaRPr lang="en-US" sz="1100" dirty="0">
              <a:latin typeface="+mn-lt"/>
            </a:endParaRPr>
          </a:p>
          <a:p>
            <a:pPr>
              <a:spcBef>
                <a:spcPct val="0"/>
              </a:spcBef>
            </a:pPr>
            <a:r>
              <a:rPr lang="en-US" sz="1100" dirty="0">
                <a:latin typeface="+mn-lt"/>
              </a:rPr>
              <a:t>Any questions on AcqDemo classification before we move on to Recruitment &amp; Staffing?</a:t>
            </a:r>
          </a:p>
          <a:p>
            <a:pPr>
              <a:spcBef>
                <a:spcPct val="0"/>
              </a:spcBef>
            </a:pPr>
            <a:endParaRPr lang="en-US" sz="1100" dirty="0"/>
          </a:p>
        </p:txBody>
      </p:sp>
      <p:sp>
        <p:nvSpPr>
          <p:cNvPr id="108548" name="Slide Number Placeholder 3"/>
          <p:cNvSpPr>
            <a:spLocks noGrp="1"/>
          </p:cNvSpPr>
          <p:nvPr>
            <p:ph type="sldNum" sz="quarter" idx="5"/>
          </p:nvPr>
        </p:nvSpPr>
        <p:spPr/>
        <p:txBody>
          <a:bodyPr/>
          <a:lstStyle/>
          <a:p>
            <a:pPr>
              <a:defRPr/>
            </a:pPr>
            <a:fld id="{B18250D4-09D6-4A16-BA25-19547E28FE85}" type="slidenum">
              <a:rPr lang="en-US" smtClean="0"/>
              <a:pPr>
                <a:defRPr/>
              </a:pPr>
              <a:t>36</a:t>
            </a:fld>
            <a:endParaRPr lang="en-US" dirty="0"/>
          </a:p>
        </p:txBody>
      </p:sp>
    </p:spTree>
    <p:extLst>
      <p:ext uri="{BB962C8B-B14F-4D97-AF65-F5344CB8AC3E}">
        <p14:creationId xmlns:p14="http://schemas.microsoft.com/office/powerpoint/2010/main" val="2103731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84275" y="698500"/>
            <a:ext cx="4651375" cy="3489325"/>
          </a:xfrm>
          <a:ln/>
        </p:spPr>
      </p:sp>
      <p:sp>
        <p:nvSpPr>
          <p:cNvPr id="109571" name="Notes Placeholder 2"/>
          <p:cNvSpPr>
            <a:spLocks noGrp="1"/>
          </p:cNvSpPr>
          <p:nvPr>
            <p:ph type="body" idx="1"/>
          </p:nvPr>
        </p:nvSpPr>
        <p:spPr>
          <a:noFill/>
          <a:ln/>
        </p:spPr>
        <p:txBody>
          <a:bodyPr/>
          <a:lstStyle/>
          <a:p>
            <a:pPr defTabSz="897925">
              <a:spcBef>
                <a:spcPct val="0"/>
              </a:spcBef>
            </a:pPr>
            <a:r>
              <a:rPr lang="en-US" sz="1100" dirty="0">
                <a:latin typeface="+mn-lt"/>
              </a:rPr>
              <a:t>We will now discuss/review various topics under </a:t>
            </a:r>
            <a:r>
              <a:rPr lang="en-US" sz="1100" dirty="0" err="1">
                <a:latin typeface="+mn-lt"/>
              </a:rPr>
              <a:t>AcqDemo</a:t>
            </a:r>
            <a:r>
              <a:rPr lang="en-US" sz="1100" dirty="0">
                <a:latin typeface="+mn-lt"/>
              </a:rPr>
              <a:t> Recruitment and Staffing.  Here is the outline of those topics…..</a:t>
            </a:r>
          </a:p>
        </p:txBody>
      </p:sp>
      <p:sp>
        <p:nvSpPr>
          <p:cNvPr id="109572" name="Slide Number Placeholder 3"/>
          <p:cNvSpPr>
            <a:spLocks noGrp="1"/>
          </p:cNvSpPr>
          <p:nvPr>
            <p:ph type="sldNum" sz="quarter" idx="5"/>
          </p:nvPr>
        </p:nvSpPr>
        <p:spPr/>
        <p:txBody>
          <a:bodyPr/>
          <a:lstStyle/>
          <a:p>
            <a:pPr>
              <a:defRPr/>
            </a:pPr>
            <a:fld id="{B07320CE-B7E5-4F7B-B382-29EC822E9264}" type="slidenum">
              <a:rPr lang="en-US" smtClean="0"/>
              <a:pPr>
                <a:defRPr/>
              </a:pPr>
              <a:t>37</a:t>
            </a:fld>
            <a:endParaRPr lang="en-US" dirty="0"/>
          </a:p>
        </p:txBody>
      </p:sp>
    </p:spTree>
    <p:extLst>
      <p:ext uri="{BB962C8B-B14F-4D97-AF65-F5344CB8AC3E}">
        <p14:creationId xmlns:p14="http://schemas.microsoft.com/office/powerpoint/2010/main" val="3840249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4275" y="698500"/>
            <a:ext cx="4651375" cy="3489325"/>
          </a:xfrm>
          <a:ln/>
        </p:spPr>
      </p:sp>
      <p:sp>
        <p:nvSpPr>
          <p:cNvPr id="110595" name="Rectangle 3"/>
          <p:cNvSpPr>
            <a:spLocks noGrp="1" noChangeArrowheads="1"/>
          </p:cNvSpPr>
          <p:nvPr>
            <p:ph type="body" idx="1"/>
          </p:nvPr>
        </p:nvSpPr>
        <p:spPr>
          <a:noFill/>
          <a:ln/>
        </p:spPr>
        <p:txBody>
          <a:bodyPr/>
          <a:lstStyle/>
          <a:p>
            <a:pPr>
              <a:spcBef>
                <a:spcPct val="0"/>
              </a:spcBef>
            </a:pPr>
            <a:r>
              <a:rPr lang="en-US" sz="1100" dirty="0">
                <a:latin typeface="+mn-lt"/>
              </a:rPr>
              <a:t>Not unlike GS, here are the competitive and non-competitive actions you will encounter under AcqDemo.</a:t>
            </a:r>
          </a:p>
          <a:p>
            <a:pPr>
              <a:spcBef>
                <a:spcPct val="0"/>
              </a:spcBef>
            </a:pPr>
            <a:endParaRPr lang="en-US" sz="1100" dirty="0">
              <a:latin typeface="+mn-lt"/>
            </a:endParaRPr>
          </a:p>
          <a:p>
            <a:pPr>
              <a:spcBef>
                <a:spcPct val="0"/>
              </a:spcBef>
            </a:pPr>
            <a:r>
              <a:rPr lang="en-US" sz="1100" dirty="0" err="1">
                <a:latin typeface="+mn-lt"/>
              </a:rPr>
              <a:t>AcqDemo</a:t>
            </a:r>
            <a:r>
              <a:rPr lang="en-US" sz="1100" dirty="0">
                <a:latin typeface="+mn-lt"/>
              </a:rPr>
              <a:t> temporary promotions and details to higher broadband levels may remain non-competitive as long as their combined duration(s) do not exceed a total of 1 year within any given consecutive 24-month period.</a:t>
            </a:r>
          </a:p>
          <a:p>
            <a:pPr>
              <a:spcBef>
                <a:spcPct val="0"/>
              </a:spcBef>
            </a:pPr>
            <a:endParaRPr lang="en-US" sz="1100" dirty="0"/>
          </a:p>
          <a:p>
            <a:pPr>
              <a:spcBef>
                <a:spcPct val="0"/>
              </a:spcBef>
            </a:pPr>
            <a:endParaRPr lang="en-US" sz="1100" dirty="0"/>
          </a:p>
          <a:p>
            <a:pPr>
              <a:spcBef>
                <a:spcPct val="0"/>
              </a:spcBef>
            </a:pPr>
            <a:endParaRPr lang="en-US" sz="1100" dirty="0"/>
          </a:p>
          <a:p>
            <a:pPr>
              <a:spcBef>
                <a:spcPct val="0"/>
              </a:spcBef>
            </a:pPr>
            <a:endParaRPr lang="en-US" sz="1100" dirty="0"/>
          </a:p>
        </p:txBody>
      </p:sp>
    </p:spTree>
    <p:extLst>
      <p:ext uri="{BB962C8B-B14F-4D97-AF65-F5344CB8AC3E}">
        <p14:creationId xmlns:p14="http://schemas.microsoft.com/office/powerpoint/2010/main" val="1161581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4275" y="698500"/>
            <a:ext cx="4651375" cy="3489325"/>
          </a:xfrm>
          <a:ln/>
        </p:spPr>
      </p:sp>
      <p:sp>
        <p:nvSpPr>
          <p:cNvPr id="111619" name="Rectangle 3"/>
          <p:cNvSpPr>
            <a:spLocks noGrp="1" noChangeArrowheads="1"/>
          </p:cNvSpPr>
          <p:nvPr>
            <p:ph type="body" idx="1"/>
          </p:nvPr>
        </p:nvSpPr>
        <p:spPr>
          <a:noFill/>
          <a:ln/>
        </p:spPr>
        <p:txBody>
          <a:bodyPr/>
          <a:lstStyle/>
          <a:p>
            <a:r>
              <a:rPr lang="en-US" sz="1100" dirty="0">
                <a:solidFill>
                  <a:schemeClr val="tx1"/>
                </a:solidFill>
                <a:latin typeface="+mn-lt"/>
              </a:rPr>
              <a:t>These are the appointment options under </a:t>
            </a:r>
            <a:r>
              <a:rPr lang="en-US" sz="1100" dirty="0" err="1">
                <a:solidFill>
                  <a:schemeClr val="tx1"/>
                </a:solidFill>
                <a:latin typeface="+mn-lt"/>
              </a:rPr>
              <a:t>AcqDemo</a:t>
            </a:r>
            <a:r>
              <a:rPr lang="en-US" sz="1100" dirty="0">
                <a:solidFill>
                  <a:schemeClr val="tx1"/>
                </a:solidFill>
                <a:latin typeface="+mn-lt"/>
              </a:rPr>
              <a:t> (again, not unlike GS).</a:t>
            </a:r>
          </a:p>
          <a:p>
            <a:endParaRPr lang="en-US" sz="1100" dirty="0">
              <a:solidFill>
                <a:schemeClr val="tx1"/>
              </a:solidFill>
              <a:latin typeface="+mn-lt"/>
            </a:endParaRPr>
          </a:p>
          <a:p>
            <a:r>
              <a:rPr lang="en-US" sz="1100" dirty="0" err="1">
                <a:solidFill>
                  <a:schemeClr val="tx1"/>
                </a:solidFill>
                <a:latin typeface="+mn-lt"/>
              </a:rPr>
              <a:t>AcqDemo’s</a:t>
            </a:r>
            <a:r>
              <a:rPr lang="en-US" sz="1100" dirty="0">
                <a:solidFill>
                  <a:schemeClr val="tx1"/>
                </a:solidFill>
                <a:latin typeface="+mn-lt"/>
              </a:rPr>
              <a:t> permanent appointments are Career or Career-conditional depending on the individual’s time in Federal Service.</a:t>
            </a:r>
          </a:p>
          <a:p>
            <a:endParaRPr lang="en-US" sz="1100" dirty="0">
              <a:solidFill>
                <a:schemeClr val="tx1"/>
              </a:solidFill>
              <a:latin typeface="+mn-lt"/>
            </a:endParaRPr>
          </a:p>
          <a:p>
            <a:r>
              <a:rPr lang="en-US" sz="1100" dirty="0">
                <a:solidFill>
                  <a:schemeClr val="tx1"/>
                </a:solidFill>
                <a:latin typeface="+mn-lt"/>
              </a:rPr>
              <a:t>Based on 5 U.S.C. §9902, </a:t>
            </a:r>
            <a:r>
              <a:rPr lang="en-US" sz="1100" dirty="0" err="1">
                <a:solidFill>
                  <a:schemeClr val="tx1"/>
                </a:solidFill>
                <a:latin typeface="+mn-lt"/>
              </a:rPr>
              <a:t>AcqDemo’s</a:t>
            </a:r>
            <a:r>
              <a:rPr lang="en-US" sz="1100" dirty="0">
                <a:solidFill>
                  <a:schemeClr val="tx1"/>
                </a:solidFill>
                <a:latin typeface="+mn-lt"/>
              </a:rPr>
              <a:t> temporary appointment can be up to a maximum of 36 months.</a:t>
            </a:r>
          </a:p>
          <a:p>
            <a:endParaRPr lang="en-US" sz="1100" dirty="0">
              <a:solidFill>
                <a:schemeClr val="tx1"/>
              </a:solidFill>
              <a:latin typeface="+mn-lt"/>
            </a:endParaRPr>
          </a:p>
          <a:p>
            <a:r>
              <a:rPr lang="en-US" sz="1100" dirty="0">
                <a:solidFill>
                  <a:schemeClr val="tx1"/>
                </a:solidFill>
                <a:latin typeface="+mn-lt"/>
              </a:rPr>
              <a:t>AcqDemo’s term appointment is called the Modified Term. The timeframes are different from GS - NTE 5 years with a 1 year extension possible if approved at the local level.</a:t>
            </a:r>
          </a:p>
          <a:p>
            <a:endParaRPr lang="en-US" sz="1100" dirty="0">
              <a:solidFill>
                <a:schemeClr val="tx1"/>
              </a:solidFill>
              <a:latin typeface="+mn-lt"/>
            </a:endParaRPr>
          </a:p>
          <a:p>
            <a:r>
              <a:rPr lang="en-US" sz="1100" dirty="0">
                <a:solidFill>
                  <a:schemeClr val="tx1"/>
                </a:solidFill>
                <a:latin typeface="+mn-lt"/>
              </a:rPr>
              <a:t>New employees to AcqDemo must serve an extended two-year probationary period when it’s their first Federal appointment.  </a:t>
            </a:r>
          </a:p>
        </p:txBody>
      </p:sp>
    </p:spTree>
    <p:extLst>
      <p:ext uri="{BB962C8B-B14F-4D97-AF65-F5344CB8AC3E}">
        <p14:creationId xmlns:p14="http://schemas.microsoft.com/office/powerpoint/2010/main" val="303927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4275" y="698500"/>
            <a:ext cx="4651375" cy="3489325"/>
          </a:xfrm>
          <a:ln/>
        </p:spPr>
      </p:sp>
      <p:sp>
        <p:nvSpPr>
          <p:cNvPr id="81923" name="Rectangle 3"/>
          <p:cNvSpPr>
            <a:spLocks noGrp="1" noChangeArrowheads="1"/>
          </p:cNvSpPr>
          <p:nvPr>
            <p:ph type="body" idx="1"/>
          </p:nvPr>
        </p:nvSpPr>
        <p:spPr>
          <a:ln/>
        </p:spPr>
        <p:txBody>
          <a:bodyPr/>
          <a:lstStyle/>
          <a:p>
            <a:r>
              <a:rPr lang="en-US" sz="1100" dirty="0">
                <a:latin typeface="+mn-lt"/>
              </a:rPr>
              <a:t>Have the participants sign in when they arrive to class.  These sign-in sheets will help the Program Office track the number of employees being trained.  </a:t>
            </a:r>
          </a:p>
          <a:p>
            <a:endParaRPr lang="en-US" sz="1100" dirty="0">
              <a:latin typeface="+mn-lt"/>
            </a:endParaRPr>
          </a:p>
          <a:p>
            <a:r>
              <a:rPr lang="en-US" sz="1100" dirty="0">
                <a:latin typeface="+mn-lt"/>
              </a:rPr>
              <a:t>Without taking up too much time, have the participants introduce themselves (name, position title/role in HR, years in HR).  This will provide the instructor with the opportunity to gauge the level of experience and expertise of the participants.  Use this information to pace the course, as participant need requires.</a:t>
            </a:r>
          </a:p>
          <a:p>
            <a:endParaRPr lang="en-US" sz="1100" dirty="0">
              <a:latin typeface="+mn-lt"/>
            </a:endParaRPr>
          </a:p>
          <a:p>
            <a:r>
              <a:rPr lang="en-US" sz="1100" dirty="0">
                <a:latin typeface="+mn-lt"/>
              </a:rPr>
              <a:t>Set-up classroom expectations (i.e. cell phones silenced, no cross-talk, returning to class on time from breaks, etc.)</a:t>
            </a:r>
          </a:p>
          <a:p>
            <a:endParaRPr lang="en-US" sz="1100" dirty="0">
              <a:latin typeface="+mn-lt"/>
            </a:endParaRPr>
          </a:p>
          <a:p>
            <a:r>
              <a:rPr lang="en-US" sz="1100" dirty="0">
                <a:latin typeface="+mn-lt"/>
              </a:rPr>
              <a:t>Questions. Capture any questions that are beyond the scope of the class. If not covered by the course content, these questions will be forwarded to the Organization’s SME or the Program Office for response.</a:t>
            </a:r>
          </a:p>
          <a:p>
            <a:endParaRPr lang="en-US" sz="1100" dirty="0">
              <a:latin typeface="+mn-lt"/>
            </a:endParaRPr>
          </a:p>
          <a:p>
            <a:r>
              <a:rPr lang="en-US" sz="1100" dirty="0">
                <a:latin typeface="+mn-lt"/>
              </a:rPr>
              <a:t>Point out references have been provided for their use during course activities.  Review quickly what is included in the course material. (For example, the 2017 Federal Register Notice, relevant parts of the Operating Guide, </a:t>
            </a:r>
            <a:r>
              <a:rPr lang="en-US" sz="1100" dirty="0" err="1">
                <a:latin typeface="+mn-lt"/>
              </a:rPr>
              <a:t>AcqDemo</a:t>
            </a:r>
            <a:r>
              <a:rPr lang="en-US" sz="1100" dirty="0">
                <a:latin typeface="+mn-lt"/>
              </a:rPr>
              <a:t> Factors (with associated descriptors and discriminators), the GS Pay and Locality Table, a Glossary, the AcqDemo-specific OCC list, etc.)</a:t>
            </a:r>
          </a:p>
          <a:p>
            <a:endParaRPr lang="en-US" sz="1100" dirty="0">
              <a:latin typeface="+mn-lt"/>
            </a:endParaRPr>
          </a:p>
          <a:p>
            <a:r>
              <a:rPr lang="en-US" sz="1100" dirty="0">
                <a:latin typeface="+mn-lt"/>
              </a:rPr>
              <a:t>Mention there will be a course evaluation at the end of this training in the hopes of gathering feedback.  Suggest they talk to their individual training officers regarding any course credit they might get for taking this course.</a:t>
            </a:r>
          </a:p>
        </p:txBody>
      </p:sp>
    </p:spTree>
    <p:extLst>
      <p:ext uri="{BB962C8B-B14F-4D97-AF65-F5344CB8AC3E}">
        <p14:creationId xmlns:p14="http://schemas.microsoft.com/office/powerpoint/2010/main" val="3783027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marL="0" indent="0">
              <a:buFont typeface="Symbol" panose="05050102010706020507" pitchFamily="18" charset="2"/>
              <a:buNone/>
            </a:pPr>
            <a:r>
              <a:rPr lang="en-US" sz="1100" dirty="0">
                <a:latin typeface="+mn-lt"/>
              </a:rPr>
              <a:t>The following four Direct Hire Authorities (DHAs) were developed and implemented to “…expedite the hiring and appointment of qualified persons to acquisition positions as well as to direct support positions…”. Chapter 4, section 4.9 in the </a:t>
            </a:r>
            <a:r>
              <a:rPr lang="en-US" sz="1100" dirty="0" err="1">
                <a:latin typeface="+mn-lt"/>
              </a:rPr>
              <a:t>AcqDemo</a:t>
            </a:r>
            <a:r>
              <a:rPr lang="en-US" sz="1100" dirty="0">
                <a:latin typeface="+mn-lt"/>
              </a:rPr>
              <a:t> Operating Guide provides Simplified Recruitment Process program guidance for Participating Organizations’ use when filling positions using these </a:t>
            </a:r>
            <a:r>
              <a:rPr lang="en-US" sz="1100" dirty="0" err="1">
                <a:latin typeface="+mn-lt"/>
              </a:rPr>
              <a:t>AcqDemo</a:t>
            </a:r>
            <a:r>
              <a:rPr lang="en-US" sz="1100" dirty="0">
                <a:latin typeface="+mn-lt"/>
              </a:rPr>
              <a:t> external hiring authorities. Participating Organizations may choose to supplement this guidance as appropriate and useful.</a:t>
            </a:r>
          </a:p>
          <a:p>
            <a:pPr marL="0" indent="0">
              <a:buFont typeface="Symbol" panose="05050102010706020507" pitchFamily="18" charset="2"/>
              <a:buNone/>
            </a:pPr>
            <a:endParaRPr lang="en-US" sz="1100" dirty="0">
              <a:latin typeface="+mn-lt"/>
            </a:endParaRPr>
          </a:p>
          <a:p>
            <a:pPr marL="0" indent="0">
              <a:buFont typeface="Symbol" panose="05050102010706020507" pitchFamily="18" charset="2"/>
              <a:buNone/>
            </a:pPr>
            <a:r>
              <a:rPr lang="en-US" sz="1100" dirty="0">
                <a:latin typeface="+mn-lt"/>
              </a:rPr>
              <a:t>The technical aspects associated with these DHAs are as follows:</a:t>
            </a:r>
          </a:p>
          <a:p>
            <a:pPr marL="0" indent="0">
              <a:buFont typeface="Symbol" panose="05050102010706020507" pitchFamily="18" charset="2"/>
              <a:buNone/>
            </a:pPr>
            <a:endParaRPr lang="en-US" sz="1100" dirty="0">
              <a:latin typeface="+mn-lt"/>
            </a:endParaRPr>
          </a:p>
          <a:p>
            <a:pPr marL="171450" indent="-171450">
              <a:buFont typeface="Arial" panose="020B0604020202020204" pitchFamily="34" charset="0"/>
              <a:buChar char="•"/>
            </a:pPr>
            <a:r>
              <a:rPr lang="en-US" sz="1100" dirty="0">
                <a:latin typeface="+mn-lt"/>
              </a:rPr>
              <a:t>Legal Appointing Authority – 10 U.S.C. 1762, 82 FR 52104</a:t>
            </a:r>
          </a:p>
          <a:p>
            <a:pPr marL="171450" indent="-171450">
              <a:buFont typeface="Arial" panose="020B0604020202020204" pitchFamily="34" charset="0"/>
              <a:buChar char="•"/>
            </a:pPr>
            <a:r>
              <a:rPr lang="en-US" sz="1100" dirty="0">
                <a:latin typeface="+mn-lt"/>
              </a:rPr>
              <a:t>Expiration – 12/31/2023</a:t>
            </a:r>
          </a:p>
          <a:p>
            <a:pPr marL="171450" indent="-171450">
              <a:buFont typeface="Arial" panose="020B0604020202020204" pitchFamily="34" charset="0"/>
              <a:buChar char="•"/>
            </a:pPr>
            <a:r>
              <a:rPr lang="en-US" sz="1100" dirty="0">
                <a:latin typeface="+mn-lt"/>
              </a:rPr>
              <a:t>Allocations – Not subject to allocations</a:t>
            </a:r>
          </a:p>
          <a:p>
            <a:pPr marL="171450" indent="-171450">
              <a:buFont typeface="Arial" panose="020B0604020202020204" pitchFamily="34" charset="0"/>
              <a:buChar char="•"/>
            </a:pPr>
            <a:r>
              <a:rPr lang="en-US" sz="1100" dirty="0">
                <a:latin typeface="+mn-lt"/>
              </a:rPr>
              <a:t>Public Notice – May vary and subject to Participating Organization </a:t>
            </a:r>
            <a:r>
              <a:rPr lang="en-US" sz="1100" dirty="0" err="1">
                <a:latin typeface="+mn-lt"/>
              </a:rPr>
              <a:t>discretiton</a:t>
            </a:r>
            <a:r>
              <a:rPr lang="en-US" sz="1100" dirty="0">
                <a:latin typeface="+mn-lt"/>
              </a:rPr>
              <a:t> (Agency website, LinkedIn, USAJOBS, etc.)</a:t>
            </a:r>
          </a:p>
          <a:p>
            <a:pPr marL="171450" indent="-171450">
              <a:buFont typeface="Arial" panose="020B0604020202020204" pitchFamily="34" charset="0"/>
              <a:buChar char="•"/>
            </a:pPr>
            <a:r>
              <a:rPr lang="en-US" sz="1100" dirty="0">
                <a:latin typeface="+mn-lt"/>
              </a:rPr>
              <a:t>Legal Authority Code – Z5C DoD Direct Hire-82FR 52104, dated 11/9/17 (</a:t>
            </a:r>
            <a:r>
              <a:rPr lang="en-US" sz="1100" dirty="0" err="1">
                <a:latin typeface="+mn-lt"/>
              </a:rPr>
              <a:t>Acq</a:t>
            </a:r>
            <a:r>
              <a:rPr lang="en-US" sz="1100" dirty="0">
                <a:latin typeface="+mn-lt"/>
              </a:rPr>
              <a:t>-Bus and Tech </a:t>
            </a:r>
            <a:r>
              <a:rPr lang="en-US" sz="1100" dirty="0" err="1">
                <a:latin typeface="+mn-lt"/>
              </a:rPr>
              <a:t>Mgmt</a:t>
            </a:r>
            <a:r>
              <a:rPr lang="en-US" sz="1100" dirty="0">
                <a:latin typeface="+mn-lt"/>
              </a:rPr>
              <a:t>) Section II.C.11, and Z2W Pub. L. 111-383</a:t>
            </a:r>
          </a:p>
          <a:p>
            <a:pPr marL="171450" indent="-171450">
              <a:buFont typeface="Arial" panose="020B0604020202020204" pitchFamily="34" charset="0"/>
              <a:buChar char="•"/>
            </a:pPr>
            <a:r>
              <a:rPr lang="en-US" sz="1100" dirty="0">
                <a:latin typeface="+mn-lt"/>
              </a:rPr>
              <a:t>Limitations on number of appointments – N/A</a:t>
            </a:r>
          </a:p>
          <a:p>
            <a:pPr marL="171450" indent="-171450">
              <a:buFont typeface="Arial" panose="020B0604020202020204" pitchFamily="34" charset="0"/>
              <a:buChar char="•"/>
            </a:pPr>
            <a:r>
              <a:rPr lang="en-US" sz="1100" dirty="0">
                <a:latin typeface="+mn-lt"/>
              </a:rPr>
              <a:t>Veteran’s Preference – N/A-Best meets </a:t>
            </a:r>
            <a:r>
              <a:rPr lang="en-US" sz="1100" dirty="0" err="1">
                <a:latin typeface="+mn-lt"/>
              </a:rPr>
              <a:t>mision</a:t>
            </a:r>
            <a:r>
              <a:rPr lang="en-US" sz="1100" dirty="0">
                <a:latin typeface="+mn-lt"/>
              </a:rPr>
              <a:t> requirements</a:t>
            </a:r>
          </a:p>
          <a:p>
            <a:pPr marL="171450" indent="-171450">
              <a:buFont typeface="Arial" panose="020B0604020202020204" pitchFamily="34" charset="0"/>
              <a:buChar char="•"/>
            </a:pPr>
            <a:r>
              <a:rPr lang="en-US" sz="1100" dirty="0">
                <a:latin typeface="+mn-lt"/>
              </a:rPr>
              <a:t>Clear PPP – Yes, one time clear</a:t>
            </a:r>
          </a:p>
          <a:p>
            <a:pPr marL="171639" indent="-171639">
              <a:buFont typeface="Symbol" panose="05050102010706020507" pitchFamily="18" charset="2"/>
              <a:buChar char="Þ"/>
            </a:pPr>
            <a:endParaRPr lang="en-US" sz="1100" dirty="0">
              <a:latin typeface="+mn-lt"/>
            </a:endParaRPr>
          </a:p>
          <a:p>
            <a:pPr marL="171639" indent="-171639">
              <a:buFont typeface="Symbol" panose="05050102010706020507" pitchFamily="18" charset="2"/>
              <a:buChar char="Þ"/>
            </a:pPr>
            <a:r>
              <a:rPr lang="en-US" sz="1100" dirty="0" err="1">
                <a:latin typeface="+mn-lt"/>
              </a:rPr>
              <a:t>AcqDemo</a:t>
            </a:r>
            <a:r>
              <a:rPr lang="en-US" sz="1100" dirty="0">
                <a:latin typeface="+mn-lt"/>
              </a:rPr>
              <a:t> Operating Guide, Chapter 4, section 4.5.1</a:t>
            </a:r>
          </a:p>
          <a:p>
            <a:pPr marL="171639" indent="-171639">
              <a:buFont typeface="Symbol" panose="05050102010706020507" pitchFamily="18" charset="2"/>
              <a:buChar char="Þ"/>
            </a:pPr>
            <a:endParaRPr lang="en-US" sz="1100" b="0" i="0" u="none" strike="noStrike" kern="1200" baseline="0" dirty="0">
              <a:solidFill>
                <a:schemeClr val="tx1"/>
              </a:solidFill>
              <a:latin typeface="+mn-lt"/>
              <a:ea typeface="+mn-ea"/>
              <a:cs typeface="+mn-cs"/>
            </a:endParaRPr>
          </a:p>
          <a:p>
            <a:pPr marL="228600" indent="0">
              <a:buFont typeface="Symbol" panose="05050102010706020507" pitchFamily="18" charset="2"/>
              <a:buNone/>
            </a:pPr>
            <a:r>
              <a:rPr lang="en-US" sz="1100" b="0" i="0" u="none" strike="noStrike" kern="1200" baseline="0" dirty="0">
                <a:solidFill>
                  <a:schemeClr val="tx1"/>
                </a:solidFill>
                <a:latin typeface="+mn-lt"/>
                <a:ea typeface="+mn-ea"/>
                <a:cs typeface="+mn-cs"/>
              </a:rPr>
              <a:t>The Head of a Participating Organization may appoint: 1) qualified candidates possessing at least a baccalaureate degree required by OPM or DoD qualification standards covering acquisition positions and/or 2) qualified candidates for those positions involving 51% or more of time in direct support of acquisition positions in a critical acquisition career field classified to the Business and Technical Management Professional, NH, career path, without regard to the provisions of 5 U.S.C. chapter 33, subchapter I (other than sections 3303, 3308, and 3328 of such title). </a:t>
            </a:r>
            <a:endParaRPr lang="en-US" sz="1100" dirty="0">
              <a:latin typeface="+mn-lt"/>
            </a:endParaRPr>
          </a:p>
        </p:txBody>
      </p:sp>
      <p:sp>
        <p:nvSpPr>
          <p:cNvPr id="4" name="Slide Number Placeholder 3"/>
          <p:cNvSpPr>
            <a:spLocks noGrp="1"/>
          </p:cNvSpPr>
          <p:nvPr>
            <p:ph type="sldNum" sz="quarter" idx="10"/>
          </p:nvPr>
        </p:nvSpPr>
        <p:spPr/>
        <p:txBody>
          <a:bodyPr/>
          <a:lstStyle/>
          <a:p>
            <a:fld id="{F14F21D2-3A13-43D3-97F1-2E773FB6BCF5}" type="slidenum">
              <a:rPr lang="en-US" smtClean="0"/>
              <a:t>40</a:t>
            </a:fld>
            <a:endParaRPr lang="en-US"/>
          </a:p>
        </p:txBody>
      </p:sp>
    </p:spTree>
    <p:extLst>
      <p:ext uri="{BB962C8B-B14F-4D97-AF65-F5344CB8AC3E}">
        <p14:creationId xmlns:p14="http://schemas.microsoft.com/office/powerpoint/2010/main" val="2994932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sz="1100" dirty="0">
                <a:latin typeface="+mn-lt"/>
              </a:rPr>
              <a:t>=&gt; Same basic authority as applies to NH Career Path positions except veteran direct hire appointment may be made to NH </a:t>
            </a:r>
            <a:r>
              <a:rPr lang="en-US" sz="1100" b="1" dirty="0">
                <a:latin typeface="+mn-lt"/>
              </a:rPr>
              <a:t>OR</a:t>
            </a:r>
            <a:r>
              <a:rPr lang="en-US" sz="1100" dirty="0">
                <a:latin typeface="+mn-lt"/>
              </a:rPr>
              <a:t> NJ positions.</a:t>
            </a:r>
          </a:p>
          <a:p>
            <a:endParaRPr lang="en-US" sz="1100" dirty="0">
              <a:latin typeface="+mn-lt"/>
            </a:endParaRPr>
          </a:p>
          <a:p>
            <a:r>
              <a:rPr lang="en-US" sz="1100" dirty="0" err="1">
                <a:latin typeface="+mn-lt"/>
              </a:rPr>
              <a:t>AcqDemo</a:t>
            </a:r>
            <a:r>
              <a:rPr lang="en-US" sz="1100" dirty="0">
                <a:latin typeface="+mn-lt"/>
              </a:rPr>
              <a:t> Operating Guide, Chapter 4, </a:t>
            </a:r>
            <a:r>
              <a:rPr lang="en-US" sz="1100" dirty="0" err="1">
                <a:latin typeface="+mn-lt"/>
              </a:rPr>
              <a:t>setion</a:t>
            </a:r>
            <a:r>
              <a:rPr lang="en-US" sz="1100" dirty="0">
                <a:latin typeface="+mn-lt"/>
              </a:rPr>
              <a:t> 4.5.2</a:t>
            </a:r>
          </a:p>
          <a:p>
            <a:endParaRPr lang="en-US" sz="1100" dirty="0">
              <a:latin typeface="+mn-lt"/>
            </a:endParaRPr>
          </a:p>
          <a:p>
            <a:r>
              <a:rPr lang="en-US" sz="1100" dirty="0">
                <a:latin typeface="+mn-lt"/>
              </a:rPr>
              <a:t>=&gt; </a:t>
            </a:r>
            <a:r>
              <a:rPr lang="en-US" sz="1100" b="0" i="0" u="none" strike="noStrike" kern="1200" baseline="0" dirty="0">
                <a:solidFill>
                  <a:schemeClr val="tx1"/>
                </a:solidFill>
                <a:latin typeface="+mn-lt"/>
                <a:ea typeface="+mn-ea"/>
                <a:cs typeface="+mn-cs"/>
              </a:rPr>
              <a:t>4.5.2 Veteran Direct Hire Appointments for the Business Management and Technical Management Professional and Technical Management Support Career Paths </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The Head of a Participating Organization may appoint qualified veteran candidates to acquisition positions in a critical acquisition career field and to those positions involving 51% or more of time in direct support of an acquisition position classified to either the Business and Technical Management Professional, NH, career path or to the Technical Management Support, NJ, career path, without regard to the provisions of 5 U.S.C. chapter 33, subchapter I (other than sections 3303, and 3328 of such title). The term “veteran” has the meaning given that term in 38 U.S.C. section 101. </a:t>
            </a:r>
            <a:endParaRPr lang="en-US" sz="1100" dirty="0">
              <a:latin typeface="+mn-lt"/>
            </a:endParaRPr>
          </a:p>
        </p:txBody>
      </p:sp>
      <p:sp>
        <p:nvSpPr>
          <p:cNvPr id="4" name="Slide Number Placeholder 3"/>
          <p:cNvSpPr>
            <a:spLocks noGrp="1"/>
          </p:cNvSpPr>
          <p:nvPr>
            <p:ph type="sldNum" sz="quarter" idx="10"/>
          </p:nvPr>
        </p:nvSpPr>
        <p:spPr/>
        <p:txBody>
          <a:bodyPr/>
          <a:lstStyle/>
          <a:p>
            <a:fld id="{F14F21D2-3A13-43D3-97F1-2E773FB6BCF5}" type="slidenum">
              <a:rPr lang="en-US" smtClean="0"/>
              <a:t>41</a:t>
            </a:fld>
            <a:endParaRPr lang="en-US"/>
          </a:p>
        </p:txBody>
      </p:sp>
    </p:spTree>
    <p:extLst>
      <p:ext uri="{BB962C8B-B14F-4D97-AF65-F5344CB8AC3E}">
        <p14:creationId xmlns:p14="http://schemas.microsoft.com/office/powerpoint/2010/main" val="2240733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itchFamily="34" charset="0"/>
              <a:ea typeface="+mn-ea"/>
              <a:cs typeface="+mn-cs"/>
            </a:endParaRPr>
          </a:p>
          <a:p>
            <a:r>
              <a:rPr lang="en-US" sz="1100" b="0" i="0" u="none" strike="noStrike" kern="1200" baseline="0" dirty="0" err="1">
                <a:solidFill>
                  <a:schemeClr val="tx1"/>
                </a:solidFill>
                <a:latin typeface="+mn-lt"/>
                <a:ea typeface="+mn-ea"/>
                <a:cs typeface="+mn-cs"/>
              </a:rPr>
              <a:t>AcqDemo</a:t>
            </a:r>
            <a:r>
              <a:rPr lang="en-US" sz="1100" b="0" i="0" u="none" strike="noStrike" kern="1200" baseline="0" dirty="0">
                <a:solidFill>
                  <a:schemeClr val="tx1"/>
                </a:solidFill>
                <a:latin typeface="+mn-lt"/>
                <a:ea typeface="+mn-ea"/>
                <a:cs typeface="+mn-cs"/>
              </a:rPr>
              <a:t> Operating Guide, Chapter 4, section 4.5.3</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=&gt;  4.5.3 Acquisition Student Intern Appointments </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The Head of a Participating Organization, without regard to the provisions of 5 U.S.C. chapter 33, subchapter I (other than sections 3303, and 3328 of such title), may appoint candidates enrolled in a program of undergraduate or graduate instruction at an institution of higher education leading to either: </a:t>
            </a:r>
          </a:p>
          <a:p>
            <a:endParaRPr lang="en-US" sz="1100" b="0" i="0" u="none" strike="noStrike" kern="1200" baseline="0" dirty="0">
              <a:solidFill>
                <a:schemeClr val="tx1"/>
              </a:solidFill>
              <a:latin typeface="+mn-lt"/>
              <a:ea typeface="+mn-ea"/>
              <a:cs typeface="+mn-cs"/>
            </a:endParaRPr>
          </a:p>
          <a:p>
            <a:pPr marL="228600"/>
            <a:r>
              <a:rPr lang="en-US" sz="1100" b="0" i="0" u="none" strike="noStrike" kern="1200" baseline="0" dirty="0">
                <a:solidFill>
                  <a:schemeClr val="tx1"/>
                </a:solidFill>
                <a:latin typeface="+mn-lt"/>
                <a:ea typeface="+mn-ea"/>
                <a:cs typeface="+mn-cs"/>
              </a:rPr>
              <a:t>4.5.3.1 A baccalaureate degree in a course of study required by OPM qualification standards for an acquisition position in a critical acquisition career field; or </a:t>
            </a:r>
          </a:p>
          <a:p>
            <a:pPr marL="228600"/>
            <a:endParaRPr lang="en-US" sz="1100" b="0" i="0" u="none" strike="noStrike" kern="1200" baseline="0" dirty="0">
              <a:solidFill>
                <a:schemeClr val="tx1"/>
              </a:solidFill>
              <a:latin typeface="+mn-lt"/>
              <a:ea typeface="+mn-ea"/>
              <a:cs typeface="+mn-cs"/>
            </a:endParaRPr>
          </a:p>
          <a:p>
            <a:pPr marL="228600"/>
            <a:r>
              <a:rPr lang="en-US" sz="1100" b="0" i="0" u="none" strike="noStrike" kern="1200" baseline="0" dirty="0">
                <a:solidFill>
                  <a:schemeClr val="tx1"/>
                </a:solidFill>
                <a:latin typeface="+mn-lt"/>
                <a:ea typeface="+mn-ea"/>
                <a:cs typeface="+mn-cs"/>
              </a:rPr>
              <a:t>4.5.3.2 A degree the completion of which ( including any additional essential credit hours or related experience in an acquisition –related as defined by DoD internal issuances) provides competencies, knowledge, skills, etc., directly linked to an acquisitions position’s requirements ( selective placement or quality ranking factors) for one of the critical acquisition career fields. </a:t>
            </a:r>
          </a:p>
          <a:p>
            <a:pPr marL="228600"/>
            <a:endParaRPr lang="en-US" sz="1100" b="0" i="0" u="none" strike="noStrike" kern="1200" baseline="0" dirty="0">
              <a:solidFill>
                <a:schemeClr val="tx1"/>
              </a:solidFill>
              <a:latin typeface="+mn-lt"/>
              <a:ea typeface="+mn-ea"/>
              <a:cs typeface="+mn-cs"/>
            </a:endParaRPr>
          </a:p>
          <a:p>
            <a:pPr marL="228600"/>
            <a:r>
              <a:rPr lang="en-US" sz="1100" b="0" i="0" u="none" strike="noStrike" kern="1200" baseline="0" dirty="0">
                <a:solidFill>
                  <a:schemeClr val="tx1"/>
                </a:solidFill>
                <a:latin typeface="+mn-lt"/>
                <a:ea typeface="+mn-ea"/>
                <a:cs typeface="+mn-cs"/>
              </a:rPr>
              <a:t>4.5.3.3 An “ institution of higher education” for this purpose has the same meaning as that term is defined in Sections 101 and 102 of the Higher Education Act of 1965 ( 20 U.S.C. 1001). Appointments under this authority may be made using a term appointment authority or the Pathways appointment authority. </a:t>
            </a:r>
          </a:p>
        </p:txBody>
      </p:sp>
      <p:sp>
        <p:nvSpPr>
          <p:cNvPr id="4" name="Slide Number Placeholder 3"/>
          <p:cNvSpPr>
            <a:spLocks noGrp="1"/>
          </p:cNvSpPr>
          <p:nvPr>
            <p:ph type="sldNum" sz="quarter" idx="10"/>
          </p:nvPr>
        </p:nvSpPr>
        <p:spPr/>
        <p:txBody>
          <a:bodyPr/>
          <a:lstStyle/>
          <a:p>
            <a:pPr defTabSz="915406">
              <a:defRPr/>
            </a:pPr>
            <a:fld id="{F14F21D2-3A13-43D3-97F1-2E773FB6BCF5}" type="slidenum">
              <a:rPr lang="en-US" sz="1200">
                <a:solidFill>
                  <a:prstClr val="black"/>
                </a:solidFill>
                <a:latin typeface="Calibri"/>
                <a:cs typeface="Arial" pitchFamily="34" charset="0"/>
              </a:rPr>
              <a:pPr defTabSz="915406">
                <a:defRPr/>
              </a:pPr>
              <a:t>42</a:t>
            </a:fld>
            <a:endParaRPr lang="en-US" sz="1200">
              <a:solidFill>
                <a:prstClr val="black"/>
              </a:solidFill>
              <a:latin typeface="Calibri"/>
              <a:cs typeface="Arial" pitchFamily="34" charset="0"/>
            </a:endParaRPr>
          </a:p>
        </p:txBody>
      </p:sp>
    </p:spTree>
    <p:extLst>
      <p:ext uri="{BB962C8B-B14F-4D97-AF65-F5344CB8AC3E}">
        <p14:creationId xmlns:p14="http://schemas.microsoft.com/office/powerpoint/2010/main" val="3619797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84275" y="698500"/>
            <a:ext cx="4651375" cy="3489325"/>
          </a:xfrm>
          <a:ln/>
        </p:spPr>
      </p:sp>
      <p:sp>
        <p:nvSpPr>
          <p:cNvPr id="114691" name="Notes Placeholder 2"/>
          <p:cNvSpPr>
            <a:spLocks noGrp="1"/>
          </p:cNvSpPr>
          <p:nvPr>
            <p:ph type="body" idx="1"/>
          </p:nvPr>
        </p:nvSpPr>
        <p:spPr>
          <a:noFill/>
          <a:ln/>
        </p:spPr>
        <p:txBody>
          <a:bodyPr/>
          <a:lstStyle/>
          <a:p>
            <a:pPr>
              <a:spcBef>
                <a:spcPct val="0"/>
              </a:spcBef>
            </a:pPr>
            <a:r>
              <a:rPr lang="en-US" sz="1100" dirty="0">
                <a:latin typeface="+mn-lt"/>
              </a:rPr>
              <a:t>As a way to attract candidates to the acquisition workforce, AcqDemo allows for a competitive appointment of candidates with degrees directly to acquisition positions with positive education requirements in the NH-II or NH-III broadband level of the Business Management and Technical Management Professional career path.   This authority, known as the Scholastic Achievement Appointment Authority, is an effective recruiting tool to attract recent graduates and with the November 2017 regulation, qualifying work experience may also be considered in combination with scholastic achievement.</a:t>
            </a:r>
          </a:p>
          <a:p>
            <a:pPr>
              <a:spcBef>
                <a:spcPct val="0"/>
              </a:spcBef>
            </a:pPr>
            <a:endParaRPr lang="en-US" sz="1100" dirty="0">
              <a:latin typeface="+mn-lt"/>
            </a:endParaRPr>
          </a:p>
          <a:p>
            <a:pPr>
              <a:spcBef>
                <a:spcPct val="0"/>
              </a:spcBef>
            </a:pPr>
            <a:r>
              <a:rPr lang="en-US" sz="1100" dirty="0">
                <a:latin typeface="+mn-lt"/>
              </a:rPr>
              <a:t>To qualify for this AcqDemo appointing authority, the criteria listed above on the slide must be met.</a:t>
            </a:r>
          </a:p>
        </p:txBody>
      </p:sp>
      <p:sp>
        <p:nvSpPr>
          <p:cNvPr id="114692" name="Slide Number Placeholder 3"/>
          <p:cNvSpPr>
            <a:spLocks noGrp="1"/>
          </p:cNvSpPr>
          <p:nvPr>
            <p:ph type="sldNum" sz="quarter" idx="5"/>
          </p:nvPr>
        </p:nvSpPr>
        <p:spPr/>
        <p:txBody>
          <a:bodyPr/>
          <a:lstStyle/>
          <a:p>
            <a:pPr>
              <a:defRPr/>
            </a:pPr>
            <a:fld id="{8F5EBD40-AE94-45C7-BBE8-89E98F8EF360}" type="slidenum">
              <a:rPr lang="en-US" smtClean="0"/>
              <a:pPr>
                <a:defRPr/>
              </a:pPr>
              <a:t>43</a:t>
            </a:fld>
            <a:endParaRPr lang="en-US" dirty="0"/>
          </a:p>
        </p:txBody>
      </p:sp>
    </p:spTree>
    <p:extLst>
      <p:ext uri="{BB962C8B-B14F-4D97-AF65-F5344CB8AC3E}">
        <p14:creationId xmlns:p14="http://schemas.microsoft.com/office/powerpoint/2010/main" val="203641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marL="171639" indent="-171639">
              <a:buFont typeface="Symbol" panose="05050102010706020507" pitchFamily="18" charset="2"/>
              <a:buChar char="Þ"/>
            </a:pPr>
            <a:r>
              <a:rPr lang="en-US" sz="1100" dirty="0">
                <a:latin typeface="+mn-lt"/>
              </a:rPr>
              <a:t>Federal Register notice Section II.B.2</a:t>
            </a:r>
          </a:p>
          <a:p>
            <a:endParaRPr lang="en-US" sz="1100" dirty="0">
              <a:latin typeface="+mn-lt"/>
            </a:endParaRPr>
          </a:p>
          <a:p>
            <a:r>
              <a:rPr lang="en-US" sz="1100" dirty="0">
                <a:latin typeface="+mn-lt"/>
              </a:rPr>
              <a:t>2. Targeted Recruitment and Outreach</a:t>
            </a:r>
          </a:p>
          <a:p>
            <a:endParaRPr lang="en-US" sz="1100" dirty="0">
              <a:latin typeface="+mn-lt"/>
            </a:endParaRPr>
          </a:p>
          <a:p>
            <a:pPr marL="171639" indent="-171639">
              <a:buFont typeface="Arial" panose="020B0604020202020204" pitchFamily="34" charset="0"/>
              <a:buChar char="•"/>
            </a:pPr>
            <a:r>
              <a:rPr lang="en-US" sz="1100" dirty="0">
                <a:latin typeface="+mn-lt"/>
              </a:rPr>
              <a:t>Hiring managers of Participating Organizations are encouraged to use a variety of sources for their targeted recruitment and outreach efforts for both permanent and time-limited positions in the competitive and excepted services, including: Colleges/ universities with degree programs that meet acquisition position requirements, job fairs, virtual career fairs, professional organizations, alumni associations, USAJOBS and non-Federal employment Web sites, employee referrals, contractors, and separating or retiring military members.</a:t>
            </a:r>
          </a:p>
          <a:p>
            <a:pPr marL="171639" indent="-171639">
              <a:buFont typeface="Arial" panose="020B0604020202020204" pitchFamily="34" charset="0"/>
              <a:buChar char="•"/>
            </a:pPr>
            <a:endParaRPr lang="en-US" sz="1100" dirty="0">
              <a:latin typeface="+mn-lt"/>
            </a:endParaRPr>
          </a:p>
          <a:p>
            <a:pPr marL="171639" indent="-171639">
              <a:buFont typeface="Arial" panose="020B0604020202020204" pitchFamily="34" charset="0"/>
              <a:buChar char="•"/>
            </a:pPr>
            <a:r>
              <a:rPr lang="en-US" sz="1100" dirty="0">
                <a:latin typeface="+mn-lt"/>
              </a:rPr>
              <a:t>Short-term or long-term job announcements may be posted for current and/or projected vacancies, multiple vacancies, broadband levels, and/or geographic locations as appropriate based upon the availability of qualified candidates and the type of position being filled.</a:t>
            </a:r>
          </a:p>
          <a:p>
            <a:pPr marL="171639" indent="-171639">
              <a:buFont typeface="Arial" panose="020B0604020202020204" pitchFamily="34" charset="0"/>
              <a:buChar char="•"/>
            </a:pPr>
            <a:endParaRPr lang="en-US" sz="1100" dirty="0">
              <a:latin typeface="+mn-lt"/>
            </a:endParaRPr>
          </a:p>
          <a:p>
            <a:pPr marL="171639" indent="-171639">
              <a:buFont typeface="Arial" panose="020B0604020202020204" pitchFamily="34" charset="0"/>
              <a:buChar char="•"/>
            </a:pPr>
            <a:r>
              <a:rPr lang="en-US" sz="1100" dirty="0">
                <a:latin typeface="+mn-lt"/>
              </a:rPr>
              <a:t>Hiring managers have, in consultation with their Human Resources Offices, the option of making on-the-spot tentative job offers at job fairs and other recruiting events when using a noncompetitive or direct hiring authority.</a:t>
            </a:r>
          </a:p>
          <a:p>
            <a:pPr marL="171639" indent="-171639">
              <a:buFont typeface="Arial" panose="020B0604020202020204" pitchFamily="34" charset="0"/>
              <a:buChar char="•"/>
            </a:pPr>
            <a:endParaRPr lang="en-US" sz="1100" dirty="0">
              <a:latin typeface="+mn-lt"/>
            </a:endParaRPr>
          </a:p>
          <a:p>
            <a:pPr marL="171639" indent="-171639">
              <a:buFont typeface="Arial" panose="020B0604020202020204" pitchFamily="34" charset="0"/>
              <a:buChar char="•"/>
            </a:pPr>
            <a:r>
              <a:rPr lang="en-US" sz="1100" dirty="0">
                <a:latin typeface="+mn-lt"/>
              </a:rPr>
              <a:t>These offers are contingent upon meeting appropriate public notice requirements, clearing local priorities to include Priority Placement Program, Reemployment Priority List, and Interagency Career Transition Assistance Plan, and meeting any other requirements (</a:t>
            </a:r>
            <a:r>
              <a:rPr lang="en-US" sz="1100" i="1" dirty="0">
                <a:latin typeface="+mn-lt"/>
              </a:rPr>
              <a:t>e.g., </a:t>
            </a:r>
            <a:r>
              <a:rPr lang="en-US" sz="1100" dirty="0">
                <a:latin typeface="+mn-lt"/>
              </a:rPr>
              <a:t>security clearances, certifications).</a:t>
            </a:r>
          </a:p>
        </p:txBody>
      </p:sp>
      <p:sp>
        <p:nvSpPr>
          <p:cNvPr id="4" name="Slide Number Placeholder 3"/>
          <p:cNvSpPr>
            <a:spLocks noGrp="1"/>
          </p:cNvSpPr>
          <p:nvPr>
            <p:ph type="sldNum" sz="quarter" idx="10"/>
          </p:nvPr>
        </p:nvSpPr>
        <p:spPr/>
        <p:txBody>
          <a:bodyPr/>
          <a:lstStyle/>
          <a:p>
            <a:fld id="{F14F21D2-3A13-43D3-97F1-2E773FB6BCF5}" type="slidenum">
              <a:rPr lang="en-US" smtClean="0"/>
              <a:t>44</a:t>
            </a:fld>
            <a:endParaRPr lang="en-US"/>
          </a:p>
        </p:txBody>
      </p:sp>
    </p:spTree>
    <p:extLst>
      <p:ext uri="{BB962C8B-B14F-4D97-AF65-F5344CB8AC3E}">
        <p14:creationId xmlns:p14="http://schemas.microsoft.com/office/powerpoint/2010/main" val="8695899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84275" y="698500"/>
            <a:ext cx="4651375" cy="3489325"/>
          </a:xfrm>
          <a:ln/>
        </p:spPr>
      </p:sp>
      <p:sp>
        <p:nvSpPr>
          <p:cNvPr id="112643" name="Notes Placeholder 2"/>
          <p:cNvSpPr>
            <a:spLocks noGrp="1"/>
          </p:cNvSpPr>
          <p:nvPr>
            <p:ph type="body" idx="1"/>
          </p:nvPr>
        </p:nvSpPr>
        <p:spPr>
          <a:noFill/>
          <a:ln/>
        </p:spPr>
        <p:txBody>
          <a:bodyPr/>
          <a:lstStyle/>
          <a:p>
            <a:pPr>
              <a:lnSpc>
                <a:spcPct val="80000"/>
              </a:lnSpc>
              <a:spcBef>
                <a:spcPct val="0"/>
              </a:spcBef>
            </a:pPr>
            <a:r>
              <a:rPr lang="en-US" sz="1100" dirty="0">
                <a:latin typeface="+mn-lt"/>
              </a:rPr>
              <a:t>The AcqDemo Federal Register provides for a Simplified Hiring Process under AcqDemo.   This process is what we refer to as Categorical Ranking – something unique to the AcqDemo community when it first started back in 2000 but later adopted as a best practice and now used under Title 5, GS.   </a:t>
            </a:r>
          </a:p>
          <a:p>
            <a:pPr>
              <a:lnSpc>
                <a:spcPct val="80000"/>
              </a:lnSpc>
              <a:spcBef>
                <a:spcPct val="0"/>
              </a:spcBef>
            </a:pPr>
            <a:endParaRPr lang="en-US" sz="1100" dirty="0">
              <a:latin typeface="+mn-lt"/>
            </a:endParaRPr>
          </a:p>
          <a:p>
            <a:pPr>
              <a:lnSpc>
                <a:spcPct val="80000"/>
              </a:lnSpc>
              <a:spcBef>
                <a:spcPct val="0"/>
              </a:spcBef>
            </a:pPr>
            <a:r>
              <a:rPr lang="en-US" sz="1100" dirty="0">
                <a:latin typeface="+mn-lt"/>
              </a:rPr>
              <a:t>Basically, Category Ranking is a process by which candidates are assigned to one of three quality groups (basically qualified, highly qualified, or superior) based on an examination of their individual qualifications and work experience, if any.  </a:t>
            </a:r>
          </a:p>
          <a:p>
            <a:pPr>
              <a:lnSpc>
                <a:spcPct val="80000"/>
              </a:lnSpc>
              <a:spcBef>
                <a:spcPct val="0"/>
              </a:spcBef>
            </a:pPr>
            <a:endParaRPr lang="en-US" sz="1100" dirty="0">
              <a:latin typeface="+mn-lt"/>
            </a:endParaRPr>
          </a:p>
          <a:p>
            <a:pPr>
              <a:lnSpc>
                <a:spcPct val="80000"/>
              </a:lnSpc>
              <a:spcBef>
                <a:spcPct val="0"/>
              </a:spcBef>
            </a:pPr>
            <a:r>
              <a:rPr lang="en-US" sz="1100" dirty="0">
                <a:latin typeface="+mn-lt"/>
              </a:rPr>
              <a:t>Because the Rule of Three is not applicable under this hiring process, management is not limited by the number of candidates from which to select from.  </a:t>
            </a:r>
          </a:p>
          <a:p>
            <a:pPr>
              <a:lnSpc>
                <a:spcPct val="80000"/>
              </a:lnSpc>
              <a:spcBef>
                <a:spcPct val="0"/>
              </a:spcBef>
            </a:pPr>
            <a:endParaRPr lang="en-US" sz="1100" dirty="0">
              <a:latin typeface="+mn-lt"/>
            </a:endParaRPr>
          </a:p>
          <a:p>
            <a:pPr>
              <a:lnSpc>
                <a:spcPct val="80000"/>
              </a:lnSpc>
              <a:spcBef>
                <a:spcPct val="0"/>
              </a:spcBef>
            </a:pPr>
            <a:r>
              <a:rPr lang="en-US" sz="1100" dirty="0">
                <a:latin typeface="+mn-lt"/>
              </a:rPr>
              <a:t>Veteran’s Preference still applies during the selection process. A Veteran should be selected if they are found to best meet mission requirements.</a:t>
            </a:r>
          </a:p>
          <a:p>
            <a:pPr>
              <a:lnSpc>
                <a:spcPct val="80000"/>
              </a:lnSpc>
              <a:spcBef>
                <a:spcPct val="0"/>
              </a:spcBef>
            </a:pPr>
            <a:endParaRPr lang="en-US" sz="1100" dirty="0">
              <a:latin typeface="+mn-lt"/>
            </a:endParaRPr>
          </a:p>
          <a:p>
            <a:pPr>
              <a:lnSpc>
                <a:spcPct val="80000"/>
              </a:lnSpc>
              <a:spcBef>
                <a:spcPct val="0"/>
              </a:spcBef>
            </a:pPr>
            <a:r>
              <a:rPr lang="en-US" sz="1100" dirty="0">
                <a:latin typeface="+mn-lt"/>
              </a:rPr>
              <a:t>AcqDemo provides for this method of Delegated Examining at the local level.  Components/organizations should consult their Component Rep for more specifics.</a:t>
            </a:r>
          </a:p>
          <a:p>
            <a:pPr>
              <a:lnSpc>
                <a:spcPct val="80000"/>
              </a:lnSpc>
              <a:spcBef>
                <a:spcPct val="0"/>
              </a:spcBef>
            </a:pPr>
            <a:endParaRPr lang="en-US" sz="1100" dirty="0"/>
          </a:p>
          <a:p>
            <a:pPr>
              <a:lnSpc>
                <a:spcPct val="80000"/>
              </a:lnSpc>
              <a:spcBef>
                <a:spcPct val="0"/>
              </a:spcBef>
            </a:pPr>
            <a:endParaRPr lang="en-US" sz="500" dirty="0"/>
          </a:p>
        </p:txBody>
      </p:sp>
      <p:sp>
        <p:nvSpPr>
          <p:cNvPr id="112644" name="Slide Number Placeholder 3"/>
          <p:cNvSpPr>
            <a:spLocks noGrp="1"/>
          </p:cNvSpPr>
          <p:nvPr>
            <p:ph type="sldNum" sz="quarter" idx="5"/>
          </p:nvPr>
        </p:nvSpPr>
        <p:spPr/>
        <p:txBody>
          <a:bodyPr/>
          <a:lstStyle/>
          <a:p>
            <a:pPr>
              <a:defRPr/>
            </a:pPr>
            <a:fld id="{F990BCA0-0F76-44F7-8796-D1C76BE2C400}" type="slidenum">
              <a:rPr lang="en-US" smtClean="0"/>
              <a:pPr>
                <a:defRPr/>
              </a:pPr>
              <a:t>45</a:t>
            </a:fld>
            <a:endParaRPr lang="en-US" dirty="0"/>
          </a:p>
        </p:txBody>
      </p:sp>
    </p:spTree>
    <p:extLst>
      <p:ext uri="{BB962C8B-B14F-4D97-AF65-F5344CB8AC3E}">
        <p14:creationId xmlns:p14="http://schemas.microsoft.com/office/powerpoint/2010/main" val="1950606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4275" y="698500"/>
            <a:ext cx="4651375" cy="3489325"/>
          </a:xfrm>
          <a:ln/>
        </p:spPr>
      </p:sp>
      <p:sp>
        <p:nvSpPr>
          <p:cNvPr id="113667" name="Rectangle 3"/>
          <p:cNvSpPr>
            <a:spLocks noGrp="1" noChangeArrowheads="1"/>
          </p:cNvSpPr>
          <p:nvPr>
            <p:ph type="body" idx="1"/>
          </p:nvPr>
        </p:nvSpPr>
        <p:spPr>
          <a:noFill/>
          <a:ln/>
        </p:spPr>
        <p:txBody>
          <a:bodyPr/>
          <a:lstStyle/>
          <a:p>
            <a:pPr>
              <a:spcBef>
                <a:spcPct val="0"/>
              </a:spcBef>
            </a:pPr>
            <a:r>
              <a:rPr lang="en-US" sz="1100" dirty="0">
                <a:latin typeface="+mn-lt"/>
              </a:rPr>
              <a:t>Under AcqDemo, there are the usual internal placement actions:</a:t>
            </a:r>
          </a:p>
          <a:p>
            <a:pPr>
              <a:spcBef>
                <a:spcPct val="0"/>
              </a:spcBef>
            </a:pPr>
            <a:endParaRPr lang="en-US" sz="1100" dirty="0">
              <a:latin typeface="+mn-lt"/>
            </a:endParaRPr>
          </a:p>
          <a:p>
            <a:pPr>
              <a:spcBef>
                <a:spcPct val="0"/>
              </a:spcBef>
            </a:pPr>
            <a:r>
              <a:rPr lang="en-US" sz="1100" dirty="0">
                <a:latin typeface="+mn-lt"/>
              </a:rPr>
              <a:t>Promotions – defined as either a movement from a lower broadband to a higher broadband, a movement from one career path to another OR to another position in the same broadband when the pay potential of the new position is greater.</a:t>
            </a:r>
          </a:p>
          <a:p>
            <a:pPr>
              <a:spcBef>
                <a:spcPct val="0"/>
              </a:spcBef>
            </a:pPr>
            <a:endParaRPr lang="en-US" sz="1100" dirty="0">
              <a:latin typeface="+mn-lt"/>
            </a:endParaRPr>
          </a:p>
          <a:p>
            <a:pPr>
              <a:spcBef>
                <a:spcPct val="0"/>
              </a:spcBef>
            </a:pPr>
            <a:r>
              <a:rPr lang="en-US" sz="1100" dirty="0">
                <a:latin typeface="+mn-lt"/>
              </a:rPr>
              <a:t>Reassignments are defined as actions within the same broadband level or to another career path with the same pay potential. OPM defines reassignment as “…the change of an employee from one position to another without promotion or change to lower grade, level or band. Reassignment includes: (1) movement to a position in a new occupational series, or to another position in the same series; (2) assignment to a position that has been </a:t>
            </a:r>
            <a:r>
              <a:rPr lang="en-US" sz="1100" dirty="0" err="1">
                <a:latin typeface="+mn-lt"/>
              </a:rPr>
              <a:t>redescribed</a:t>
            </a:r>
            <a:r>
              <a:rPr lang="en-US" sz="1100" dirty="0">
                <a:latin typeface="+mn-lt"/>
              </a:rPr>
              <a:t> due to the introduction of a new or revised classification or job grading standard; (3) assignment to a position that has been </a:t>
            </a:r>
            <a:r>
              <a:rPr lang="en-US" sz="1100" dirty="0" err="1">
                <a:latin typeface="+mn-lt"/>
              </a:rPr>
              <a:t>redescribed</a:t>
            </a:r>
            <a:r>
              <a:rPr lang="en-US" sz="1100" dirty="0">
                <a:latin typeface="+mn-lt"/>
              </a:rPr>
              <a:t> as a result of position review; and (4) movement to a different position at the same grade but with a change in salary that is the result of different local prevailing wage rates or a different locality payment.“ (U. S. Office of Personnel Management, 2017, </a:t>
            </a:r>
            <a:r>
              <a:rPr lang="en-US" sz="1100" i="1" dirty="0">
                <a:latin typeface="+mn-lt"/>
              </a:rPr>
              <a:t>The Guide to Processing Personnel Actions</a:t>
            </a:r>
            <a:r>
              <a:rPr lang="en-US" sz="1100" i="0" dirty="0">
                <a:latin typeface="+mn-lt"/>
              </a:rPr>
              <a:t>, p. 14-4.)</a:t>
            </a:r>
            <a:r>
              <a:rPr lang="en-US" sz="1100" dirty="0">
                <a:latin typeface="+mn-lt"/>
              </a:rPr>
              <a:t> </a:t>
            </a:r>
          </a:p>
          <a:p>
            <a:pPr>
              <a:spcBef>
                <a:spcPct val="0"/>
              </a:spcBef>
            </a:pPr>
            <a:endParaRPr lang="en-US" sz="1100" dirty="0">
              <a:latin typeface="+mn-lt"/>
            </a:endParaRPr>
          </a:p>
          <a:p>
            <a:pPr>
              <a:spcBef>
                <a:spcPct val="0"/>
              </a:spcBef>
            </a:pPr>
            <a:r>
              <a:rPr lang="en-US" sz="1100" dirty="0">
                <a:latin typeface="+mn-lt"/>
              </a:rPr>
              <a:t>When there is action to move an employee to a lower broadband level (either voluntarily/involuntarily/via RIF or a Return from Disability), it’s called Movement to a Lower Broadband.  </a:t>
            </a:r>
          </a:p>
        </p:txBody>
      </p:sp>
    </p:spTree>
    <p:extLst>
      <p:ext uri="{BB962C8B-B14F-4D97-AF65-F5344CB8AC3E}">
        <p14:creationId xmlns:p14="http://schemas.microsoft.com/office/powerpoint/2010/main" val="3643406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15406">
              <a:defRPr/>
            </a:pPr>
            <a:r>
              <a:rPr lang="en-US" sz="1100" dirty="0">
                <a:latin typeface="+mn-lt"/>
              </a:rPr>
              <a:t>10 U. S. C. 1599c requires a two-year probationary period for “…any individual appointed to a permanent position within the competitive service at the DoD…” </a:t>
            </a:r>
          </a:p>
          <a:p>
            <a:pPr defTabSz="915406">
              <a:defRPr/>
            </a:pPr>
            <a:endParaRPr lang="en-US" sz="1100" dirty="0">
              <a:latin typeface="+mn-lt"/>
            </a:endParaRPr>
          </a:p>
          <a:p>
            <a:pPr defTabSz="915406">
              <a:defRPr/>
            </a:pPr>
            <a:r>
              <a:rPr lang="en-US" sz="1100" dirty="0">
                <a:latin typeface="+mn-lt"/>
              </a:rPr>
              <a:t>New supervisors, that is, those who have not previously completed a civil service supervisory probationary period, will be required to complete a one-year probationary period for the initial appointment to a supervisory position.</a:t>
            </a:r>
          </a:p>
          <a:p>
            <a:pPr defTabSz="915406">
              <a:defRPr/>
            </a:pPr>
            <a:endParaRPr lang="en-US" sz="1100" dirty="0">
              <a:latin typeface="+mn-lt"/>
            </a:endParaRPr>
          </a:p>
          <a:p>
            <a:pPr defTabSz="915406">
              <a:defRPr/>
            </a:pPr>
            <a:r>
              <a:rPr lang="en-US" sz="1100" dirty="0">
                <a:latin typeface="+mn-lt"/>
              </a:rPr>
              <a:t>An additional supervisory probationary period of one year may be required when an employee is officially assigned to a different supervisory position that constitutes a major change in supervisory responsibilities from any previously held supervisory position, </a:t>
            </a:r>
            <a:r>
              <a:rPr lang="en-US" sz="1100" i="1" dirty="0">
                <a:latin typeface="+mn-lt"/>
              </a:rPr>
              <a:t>for example, </a:t>
            </a:r>
            <a:r>
              <a:rPr lang="en-US" sz="1100" dirty="0">
                <a:latin typeface="+mn-lt"/>
              </a:rPr>
              <a:t>moving from a journeyman level supervisory acquisition position to a Critical Acquisition Position or moving from a Critical Acquisition Position to a Key Leadership Position.</a:t>
            </a:r>
          </a:p>
          <a:p>
            <a:pPr defTabSz="915406">
              <a:defRPr/>
            </a:pPr>
            <a:endParaRPr lang="en-US" sz="1100" dirty="0">
              <a:latin typeface="+mn-lt"/>
            </a:endParaRPr>
          </a:p>
          <a:p>
            <a:pPr defTabSz="915406">
              <a:defRPr/>
            </a:pPr>
            <a:endParaRPr lang="en-US" dirty="0"/>
          </a:p>
        </p:txBody>
      </p:sp>
      <p:sp>
        <p:nvSpPr>
          <p:cNvPr id="4" name="Slide Number Placeholder 3"/>
          <p:cNvSpPr>
            <a:spLocks noGrp="1"/>
          </p:cNvSpPr>
          <p:nvPr>
            <p:ph type="sldNum" sz="quarter" idx="10"/>
          </p:nvPr>
        </p:nvSpPr>
        <p:spPr/>
        <p:txBody>
          <a:bodyPr/>
          <a:lstStyle/>
          <a:p>
            <a:pPr>
              <a:defRPr/>
            </a:pPr>
            <a:fld id="{4AD5F0C7-7CF4-4702-A768-C16A9590784D}" type="slidenum">
              <a:rPr lang="en-US" smtClean="0"/>
              <a:pPr>
                <a:defRPr/>
              </a:pPr>
              <a:t>47</a:t>
            </a:fld>
            <a:endParaRPr lang="en-US" dirty="0"/>
          </a:p>
        </p:txBody>
      </p:sp>
    </p:spTree>
    <p:extLst>
      <p:ext uri="{BB962C8B-B14F-4D97-AF65-F5344CB8AC3E}">
        <p14:creationId xmlns:p14="http://schemas.microsoft.com/office/powerpoint/2010/main" val="2080542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184275" y="698500"/>
            <a:ext cx="4651375" cy="3489325"/>
          </a:xfrm>
          <a:ln/>
        </p:spPr>
      </p:sp>
      <p:sp>
        <p:nvSpPr>
          <p:cNvPr id="115715" name="Notes Placeholder 2"/>
          <p:cNvSpPr>
            <a:spLocks noGrp="1"/>
          </p:cNvSpPr>
          <p:nvPr>
            <p:ph type="body" idx="1"/>
          </p:nvPr>
        </p:nvSpPr>
        <p:spPr>
          <a:noFill/>
          <a:ln/>
        </p:spPr>
        <p:txBody>
          <a:bodyPr/>
          <a:lstStyle/>
          <a:p>
            <a:r>
              <a:rPr lang="en-US" sz="1100" dirty="0">
                <a:latin typeface="+mn-lt"/>
              </a:rPr>
              <a:t>As a way to encourage acquisition professionals to maintain ties with the community, AcqDemo offers the Voluntary Emeritus Program.  Geared towards the NH career path, it allows for maintaining those ties by permitting those professionals to share their knowledge and expertise via mentoring and/or training.  Previously only available to former civilian employees, the recent regulation expanded this program to include former military members as well.</a:t>
            </a:r>
          </a:p>
          <a:p>
            <a:endParaRPr lang="en-US" sz="1100" dirty="0">
              <a:latin typeface="+mn-lt"/>
            </a:endParaRPr>
          </a:p>
          <a:p>
            <a:r>
              <a:rPr lang="en-US" sz="1100" dirty="0">
                <a:latin typeface="+mn-lt"/>
              </a:rPr>
              <a:t>=&gt;  Because the program is voluntary and uncompensated, it does not affect an individual’s recent retirement pay or buyout.  </a:t>
            </a:r>
          </a:p>
          <a:p>
            <a:endParaRPr lang="en-US" sz="1100" dirty="0">
              <a:latin typeface="+mn-lt"/>
            </a:endParaRPr>
          </a:p>
          <a:p>
            <a:pPr marL="171450" indent="-171450">
              <a:buFont typeface="Symbol" panose="05050102010706020507" pitchFamily="18" charset="2"/>
              <a:buChar char="Þ"/>
            </a:pPr>
            <a:r>
              <a:rPr lang="en-US" sz="1100" dirty="0">
                <a:latin typeface="+mn-lt"/>
              </a:rPr>
              <a:t>Any travel expenses and/or allowances incurred while in the Program would be paid by the Participating Organization.</a:t>
            </a:r>
          </a:p>
          <a:p>
            <a:pPr marL="171450" indent="-171450">
              <a:buFont typeface="Symbol" panose="05050102010706020507" pitchFamily="18" charset="2"/>
              <a:buChar char="Þ"/>
            </a:pPr>
            <a:endParaRPr lang="en-US" sz="1100" dirty="0">
              <a:latin typeface="+mn-lt"/>
            </a:endParaRPr>
          </a:p>
          <a:p>
            <a:pPr marL="171450" indent="-171450">
              <a:buFont typeface="Symbol" panose="05050102010706020507" pitchFamily="18" charset="2"/>
              <a:buChar char="Þ"/>
            </a:pPr>
            <a:r>
              <a:rPr lang="en-US" sz="1100" dirty="0">
                <a:latin typeface="+mn-lt"/>
              </a:rPr>
              <a:t>For reference, the following describes the security-related process associated with volunteer employee clearances:</a:t>
            </a:r>
          </a:p>
          <a:p>
            <a:pPr marL="171450" indent="-171450">
              <a:buFont typeface="Symbol" panose="05050102010706020507" pitchFamily="18" charset="2"/>
              <a:buChar char="Þ"/>
            </a:pPr>
            <a:endParaRPr lang="en-US" sz="1100" dirty="0">
              <a:latin typeface="+mn-lt"/>
            </a:endParaRPr>
          </a:p>
          <a:p>
            <a:pPr marL="457200" indent="-228600">
              <a:buFont typeface="Arial" panose="020B0604020202020204" pitchFamily="34" charset="0"/>
              <a:buChar char="•"/>
            </a:pPr>
            <a:r>
              <a:rPr lang="en-US" sz="1100" dirty="0">
                <a:latin typeface="+mn-lt"/>
              </a:rPr>
              <a:t>The Human Resource Office can sponsor the volunteer and have the volunteer vetted through the Homeland Security Presidential Directive-12 (HSPD-12) process for issuance of a Common Access Card (CAC) for a specified period of time, normally not to exceed one year.</a:t>
            </a:r>
          </a:p>
          <a:p>
            <a:pPr marL="457200" indent="-228600">
              <a:buFont typeface="Arial" panose="020B0604020202020204" pitchFamily="34" charset="0"/>
              <a:buChar char="•"/>
            </a:pPr>
            <a:endParaRPr lang="en-US" sz="1100" dirty="0">
              <a:latin typeface="+mn-lt"/>
            </a:endParaRPr>
          </a:p>
          <a:p>
            <a:pPr marL="457200" indent="-228600">
              <a:buFont typeface="Arial" panose="020B0604020202020204" pitchFamily="34" charset="0"/>
              <a:buChar char="•"/>
            </a:pPr>
            <a:r>
              <a:rPr lang="en-US" sz="1100" dirty="0">
                <a:latin typeface="+mn-lt"/>
              </a:rPr>
              <a:t>The volunteer completes a packet that includes an OF-306 and E-QIP (SF-86) so the volunteer can receive a National Agency Check with Inquiries (NACI), or equivalent, investigation to include finger-printing and a DD-1172-2 (application for CAC). Usually the sponsoring agency sets the rules on what they require.</a:t>
            </a:r>
          </a:p>
          <a:p>
            <a:pPr marL="457200" indent="-228600">
              <a:buFont typeface="Arial" panose="020B0604020202020204" pitchFamily="34" charset="0"/>
              <a:buChar char="•"/>
            </a:pPr>
            <a:endParaRPr lang="en-US" sz="1100" dirty="0">
              <a:latin typeface="+mn-lt"/>
            </a:endParaRPr>
          </a:p>
          <a:p>
            <a:pPr marL="457200" indent="-228600">
              <a:buFont typeface="Arial" panose="020B0604020202020204" pitchFamily="34" charset="0"/>
              <a:buChar char="•"/>
            </a:pPr>
            <a:r>
              <a:rPr lang="en-US" sz="1100" dirty="0">
                <a:latin typeface="+mn-lt"/>
              </a:rPr>
              <a:t>Retired or prior military personnel are not issued CACs unless they are on a government contract.</a:t>
            </a:r>
          </a:p>
          <a:p>
            <a:pPr marL="457200" indent="-228600">
              <a:buFont typeface="Arial" panose="020B0604020202020204" pitchFamily="34" charset="0"/>
              <a:buChar char="•"/>
            </a:pPr>
            <a:endParaRPr lang="en-US" sz="1100" dirty="0">
              <a:latin typeface="+mn-lt"/>
            </a:endParaRPr>
          </a:p>
          <a:p>
            <a:pPr marL="457200" indent="-228600">
              <a:buFont typeface="Arial" panose="020B0604020202020204" pitchFamily="34" charset="0"/>
              <a:buChar char="•"/>
            </a:pPr>
            <a:r>
              <a:rPr lang="en-US" sz="1100" dirty="0">
                <a:latin typeface="+mn-lt"/>
              </a:rPr>
              <a:t>Volunteers or interns are processed through the sponsoring agencies, HR Department and then the package is forwarded to Security. </a:t>
            </a:r>
          </a:p>
          <a:p>
            <a:endParaRPr lang="en-US" sz="800" dirty="0"/>
          </a:p>
        </p:txBody>
      </p:sp>
      <p:sp>
        <p:nvSpPr>
          <p:cNvPr id="115716" name="Slide Number Placeholder 3"/>
          <p:cNvSpPr>
            <a:spLocks noGrp="1"/>
          </p:cNvSpPr>
          <p:nvPr>
            <p:ph type="sldNum" sz="quarter" idx="5"/>
          </p:nvPr>
        </p:nvSpPr>
        <p:spPr/>
        <p:txBody>
          <a:bodyPr/>
          <a:lstStyle/>
          <a:p>
            <a:pPr>
              <a:defRPr/>
            </a:pPr>
            <a:fld id="{DF437B22-D9FC-4559-828A-7FE23305F477}" type="slidenum">
              <a:rPr lang="en-US" smtClean="0"/>
              <a:pPr>
                <a:defRPr/>
              </a:pPr>
              <a:t>48</a:t>
            </a:fld>
            <a:endParaRPr lang="en-US" dirty="0"/>
          </a:p>
        </p:txBody>
      </p:sp>
    </p:spTree>
    <p:extLst>
      <p:ext uri="{BB962C8B-B14F-4D97-AF65-F5344CB8AC3E}">
        <p14:creationId xmlns:p14="http://schemas.microsoft.com/office/powerpoint/2010/main" val="625349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1375" cy="3489325"/>
          </a:xfrm>
          <a:ln/>
        </p:spPr>
      </p:sp>
      <p:sp>
        <p:nvSpPr>
          <p:cNvPr id="118787" name="Notes Placeholder 2"/>
          <p:cNvSpPr>
            <a:spLocks noGrp="1"/>
          </p:cNvSpPr>
          <p:nvPr>
            <p:ph type="body" idx="1"/>
          </p:nvPr>
        </p:nvSpPr>
        <p:spPr>
          <a:noFill/>
          <a:ln/>
        </p:spPr>
        <p:txBody>
          <a:bodyPr/>
          <a:lstStyle/>
          <a:p>
            <a:pPr defTabSz="897925">
              <a:spcBef>
                <a:spcPct val="0"/>
              </a:spcBef>
            </a:pPr>
            <a:r>
              <a:rPr lang="en-US" sz="1100" dirty="0">
                <a:latin typeface="+mn-lt"/>
              </a:rPr>
              <a:t>In this chapter, we will quickly review the general pay-setting</a:t>
            </a:r>
            <a:r>
              <a:rPr lang="en-US" sz="1100" baseline="0" dirty="0">
                <a:latin typeface="+mn-lt"/>
              </a:rPr>
              <a:t> provisions under AcqDemo, run thru a quick exercise on calculating a WGI (Within Grade Increase) buy-in, and then discuss a few situations in which pay will be affected by the transition. </a:t>
            </a:r>
          </a:p>
          <a:p>
            <a:pPr defTabSz="897925">
              <a:spcBef>
                <a:spcPct val="0"/>
              </a:spcBef>
            </a:pPr>
            <a:endParaRPr lang="en-US" sz="1100" baseline="0" dirty="0">
              <a:latin typeface="+mn-lt"/>
            </a:endParaRPr>
          </a:p>
          <a:p>
            <a:pPr marL="228600" marR="0" lvl="0" indent="-228600" algn="l" defTabSz="897925"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PLEASE NOTE:  The term “Basic Pay” in </a:t>
            </a:r>
            <a:r>
              <a:rPr kumimoji="0" lang="en-US" sz="1100" b="0" i="0" u="none" strike="noStrike" kern="1200" cap="none" spc="0" normalizeH="0" baseline="0" noProof="0" dirty="0" err="1">
                <a:ln>
                  <a:noFill/>
                </a:ln>
                <a:solidFill>
                  <a:srgbClr val="000000"/>
                </a:solidFill>
                <a:effectLst/>
                <a:uLnTx/>
                <a:uFillTx/>
                <a:latin typeface="Calibri"/>
                <a:ea typeface="+mn-ea"/>
                <a:cs typeface="+mn-cs"/>
              </a:rPr>
              <a:t>AcqDemo</a:t>
            </a:r>
            <a:r>
              <a:rPr kumimoji="0" lang="en-US" sz="1100" b="0" i="0" u="none" strike="noStrike" kern="1200" cap="none" spc="0" normalizeH="0" baseline="0" noProof="0" dirty="0">
                <a:ln>
                  <a:noFill/>
                </a:ln>
                <a:solidFill>
                  <a:srgbClr val="000000"/>
                </a:solidFill>
                <a:effectLst/>
                <a:uLnTx/>
                <a:uFillTx/>
                <a:latin typeface="Calibri"/>
                <a:ea typeface="+mn-ea"/>
                <a:cs typeface="+mn-cs"/>
              </a:rPr>
              <a:t> equates to the term “Base Pay” in Title 5 pay administration. In </a:t>
            </a:r>
            <a:r>
              <a:rPr kumimoji="0" lang="en-US" sz="1100" b="0" i="0" u="none" strike="noStrike" kern="1200" cap="none" spc="0" normalizeH="0" baseline="0" noProof="0" dirty="0" err="1">
                <a:ln>
                  <a:noFill/>
                </a:ln>
                <a:solidFill>
                  <a:srgbClr val="000000"/>
                </a:solidFill>
                <a:effectLst/>
                <a:uLnTx/>
                <a:uFillTx/>
                <a:latin typeface="Calibri"/>
                <a:ea typeface="+mn-ea"/>
                <a:cs typeface="+mn-cs"/>
              </a:rPr>
              <a:t>AcqDemo</a:t>
            </a:r>
            <a:r>
              <a:rPr kumimoji="0" lang="en-US" sz="1100" b="0" i="0" u="none" strike="noStrike" kern="1200" cap="none" spc="0" normalizeH="0" baseline="0" noProof="0" dirty="0">
                <a:ln>
                  <a:noFill/>
                </a:ln>
                <a:solidFill>
                  <a:srgbClr val="000000"/>
                </a:solidFill>
                <a:effectLst/>
                <a:uLnTx/>
                <a:uFillTx/>
                <a:latin typeface="Calibri"/>
                <a:ea typeface="+mn-ea"/>
                <a:cs typeface="+mn-cs"/>
              </a:rPr>
              <a:t> pay administration, “Basic Pay” does NOT include locality or any other form of adjusted base pay in contrast to Title 5 pay administration terminology. </a:t>
            </a:r>
            <a:r>
              <a:rPr lang="en-US" sz="1100" baseline="0" dirty="0">
                <a:latin typeface="+mn-lt"/>
              </a:rPr>
              <a:t> </a:t>
            </a:r>
            <a:endParaRPr lang="en-US" sz="1100" dirty="0">
              <a:latin typeface="+mn-lt"/>
            </a:endParaRPr>
          </a:p>
        </p:txBody>
      </p:sp>
      <p:sp>
        <p:nvSpPr>
          <p:cNvPr id="118788" name="Slide Number Placeholder 3"/>
          <p:cNvSpPr>
            <a:spLocks noGrp="1"/>
          </p:cNvSpPr>
          <p:nvPr>
            <p:ph type="sldNum" sz="quarter" idx="5"/>
          </p:nvPr>
        </p:nvSpPr>
        <p:spPr/>
        <p:txBody>
          <a:bodyPr/>
          <a:lstStyle/>
          <a:p>
            <a:pPr>
              <a:defRPr/>
            </a:pPr>
            <a:fld id="{653AD44C-0567-4711-8AD8-F54EFBB6D025}" type="slidenum">
              <a:rPr lang="en-US" smtClean="0"/>
              <a:pPr>
                <a:defRPr/>
              </a:pPr>
              <a:t>49</a:t>
            </a:fld>
            <a:endParaRPr lang="en-US" dirty="0"/>
          </a:p>
        </p:txBody>
      </p:sp>
    </p:spTree>
    <p:extLst>
      <p:ext uri="{BB962C8B-B14F-4D97-AF65-F5344CB8AC3E}">
        <p14:creationId xmlns:p14="http://schemas.microsoft.com/office/powerpoint/2010/main" val="296247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4275" y="698500"/>
            <a:ext cx="4651375" cy="3489325"/>
          </a:xfrm>
          <a:ln/>
        </p:spPr>
      </p:sp>
      <p:sp>
        <p:nvSpPr>
          <p:cNvPr id="80899" name="Notes Placeholder 2"/>
          <p:cNvSpPr>
            <a:spLocks noGrp="1"/>
          </p:cNvSpPr>
          <p:nvPr>
            <p:ph type="body" idx="1"/>
          </p:nvPr>
        </p:nvSpPr>
        <p:spPr>
          <a:noFill/>
          <a:ln/>
        </p:spPr>
        <p:txBody>
          <a:bodyPr/>
          <a:lstStyle/>
          <a:p>
            <a:r>
              <a:rPr lang="en-US" sz="1100" dirty="0">
                <a:latin typeface="+mn-lt"/>
              </a:rPr>
              <a:t>Here are today’s course objectives….  </a:t>
            </a:r>
          </a:p>
          <a:p>
            <a:endParaRPr lang="en-US" sz="1100" dirty="0">
              <a:latin typeface="+mn-lt"/>
            </a:endParaRPr>
          </a:p>
          <a:p>
            <a:r>
              <a:rPr lang="en-US" sz="1100" dirty="0">
                <a:latin typeface="+mn-lt"/>
              </a:rPr>
              <a:t>Because we know you are very interested in the transition itself, we’ll begin by identifying the various requirements and responsibilities.  We then want to go over some key aspects of AcqDemo such as:  Classification and Broadbanding, Pay Administration, and then a look at Staffing Initiatives.  This will help you gain an understanding of the basics in those areas.  </a:t>
            </a:r>
          </a:p>
          <a:p>
            <a:endParaRPr lang="en-US" sz="1100" dirty="0">
              <a:latin typeface="+mn-lt"/>
            </a:endParaRPr>
          </a:p>
          <a:p>
            <a:r>
              <a:rPr lang="en-US" sz="1100" dirty="0">
                <a:latin typeface="+mn-lt"/>
              </a:rPr>
              <a:t>We’ll briefly review CCAS – AcqDemo’s appraisal system.  We’ll introduce the three appraisal factors, their descriptors and discriminators, discuss contribution planning and then touch on the contribution scoring and quality of performance rating processes.  What’s important to know here is that this is just a very high level view of the </a:t>
            </a:r>
            <a:r>
              <a:rPr lang="en-US" sz="1100" dirty="0" err="1">
                <a:latin typeface="+mn-lt"/>
              </a:rPr>
              <a:t>AcqDemo</a:t>
            </a:r>
            <a:r>
              <a:rPr lang="en-US" sz="1100" dirty="0">
                <a:latin typeface="+mn-lt"/>
              </a:rPr>
              <a:t> appraisal system – there is more comprehensive training available on CCAS because it’s such a major component of this demonstration project.</a:t>
            </a:r>
          </a:p>
          <a:p>
            <a:endParaRPr lang="en-US" sz="1100" dirty="0">
              <a:latin typeface="+mn-lt"/>
            </a:endParaRPr>
          </a:p>
          <a:p>
            <a:r>
              <a:rPr lang="en-US" sz="1100" dirty="0">
                <a:latin typeface="+mn-lt"/>
              </a:rPr>
              <a:t>And because most of the Department (and Federal Government) will be in GS, we’ll identify the mechanics of converting back to the General Schedule.  This will come into play at the conclusion of the demonstration project or simply when an employee takes a position outside AcqDemo with an organization under GS.  </a:t>
            </a:r>
          </a:p>
          <a:p>
            <a:endParaRPr lang="en-US" sz="1100" dirty="0">
              <a:latin typeface="+mn-lt"/>
            </a:endParaRPr>
          </a:p>
          <a:p>
            <a:endParaRPr lang="en-US" sz="1100" dirty="0">
              <a:latin typeface="+mn-lt"/>
            </a:endParaRPr>
          </a:p>
          <a:p>
            <a:endParaRPr lang="en-US" sz="1100" dirty="0"/>
          </a:p>
        </p:txBody>
      </p:sp>
      <p:sp>
        <p:nvSpPr>
          <p:cNvPr id="80900" name="Slide Number Placeholder 3"/>
          <p:cNvSpPr>
            <a:spLocks noGrp="1"/>
          </p:cNvSpPr>
          <p:nvPr>
            <p:ph type="sldNum" sz="quarter" idx="5"/>
          </p:nvPr>
        </p:nvSpPr>
        <p:spPr/>
        <p:txBody>
          <a:bodyPr/>
          <a:lstStyle/>
          <a:p>
            <a:pPr>
              <a:defRPr/>
            </a:pPr>
            <a:fld id="{6AD460E4-23CE-438E-BF1A-E24B79AC9ADD}" type="slidenum">
              <a:rPr lang="en-US" smtClean="0"/>
              <a:pPr>
                <a:defRPr/>
              </a:pPr>
              <a:t>5</a:t>
            </a:fld>
            <a:endParaRPr lang="en-US" dirty="0"/>
          </a:p>
        </p:txBody>
      </p:sp>
    </p:spTree>
    <p:extLst>
      <p:ext uri="{BB962C8B-B14F-4D97-AF65-F5344CB8AC3E}">
        <p14:creationId xmlns:p14="http://schemas.microsoft.com/office/powerpoint/2010/main" val="2425923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84275" y="698500"/>
            <a:ext cx="4651375" cy="3489325"/>
          </a:xfrm>
          <a:ln/>
        </p:spPr>
      </p:sp>
      <p:sp>
        <p:nvSpPr>
          <p:cNvPr id="119811" name="Rectangle 3"/>
          <p:cNvSpPr>
            <a:spLocks noGrp="1" noChangeArrowheads="1"/>
          </p:cNvSpPr>
          <p:nvPr>
            <p:ph type="body" idx="1"/>
          </p:nvPr>
        </p:nvSpPr>
        <p:spPr>
          <a:noFill/>
          <a:ln/>
        </p:spPr>
        <p:txBody>
          <a:bodyPr/>
          <a:lstStyle/>
          <a:p>
            <a:pPr>
              <a:spcBef>
                <a:spcPct val="0"/>
              </a:spcBef>
            </a:pPr>
            <a:r>
              <a:rPr lang="en-US" sz="1100" dirty="0">
                <a:latin typeface="+mn-lt"/>
              </a:rPr>
              <a:t>Pay Setting under AcqDemo is fairly simple.  </a:t>
            </a:r>
          </a:p>
          <a:p>
            <a:pPr>
              <a:spcBef>
                <a:spcPct val="0"/>
              </a:spcBef>
            </a:pPr>
            <a:endParaRPr lang="en-US" sz="1100" dirty="0">
              <a:latin typeface="+mn-lt"/>
            </a:endParaRPr>
          </a:p>
          <a:p>
            <a:pPr>
              <a:spcBef>
                <a:spcPct val="0"/>
              </a:spcBef>
            </a:pPr>
            <a:r>
              <a:rPr lang="en-US" sz="1100" dirty="0">
                <a:latin typeface="+mn-lt"/>
              </a:rPr>
              <a:t>If an individual is hired from outside the Federal Government (contractor or military, for example), that individual’s basic pay may be set by management anywhere within the applicable broadband level range – taking into account current basic pay, market conditions, qualifications, education, etc.</a:t>
            </a:r>
          </a:p>
          <a:p>
            <a:pPr>
              <a:spcBef>
                <a:spcPct val="0"/>
              </a:spcBef>
            </a:pPr>
            <a:endParaRPr lang="en-US" sz="1100" dirty="0">
              <a:latin typeface="+mn-lt"/>
            </a:endParaRPr>
          </a:p>
          <a:p>
            <a:pPr>
              <a:spcBef>
                <a:spcPct val="0"/>
              </a:spcBef>
            </a:pPr>
            <a:r>
              <a:rPr lang="en-US" sz="1100" dirty="0">
                <a:latin typeface="+mn-lt"/>
              </a:rPr>
              <a:t>If an individual is hired into AcqDemo from within the Federal Government (via lateral transfer or reassignment), the individual’s current non-</a:t>
            </a:r>
            <a:r>
              <a:rPr lang="en-US" sz="1100" dirty="0" err="1">
                <a:latin typeface="+mn-lt"/>
              </a:rPr>
              <a:t>AcqDemo</a:t>
            </a:r>
            <a:r>
              <a:rPr lang="en-US" sz="1100" dirty="0">
                <a:latin typeface="+mn-lt"/>
              </a:rPr>
              <a:t> base pay is matched unless the addition of a WGI is applicable.  Because most of the Department and Federal Government is under the General Schedule, hiring employees from GS positions is the norm.  The AcqDemo Federal Register notice provides for a WGI buy-in for employees newly entering the Demo.  This adjustment provides these employees with a prorated portion of the WGI amount they have earned to date under their General Schedule position.  </a:t>
            </a:r>
          </a:p>
          <a:p>
            <a:pPr>
              <a:spcBef>
                <a:spcPct val="0"/>
              </a:spcBef>
            </a:pPr>
            <a:endParaRPr lang="en-US" sz="1100" dirty="0">
              <a:latin typeface="+mn-lt"/>
            </a:endParaRPr>
          </a:p>
          <a:p>
            <a:pPr>
              <a:spcBef>
                <a:spcPct val="0"/>
              </a:spcBef>
            </a:pPr>
            <a:r>
              <a:rPr lang="en-US" sz="1100" dirty="0">
                <a:latin typeface="+mn-lt"/>
              </a:rPr>
              <a:t>For those employees being hired into AcqDemo on a promotion, their basic pay may be set between a 0 - 20% increase.</a:t>
            </a:r>
          </a:p>
          <a:p>
            <a:pPr>
              <a:spcBef>
                <a:spcPct val="0"/>
              </a:spcBef>
            </a:pPr>
            <a:endParaRPr lang="en-US" sz="1100" dirty="0">
              <a:latin typeface="+mn-lt"/>
            </a:endParaRPr>
          </a:p>
          <a:p>
            <a:pPr>
              <a:spcBef>
                <a:spcPct val="0"/>
              </a:spcBef>
            </a:pPr>
            <a:r>
              <a:rPr lang="en-US" sz="1100" dirty="0">
                <a:latin typeface="+mn-lt"/>
              </a:rPr>
              <a:t>All basic pay must be set at least at the minimum of the broadband level, including promotion pay exceeding the 20% maximum, when it is required to meet the promoted broadband minimum basic pay. When hired with a basic pay above the AcqDemo broadband level, pay retention may apply.</a:t>
            </a:r>
          </a:p>
        </p:txBody>
      </p:sp>
    </p:spTree>
    <p:extLst>
      <p:ext uri="{BB962C8B-B14F-4D97-AF65-F5344CB8AC3E}">
        <p14:creationId xmlns:p14="http://schemas.microsoft.com/office/powerpoint/2010/main" val="1433397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84275" y="698500"/>
            <a:ext cx="4651375" cy="3489325"/>
          </a:xfrm>
          <a:ln/>
        </p:spPr>
      </p:sp>
      <p:sp>
        <p:nvSpPr>
          <p:cNvPr id="120835" name="Rectangle 3"/>
          <p:cNvSpPr>
            <a:spLocks noGrp="1" noChangeArrowheads="1"/>
          </p:cNvSpPr>
          <p:nvPr>
            <p:ph type="body" idx="1"/>
          </p:nvPr>
        </p:nvSpPr>
        <p:spPr>
          <a:ln/>
        </p:spPr>
        <p:txBody>
          <a:bodyPr/>
          <a:lstStyle/>
          <a:p>
            <a:pPr>
              <a:spcBef>
                <a:spcPct val="0"/>
              </a:spcBef>
              <a:defRPr/>
            </a:pPr>
            <a:r>
              <a:rPr lang="en-US" sz="1100" dirty="0">
                <a:latin typeface="+mn-lt"/>
              </a:rPr>
              <a:t>Using a calculator, determine:</a:t>
            </a:r>
          </a:p>
          <a:p>
            <a:pPr>
              <a:spcBef>
                <a:spcPct val="0"/>
              </a:spcBef>
              <a:defRPr/>
            </a:pPr>
            <a:r>
              <a:rPr lang="en-US" sz="1100" dirty="0">
                <a:latin typeface="+mn-lt"/>
              </a:rPr>
              <a:t> </a:t>
            </a:r>
          </a:p>
          <a:p>
            <a:pPr marL="228851" indent="-228851">
              <a:spcBef>
                <a:spcPct val="0"/>
              </a:spcBef>
              <a:buFontTx/>
              <a:buAutoNum type="arabicParenBoth"/>
              <a:defRPr/>
            </a:pPr>
            <a:r>
              <a:rPr lang="en-US" sz="1100" dirty="0">
                <a:latin typeface="+mn-lt"/>
              </a:rPr>
              <a:t>Time-in-step (this is the number of weeks from the last step increase until the time of entry on duty of the new position.  Do not round up, it must be a full completed week),</a:t>
            </a:r>
          </a:p>
          <a:p>
            <a:pPr marL="228851" indent="-228851">
              <a:spcBef>
                <a:spcPct val="0"/>
              </a:spcBef>
              <a:buFontTx/>
              <a:buAutoNum type="arabicParenBoth"/>
              <a:defRPr/>
            </a:pPr>
            <a:r>
              <a:rPr lang="en-US" sz="1100" dirty="0">
                <a:latin typeface="+mn-lt"/>
              </a:rPr>
              <a:t>Calculate how many weeks between steps (Steps 1 – 4 = 52 weeks, Steps 5 – 7 = 104 weeks, and Steps 8 – 10 = 156 weeks.  There is no WIGI Buy-In for employees on Step 10),</a:t>
            </a:r>
          </a:p>
          <a:p>
            <a:pPr marL="228851" indent="-228851">
              <a:spcBef>
                <a:spcPct val="0"/>
              </a:spcBef>
              <a:buFontTx/>
              <a:buAutoNum type="arabicParenBoth"/>
              <a:defRPr/>
            </a:pPr>
            <a:r>
              <a:rPr lang="en-US" sz="1100" dirty="0">
                <a:latin typeface="+mn-lt"/>
              </a:rPr>
              <a:t>Divide the Time-in-Step by the Time-Between-Steps.</a:t>
            </a:r>
          </a:p>
          <a:p>
            <a:pPr marL="228851" indent="-228851">
              <a:spcBef>
                <a:spcPct val="0"/>
              </a:spcBef>
              <a:buFontTx/>
              <a:buAutoNum type="arabicParenBoth"/>
              <a:defRPr/>
            </a:pPr>
            <a:r>
              <a:rPr lang="en-US" sz="1100" dirty="0">
                <a:latin typeface="+mn-lt"/>
              </a:rPr>
              <a:t>Multiply the above number (line 3) times the Step Increase (use the GS Pay Table far right-hand column titled “Within Grade Increase”),</a:t>
            </a:r>
          </a:p>
          <a:p>
            <a:pPr marL="228851" indent="-228851">
              <a:spcBef>
                <a:spcPct val="0"/>
              </a:spcBef>
              <a:buFontTx/>
              <a:buAutoNum type="arabicParenBoth"/>
              <a:defRPr/>
            </a:pPr>
            <a:r>
              <a:rPr lang="en-US" sz="1100" dirty="0">
                <a:latin typeface="+mn-lt"/>
              </a:rPr>
              <a:t>Add this number (line 4) to the current salary.  That will determine New Basic Pay.</a:t>
            </a:r>
          </a:p>
          <a:p>
            <a:pPr marL="228851" indent="-228851">
              <a:spcBef>
                <a:spcPct val="0"/>
              </a:spcBef>
              <a:buFontTx/>
              <a:buAutoNum type="arabicParenBoth"/>
              <a:defRPr/>
            </a:pPr>
            <a:r>
              <a:rPr lang="en-US" sz="1100" dirty="0">
                <a:latin typeface="+mn-lt"/>
              </a:rPr>
              <a:t>Multiply the New Basic Pay times the Locality Percentage.</a:t>
            </a:r>
          </a:p>
          <a:p>
            <a:pPr marL="228851" indent="-228851">
              <a:spcBef>
                <a:spcPct val="0"/>
              </a:spcBef>
              <a:buFontTx/>
              <a:buAutoNum type="arabicParenBoth"/>
              <a:defRPr/>
            </a:pPr>
            <a:r>
              <a:rPr lang="en-US" sz="1100" dirty="0">
                <a:latin typeface="+mn-lt"/>
              </a:rPr>
              <a:t>Add the New Basic Pay and the Locality Amount = New Total Salary</a:t>
            </a:r>
          </a:p>
          <a:p>
            <a:pPr>
              <a:spcBef>
                <a:spcPct val="0"/>
              </a:spcBef>
              <a:defRPr/>
            </a:pPr>
            <a:endParaRPr lang="en-US" sz="1100" dirty="0"/>
          </a:p>
        </p:txBody>
      </p:sp>
    </p:spTree>
    <p:extLst>
      <p:ext uri="{BB962C8B-B14F-4D97-AF65-F5344CB8AC3E}">
        <p14:creationId xmlns:p14="http://schemas.microsoft.com/office/powerpoint/2010/main" val="390610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184275" y="698500"/>
            <a:ext cx="4651375" cy="3489325"/>
          </a:xfrm>
          <a:ln/>
        </p:spPr>
      </p:sp>
      <p:sp>
        <p:nvSpPr>
          <p:cNvPr id="121859" name="Notes Placeholder 2"/>
          <p:cNvSpPr>
            <a:spLocks noGrp="1"/>
          </p:cNvSpPr>
          <p:nvPr>
            <p:ph type="body" idx="1"/>
          </p:nvPr>
        </p:nvSpPr>
        <p:spPr>
          <a:noFill/>
          <a:ln/>
        </p:spPr>
        <p:txBody>
          <a:bodyPr/>
          <a:lstStyle/>
          <a:p>
            <a:pPr>
              <a:spcBef>
                <a:spcPct val="0"/>
              </a:spcBef>
            </a:pPr>
            <a:r>
              <a:rPr lang="en-US" sz="1100" dirty="0">
                <a:latin typeface="+mn-lt"/>
                <a:ea typeface="Tahoma" pitchFamily="34" charset="0"/>
                <a:cs typeface="Arial" pitchFamily="34" charset="0"/>
              </a:rPr>
              <a:t>Use the example and worksheet in the participant guide to do the activity. (REVIEW EXAMPLE FOR TALKING POINTS)</a:t>
            </a:r>
          </a:p>
          <a:p>
            <a:pPr>
              <a:spcBef>
                <a:spcPct val="0"/>
              </a:spcBef>
            </a:pPr>
            <a:endParaRPr lang="en-US" sz="1100" dirty="0">
              <a:latin typeface="+mn-lt"/>
              <a:ea typeface="Tahoma" pitchFamily="34" charset="0"/>
              <a:cs typeface="Arial" pitchFamily="34" charset="0"/>
            </a:endParaRPr>
          </a:p>
          <a:p>
            <a:pPr>
              <a:spcBef>
                <a:spcPct val="0"/>
              </a:spcBef>
            </a:pPr>
            <a:r>
              <a:rPr lang="en-US" sz="1100" dirty="0">
                <a:latin typeface="+mn-lt"/>
                <a:ea typeface="Tahoma" pitchFamily="34" charset="0"/>
                <a:cs typeface="Arial" pitchFamily="34" charset="0"/>
              </a:rPr>
              <a:t>The purpose of the activity is to understand how the WGI buy-in is calculated and how it impacts the </a:t>
            </a:r>
            <a:r>
              <a:rPr lang="en-US" sz="1100" dirty="0" err="1">
                <a:latin typeface="+mn-lt"/>
                <a:ea typeface="Tahoma" pitchFamily="34" charset="0"/>
                <a:cs typeface="Arial" pitchFamily="34" charset="0"/>
              </a:rPr>
              <a:t>AcqDemo</a:t>
            </a:r>
            <a:r>
              <a:rPr lang="en-US" sz="1100" dirty="0">
                <a:latin typeface="+mn-lt"/>
                <a:ea typeface="Tahoma" pitchFamily="34" charset="0"/>
                <a:cs typeface="Arial" pitchFamily="34" charset="0"/>
              </a:rPr>
              <a:t> basic salary and locality pay.  </a:t>
            </a:r>
          </a:p>
          <a:p>
            <a:pPr>
              <a:spcBef>
                <a:spcPct val="0"/>
              </a:spcBef>
            </a:pPr>
            <a:endParaRPr lang="en-US" sz="1100" dirty="0">
              <a:latin typeface="+mn-lt"/>
              <a:ea typeface="Tahoma" pitchFamily="34" charset="0"/>
              <a:cs typeface="Arial" pitchFamily="34" charset="0"/>
            </a:endParaRPr>
          </a:p>
          <a:p>
            <a:pPr>
              <a:spcBef>
                <a:spcPct val="0"/>
              </a:spcBef>
            </a:pPr>
            <a:r>
              <a:rPr lang="en-US" sz="1100" dirty="0">
                <a:latin typeface="+mn-lt"/>
                <a:ea typeface="Tahoma" pitchFamily="34" charset="0"/>
                <a:cs typeface="Arial" pitchFamily="34" charset="0"/>
              </a:rPr>
              <a:t>Time Between Steps:  104 weeks</a:t>
            </a:r>
          </a:p>
          <a:p>
            <a:pPr>
              <a:spcBef>
                <a:spcPct val="0"/>
              </a:spcBef>
            </a:pPr>
            <a:r>
              <a:rPr lang="en-US" sz="1100" dirty="0">
                <a:latin typeface="+mn-lt"/>
                <a:ea typeface="Tahoma" pitchFamily="34" charset="0"/>
                <a:cs typeface="Arial" pitchFamily="34" charset="0"/>
              </a:rPr>
              <a:t>Step Increase: $2,462</a:t>
            </a:r>
          </a:p>
          <a:p>
            <a:pPr>
              <a:spcBef>
                <a:spcPct val="0"/>
              </a:spcBef>
            </a:pPr>
            <a:r>
              <a:rPr lang="en-US" sz="1100" dirty="0">
                <a:latin typeface="+mn-lt"/>
                <a:ea typeface="Tahoma" pitchFamily="34" charset="0"/>
                <a:cs typeface="Arial" pitchFamily="34" charset="0"/>
              </a:rPr>
              <a:t>Time In Step: 45 weeks</a:t>
            </a:r>
          </a:p>
          <a:p>
            <a:pPr>
              <a:spcBef>
                <a:spcPct val="0"/>
              </a:spcBef>
            </a:pPr>
            <a:r>
              <a:rPr lang="en-US" sz="1100" dirty="0">
                <a:latin typeface="+mn-lt"/>
                <a:ea typeface="Tahoma" pitchFamily="34" charset="0"/>
                <a:cs typeface="Arial" pitchFamily="34" charset="0"/>
              </a:rPr>
              <a:t>Buy-In Amount: $1,066</a:t>
            </a:r>
          </a:p>
          <a:p>
            <a:pPr>
              <a:spcBef>
                <a:spcPct val="0"/>
              </a:spcBef>
            </a:pPr>
            <a:r>
              <a:rPr lang="en-US" sz="1100" dirty="0">
                <a:latin typeface="+mn-lt"/>
                <a:ea typeface="Tahoma" pitchFamily="34" charset="0"/>
                <a:cs typeface="Arial" pitchFamily="34" charset="0"/>
              </a:rPr>
              <a:t>New Basic Pay: $83,694</a:t>
            </a:r>
          </a:p>
          <a:p>
            <a:pPr>
              <a:spcBef>
                <a:spcPct val="0"/>
              </a:spcBef>
            </a:pPr>
            <a:r>
              <a:rPr lang="en-US" sz="1100" dirty="0">
                <a:latin typeface="+mn-lt"/>
                <a:ea typeface="Tahoma" pitchFamily="34" charset="0"/>
                <a:cs typeface="Arial" pitchFamily="34" charset="0"/>
              </a:rPr>
              <a:t>Locality Percentage for San Diego: 24.73% = $20,961</a:t>
            </a:r>
          </a:p>
          <a:p>
            <a:pPr>
              <a:spcBef>
                <a:spcPct val="0"/>
              </a:spcBef>
            </a:pPr>
            <a:r>
              <a:rPr lang="en-US" sz="1100" dirty="0">
                <a:latin typeface="+mn-lt"/>
                <a:ea typeface="Tahoma" pitchFamily="34" charset="0"/>
                <a:cs typeface="Arial" pitchFamily="34" charset="0"/>
              </a:rPr>
              <a:t>New Total Pay: $105,721</a:t>
            </a:r>
            <a:endParaRPr lang="en-US" dirty="0">
              <a:latin typeface="+mn-lt"/>
            </a:endParaRPr>
          </a:p>
          <a:p>
            <a:r>
              <a:rPr lang="en-US" dirty="0">
                <a:latin typeface="+mn-lt"/>
              </a:rPr>
              <a:t> </a:t>
            </a:r>
          </a:p>
        </p:txBody>
      </p:sp>
      <p:sp>
        <p:nvSpPr>
          <p:cNvPr id="121860" name="Slide Number Placeholder 3"/>
          <p:cNvSpPr>
            <a:spLocks noGrp="1"/>
          </p:cNvSpPr>
          <p:nvPr>
            <p:ph type="sldNum" sz="quarter" idx="5"/>
          </p:nvPr>
        </p:nvSpPr>
        <p:spPr/>
        <p:txBody>
          <a:bodyPr/>
          <a:lstStyle/>
          <a:p>
            <a:pPr>
              <a:defRPr/>
            </a:pPr>
            <a:fld id="{FDD11FF7-6086-467A-8EB3-929296B800D5}" type="slidenum">
              <a:rPr lang="en-US" smtClean="0"/>
              <a:pPr>
                <a:defRPr/>
              </a:pPr>
              <a:t>52</a:t>
            </a:fld>
            <a:endParaRPr lang="en-US" dirty="0"/>
          </a:p>
        </p:txBody>
      </p:sp>
    </p:spTree>
    <p:extLst>
      <p:ext uri="{BB962C8B-B14F-4D97-AF65-F5344CB8AC3E}">
        <p14:creationId xmlns:p14="http://schemas.microsoft.com/office/powerpoint/2010/main" val="39661678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184275" y="698500"/>
            <a:ext cx="4651375" cy="3489325"/>
          </a:xfrm>
          <a:ln/>
        </p:spPr>
      </p:sp>
      <p:sp>
        <p:nvSpPr>
          <p:cNvPr id="3" name="Notes Placeholder 2"/>
          <p:cNvSpPr>
            <a:spLocks noGrp="1"/>
          </p:cNvSpPr>
          <p:nvPr>
            <p:ph type="body" idx="1"/>
          </p:nvPr>
        </p:nvSpPr>
        <p:spPr/>
        <p:txBody>
          <a:bodyPr>
            <a:normAutofit/>
          </a:bodyPr>
          <a:lstStyle/>
          <a:p>
            <a:pPr>
              <a:spcBef>
                <a:spcPts val="0"/>
              </a:spcBef>
              <a:defRPr/>
            </a:pPr>
            <a:r>
              <a:rPr lang="en-US" sz="1100" dirty="0">
                <a:latin typeface="+mn-lt"/>
              </a:rPr>
              <a:t>WGI buy-ins will be automatically calculated prior to conversion but some conversion actions will need to be manually processed. Transition employees on temporary assignments is one of these processes that needs to occur for a successful transition.  </a:t>
            </a:r>
          </a:p>
          <a:p>
            <a:pPr>
              <a:spcBef>
                <a:spcPts val="0"/>
              </a:spcBef>
              <a:defRPr/>
            </a:pPr>
            <a:endParaRPr lang="en-US" sz="1100" dirty="0">
              <a:latin typeface="+mn-lt"/>
            </a:endParaRPr>
          </a:p>
          <a:p>
            <a:pPr>
              <a:spcBef>
                <a:spcPts val="0"/>
              </a:spcBef>
              <a:defRPr/>
            </a:pPr>
            <a:r>
              <a:rPr lang="en-US" sz="1100" dirty="0">
                <a:latin typeface="+mn-lt"/>
              </a:rPr>
              <a:t>Let’s review the steps necessary…..  Are there any questions?</a:t>
            </a:r>
          </a:p>
        </p:txBody>
      </p:sp>
      <p:sp>
        <p:nvSpPr>
          <p:cNvPr id="143364" name="Slide Number Placeholder 3"/>
          <p:cNvSpPr>
            <a:spLocks noGrp="1"/>
          </p:cNvSpPr>
          <p:nvPr>
            <p:ph type="sldNum" sz="quarter" idx="5"/>
          </p:nvPr>
        </p:nvSpPr>
        <p:spPr/>
        <p:txBody>
          <a:bodyPr/>
          <a:lstStyle/>
          <a:p>
            <a:pPr>
              <a:defRPr/>
            </a:pPr>
            <a:fld id="{3B42015C-4C1A-4C2D-9494-E2F21A707D99}" type="slidenum">
              <a:rPr lang="en-US" smtClean="0"/>
              <a:pPr>
                <a:defRPr/>
              </a:pPr>
              <a:t>53</a:t>
            </a:fld>
            <a:endParaRPr lang="en-US" dirty="0"/>
          </a:p>
        </p:txBody>
      </p:sp>
    </p:spTree>
    <p:extLst>
      <p:ext uri="{BB962C8B-B14F-4D97-AF65-F5344CB8AC3E}">
        <p14:creationId xmlns:p14="http://schemas.microsoft.com/office/powerpoint/2010/main" val="249586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184275" y="698500"/>
            <a:ext cx="4651375" cy="3489325"/>
          </a:xfrm>
          <a:ln/>
        </p:spPr>
      </p:sp>
      <p:sp>
        <p:nvSpPr>
          <p:cNvPr id="3" name="Notes Placeholder 2"/>
          <p:cNvSpPr>
            <a:spLocks noGrp="1"/>
          </p:cNvSpPr>
          <p:nvPr>
            <p:ph type="body" idx="1"/>
          </p:nvPr>
        </p:nvSpPr>
        <p:spPr/>
        <p:txBody>
          <a:bodyPr>
            <a:normAutofit/>
          </a:bodyPr>
          <a:lstStyle/>
          <a:p>
            <a:pPr>
              <a:defRPr/>
            </a:pPr>
            <a:r>
              <a:rPr lang="en-US" sz="1100" dirty="0">
                <a:latin typeface="+mn-lt"/>
              </a:rPr>
              <a:t>Before</a:t>
            </a:r>
            <a:r>
              <a:rPr lang="en-US" sz="1100" baseline="0" dirty="0">
                <a:latin typeface="+mn-lt"/>
              </a:rPr>
              <a:t> going on to the CCAS chapter, its important we identify a few pay situations that may be affected by the transition from GS and will require examination on a case-by-case basis.</a:t>
            </a:r>
          </a:p>
          <a:p>
            <a:pPr>
              <a:defRPr/>
            </a:pPr>
            <a:endParaRPr lang="en-US" sz="1100" baseline="0" dirty="0">
              <a:latin typeface="+mn-lt"/>
            </a:endParaRPr>
          </a:p>
          <a:p>
            <a:pPr>
              <a:defRPr/>
            </a:pPr>
            <a:r>
              <a:rPr lang="en-US" sz="1100" baseline="0" dirty="0">
                <a:latin typeface="+mn-lt"/>
              </a:rPr>
              <a:t>Employees hired through the Internship Program, Recent Graduates Program, or Presidential Management Program under the OPM Pathways Programs or into a career growth position leading to a higher maximum career level position may be considered for placement in the </a:t>
            </a:r>
            <a:r>
              <a:rPr lang="en-US" sz="1100" baseline="0" dirty="0" err="1">
                <a:latin typeface="+mn-lt"/>
              </a:rPr>
              <a:t>AcqDemo</a:t>
            </a:r>
            <a:r>
              <a:rPr lang="en-US" sz="1100" baseline="0" dirty="0">
                <a:latin typeface="+mn-lt"/>
              </a:rPr>
              <a:t> Accelerated Compensation for Developmental Positions. Consult your participating organization’s policies associated with these types of conversions.</a:t>
            </a:r>
          </a:p>
          <a:p>
            <a:pPr>
              <a:defRPr/>
            </a:pPr>
            <a:endParaRPr lang="en-US" sz="1100" baseline="0" dirty="0">
              <a:latin typeface="+mn-lt"/>
            </a:endParaRPr>
          </a:p>
          <a:p>
            <a:pPr>
              <a:defRPr/>
            </a:pPr>
            <a:r>
              <a:rPr lang="en-US" sz="1100" dirty="0">
                <a:latin typeface="+mn-lt"/>
              </a:rPr>
              <a:t>In addition, there are other forms of pay that could</a:t>
            </a:r>
            <a:r>
              <a:rPr lang="en-US" sz="1100" baseline="0" dirty="0">
                <a:latin typeface="+mn-lt"/>
              </a:rPr>
              <a:t> potentially be affected by the transition to </a:t>
            </a:r>
            <a:r>
              <a:rPr lang="en-US" sz="1100" baseline="0" dirty="0" err="1">
                <a:latin typeface="+mn-lt"/>
              </a:rPr>
              <a:t>AcqDemo</a:t>
            </a:r>
            <a:r>
              <a:rPr lang="en-US" sz="1100" baseline="0" dirty="0">
                <a:latin typeface="+mn-lt"/>
              </a:rPr>
              <a:t>. For example, employees in a Career Ladder Promotion pattern are eligible for a prorated career ladder promotion buy-in in addition to the WGI buy-in and because OPM Special Salary Rates are not recognized by </a:t>
            </a:r>
            <a:r>
              <a:rPr lang="en-US" sz="1100" baseline="0" dirty="0" err="1">
                <a:latin typeface="+mn-lt"/>
              </a:rPr>
              <a:t>AcqDemo</a:t>
            </a:r>
            <a:r>
              <a:rPr lang="en-US" sz="1100" baseline="0" dirty="0">
                <a:latin typeface="+mn-lt"/>
              </a:rPr>
              <a:t>, setting their pay upon conversion will require special attention. </a:t>
            </a:r>
          </a:p>
          <a:p>
            <a:pPr>
              <a:defRPr/>
            </a:pPr>
            <a:endParaRPr lang="en-US" sz="1100" baseline="0" dirty="0">
              <a:latin typeface="+mn-lt"/>
            </a:endParaRPr>
          </a:p>
          <a:p>
            <a:pPr>
              <a:defRPr/>
            </a:pPr>
            <a:r>
              <a:rPr lang="en-US" sz="1100" dirty="0">
                <a:latin typeface="+mn-lt"/>
              </a:rPr>
              <a:t>HR staff</a:t>
            </a:r>
            <a:r>
              <a:rPr lang="en-US" sz="1100" baseline="0" dirty="0">
                <a:latin typeface="+mn-lt"/>
              </a:rPr>
              <a:t> should be prepared to advise management regarding these differences and/or changes.   Any questions on this chapter before we move on to CCAS?</a:t>
            </a:r>
          </a:p>
        </p:txBody>
      </p:sp>
      <p:sp>
        <p:nvSpPr>
          <p:cNvPr id="122884" name="Slide Number Placeholder 3"/>
          <p:cNvSpPr>
            <a:spLocks noGrp="1"/>
          </p:cNvSpPr>
          <p:nvPr>
            <p:ph type="sldNum" sz="quarter" idx="5"/>
          </p:nvPr>
        </p:nvSpPr>
        <p:spPr/>
        <p:txBody>
          <a:bodyPr/>
          <a:lstStyle/>
          <a:p>
            <a:pPr>
              <a:defRPr/>
            </a:pPr>
            <a:fld id="{55F6EF1E-1600-4128-97DB-4E57B460261F}" type="slidenum">
              <a:rPr lang="en-US" smtClean="0"/>
              <a:pPr>
                <a:defRPr/>
              </a:pPr>
              <a:t>54</a:t>
            </a:fld>
            <a:endParaRPr lang="en-US" dirty="0"/>
          </a:p>
        </p:txBody>
      </p:sp>
    </p:spTree>
    <p:extLst>
      <p:ext uri="{BB962C8B-B14F-4D97-AF65-F5344CB8AC3E}">
        <p14:creationId xmlns:p14="http://schemas.microsoft.com/office/powerpoint/2010/main" val="21079162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184275" y="698500"/>
            <a:ext cx="4651375" cy="3489325"/>
          </a:xfrm>
          <a:ln/>
        </p:spPr>
      </p:sp>
      <p:sp>
        <p:nvSpPr>
          <p:cNvPr id="3" name="Notes Placeholder 2"/>
          <p:cNvSpPr>
            <a:spLocks noGrp="1"/>
          </p:cNvSpPr>
          <p:nvPr>
            <p:ph type="body" idx="1"/>
          </p:nvPr>
        </p:nvSpPr>
        <p:spPr/>
        <p:txBody>
          <a:bodyPr>
            <a:normAutofit fontScale="92500" lnSpcReduction="20000"/>
          </a:bodyPr>
          <a:lstStyle/>
          <a:p>
            <a:pPr>
              <a:defRPr/>
            </a:pPr>
            <a:r>
              <a:rPr lang="en-US" sz="1100" dirty="0">
                <a:latin typeface="+mn-lt"/>
              </a:rPr>
              <a:t>Once in AcqDemo,</a:t>
            </a:r>
            <a:r>
              <a:rPr lang="en-US" sz="1100" baseline="0" dirty="0">
                <a:latin typeface="+mn-lt"/>
              </a:rPr>
              <a:t> it will become necessary to understand the GS-equivalency for AcqDemo positions.  This comes into play not only for determining eligibility for things such as training opportunities that may be based on GS grade levels but also in understanding what GS grade is warranted when leaving the AcqDemo program.</a:t>
            </a:r>
          </a:p>
          <a:p>
            <a:pPr>
              <a:defRPr/>
            </a:pPr>
            <a:endParaRPr lang="en-US" sz="1100" baseline="0" dirty="0">
              <a:latin typeface="+mn-lt"/>
            </a:endParaRPr>
          </a:p>
          <a:p>
            <a:pPr>
              <a:defRPr/>
            </a:pPr>
            <a:r>
              <a:rPr lang="en-US" sz="1100" baseline="0" dirty="0">
                <a:latin typeface="+mn-lt"/>
              </a:rPr>
              <a:t>Under AcqDemo regulations, grade-setting provisions are based on what we call the Step 4 rule or the Representative Rate.  Exit-out criteria requires the use of adjusted rate of basic pay (locality) pay tables to establish a GS-equivalent grade but for illustrative purposes, we are using the 2018 GS base pay rates. The employee’s current adjusted rate of basic pay (including locality) is compared to step 4 of the highest grade encompassed by the broadband level using the locality schedule (or other appropriate schedule for the occupation). If the current rate of basic pay meets or exceeds that step 4 pay, the employee converts out of </a:t>
            </a:r>
            <a:r>
              <a:rPr lang="en-US" sz="1100" baseline="0" dirty="0" err="1">
                <a:latin typeface="+mn-lt"/>
              </a:rPr>
              <a:t>AcqDemo</a:t>
            </a:r>
            <a:r>
              <a:rPr lang="en-US" sz="1100" baseline="0" dirty="0">
                <a:latin typeface="+mn-lt"/>
              </a:rPr>
              <a:t> at the highest grade. If the employee’s current adjusted rate of basic pay falls below the step 4 rate of the highest grade in the broadband level, it is then compared to step 4 of the next lower grade in the broadband level and the same criteria is applied. This process continues until the employee’s current adjusted rate of basic pay exceeds a step 4 rate of any grade encompassed by the broadband. If the adjusted rate fails to meet step 4 of the lowest grade encompassed by the broadband, the employee will exit out of </a:t>
            </a:r>
            <a:r>
              <a:rPr lang="en-US" sz="1100" baseline="0" dirty="0" err="1">
                <a:latin typeface="+mn-lt"/>
              </a:rPr>
              <a:t>AcqDemo</a:t>
            </a:r>
            <a:r>
              <a:rPr lang="en-US" sz="1100" baseline="0" dirty="0">
                <a:latin typeface="+mn-lt"/>
              </a:rPr>
              <a:t> at the lowest GS grade of the broadband.</a:t>
            </a:r>
          </a:p>
          <a:p>
            <a:pPr>
              <a:defRPr/>
            </a:pPr>
            <a:endParaRPr lang="en-US" sz="1100" baseline="0" dirty="0">
              <a:latin typeface="+mn-lt"/>
            </a:endParaRPr>
          </a:p>
          <a:p>
            <a:pPr>
              <a:defRPr/>
            </a:pPr>
            <a:r>
              <a:rPr lang="en-US" sz="1100" baseline="0" dirty="0">
                <a:latin typeface="+mn-lt"/>
              </a:rPr>
              <a:t>In our example, an NH-IV employee making $125,401 is compared to the step 4 of the GS 15 and GS 14 scales.  First, start with the highest GS grade in the broadband level.  $125,401 is compared to GS 15 step 4 of $115,635.  Because the employee’s current salary equals or exceeds the step 4 amount, the employee converts out of </a:t>
            </a:r>
            <a:r>
              <a:rPr lang="en-US" sz="1100" baseline="0" dirty="0" err="1">
                <a:latin typeface="+mn-lt"/>
              </a:rPr>
              <a:t>AcqDemo</a:t>
            </a:r>
            <a:r>
              <a:rPr lang="en-US" sz="1100" baseline="0" dirty="0">
                <a:latin typeface="+mn-lt"/>
              </a:rPr>
              <a:t> at the GS-15 level.  If the salary had been less than the GS 15 step 4, the employee would have converted out at GS-14.  An exception may be that the position could clearly be linked back to the GS 15 level.</a:t>
            </a:r>
          </a:p>
          <a:p>
            <a:pPr>
              <a:defRPr/>
            </a:pPr>
            <a:endParaRPr lang="en-US" sz="1100" dirty="0">
              <a:latin typeface="+mn-lt"/>
            </a:endParaRPr>
          </a:p>
          <a:p>
            <a:pPr>
              <a:defRPr/>
            </a:pPr>
            <a:r>
              <a:rPr lang="en-US" sz="1100" dirty="0">
                <a:latin typeface="+mn-lt"/>
              </a:rPr>
              <a:t>Once the grade is set, the converted pay</a:t>
            </a:r>
            <a:r>
              <a:rPr lang="en-US" sz="1100" baseline="0" dirty="0">
                <a:latin typeface="+mn-lt"/>
              </a:rPr>
              <a:t> is then determined.  If the current salary falls between two GS steps, pay is set at the higher step.  If the employee’s current salary exceeds the range of the position </a:t>
            </a:r>
            <a:r>
              <a:rPr lang="en-US" sz="1100" dirty="0">
                <a:latin typeface="+mn-lt"/>
              </a:rPr>
              <a:t>to be converted to, they are placed on Pay Retention.</a:t>
            </a:r>
          </a:p>
        </p:txBody>
      </p:sp>
      <p:sp>
        <p:nvSpPr>
          <p:cNvPr id="144388" name="Slide Number Placeholder 3"/>
          <p:cNvSpPr>
            <a:spLocks noGrp="1"/>
          </p:cNvSpPr>
          <p:nvPr>
            <p:ph type="sldNum" sz="quarter" idx="5"/>
          </p:nvPr>
        </p:nvSpPr>
        <p:spPr/>
        <p:txBody>
          <a:bodyPr/>
          <a:lstStyle/>
          <a:p>
            <a:pPr>
              <a:defRPr/>
            </a:pPr>
            <a:fld id="{3468FCB8-7C16-40B5-AD50-53F5DF206357}" type="slidenum">
              <a:rPr lang="en-US" smtClean="0"/>
              <a:pPr>
                <a:defRPr/>
              </a:pPr>
              <a:t>55</a:t>
            </a:fld>
            <a:endParaRPr lang="en-US" dirty="0"/>
          </a:p>
        </p:txBody>
      </p:sp>
    </p:spTree>
    <p:extLst>
      <p:ext uri="{BB962C8B-B14F-4D97-AF65-F5344CB8AC3E}">
        <p14:creationId xmlns:p14="http://schemas.microsoft.com/office/powerpoint/2010/main" val="24628889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84275" y="698500"/>
            <a:ext cx="4651375" cy="3489325"/>
          </a:xfrm>
          <a:ln/>
        </p:spPr>
      </p:sp>
      <p:sp>
        <p:nvSpPr>
          <p:cNvPr id="123907" name="Notes Placeholder 2"/>
          <p:cNvSpPr>
            <a:spLocks noGrp="1"/>
          </p:cNvSpPr>
          <p:nvPr>
            <p:ph type="body" idx="1"/>
          </p:nvPr>
        </p:nvSpPr>
        <p:spPr>
          <a:noFill/>
          <a:ln/>
        </p:spPr>
        <p:txBody>
          <a:bodyPr/>
          <a:lstStyle/>
          <a:p>
            <a:pPr defTabSz="897925">
              <a:spcBef>
                <a:spcPct val="0"/>
              </a:spcBef>
            </a:pPr>
            <a:r>
              <a:rPr lang="en-US" sz="1100" dirty="0">
                <a:latin typeface="+mn-lt"/>
              </a:rPr>
              <a:t>Because CCAS is an appraisal system with unique aspects and is a large part of the Demo project, an entire class has been dedicated to this topic.  This chapter then will simply provide a brief overview of CCAS.  More details will be provided in future just-in-time CCAS training courses.  Let’s begin by touching on these CCAS topics…..(outline on slide)</a:t>
            </a:r>
          </a:p>
        </p:txBody>
      </p:sp>
      <p:sp>
        <p:nvSpPr>
          <p:cNvPr id="123908" name="Slide Number Placeholder 3"/>
          <p:cNvSpPr>
            <a:spLocks noGrp="1"/>
          </p:cNvSpPr>
          <p:nvPr>
            <p:ph type="sldNum" sz="quarter" idx="5"/>
          </p:nvPr>
        </p:nvSpPr>
        <p:spPr/>
        <p:txBody>
          <a:bodyPr/>
          <a:lstStyle/>
          <a:p>
            <a:pPr>
              <a:defRPr/>
            </a:pPr>
            <a:fld id="{DC9E82AE-2F18-47F7-B634-9E67C57720C9}" type="slidenum">
              <a:rPr lang="en-US" smtClean="0"/>
              <a:pPr>
                <a:defRPr/>
              </a:pPr>
              <a:t>56</a:t>
            </a:fld>
            <a:endParaRPr lang="en-US" dirty="0"/>
          </a:p>
        </p:txBody>
      </p:sp>
    </p:spTree>
    <p:extLst>
      <p:ext uri="{BB962C8B-B14F-4D97-AF65-F5344CB8AC3E}">
        <p14:creationId xmlns:p14="http://schemas.microsoft.com/office/powerpoint/2010/main" val="13456417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84275" y="698500"/>
            <a:ext cx="4651375" cy="3489325"/>
          </a:xfrm>
          <a:ln/>
        </p:spPr>
      </p:sp>
      <p:sp>
        <p:nvSpPr>
          <p:cNvPr id="124931" name="Notes Placeholder 2"/>
          <p:cNvSpPr>
            <a:spLocks noGrp="1"/>
          </p:cNvSpPr>
          <p:nvPr>
            <p:ph type="body" idx="1"/>
          </p:nvPr>
        </p:nvSpPr>
        <p:spPr>
          <a:noFill/>
          <a:ln/>
        </p:spPr>
        <p:txBody>
          <a:bodyPr/>
          <a:lstStyle/>
          <a:p>
            <a:r>
              <a:rPr lang="en-US" sz="1100" dirty="0">
                <a:latin typeface="+mn-lt"/>
              </a:rPr>
              <a:t>It is expected</a:t>
            </a:r>
            <a:r>
              <a:rPr lang="en-US" sz="1100" baseline="0" dirty="0">
                <a:latin typeface="+mn-lt"/>
              </a:rPr>
              <a:t> under AcqDemo that each Participating Organization will create a Personnel Policy Board, or modify the charter of an existing group, to oversee the transition into </a:t>
            </a:r>
            <a:r>
              <a:rPr lang="en-US" sz="1100" baseline="0" dirty="0" err="1">
                <a:latin typeface="+mn-lt"/>
              </a:rPr>
              <a:t>AcqDemo</a:t>
            </a:r>
            <a:r>
              <a:rPr lang="en-US" sz="1100" baseline="0" dirty="0">
                <a:latin typeface="+mn-lt"/>
              </a:rPr>
              <a:t> and focus on managing local personnel management policies and CCAS results under </a:t>
            </a:r>
            <a:r>
              <a:rPr lang="en-US" sz="1100" baseline="0" dirty="0" err="1">
                <a:latin typeface="+mn-lt"/>
              </a:rPr>
              <a:t>AcqDemo</a:t>
            </a:r>
            <a:r>
              <a:rPr lang="en-US" sz="1100" baseline="0" dirty="0">
                <a:latin typeface="+mn-lt"/>
              </a:rPr>
              <a:t>. The PPB’s typical list of responsibilities are listed here….  As you will note, the majority of these responsibilities revolve around CCAS.</a:t>
            </a:r>
            <a:endParaRPr lang="en-US" sz="1100" dirty="0">
              <a:latin typeface="+mn-lt"/>
            </a:endParaRPr>
          </a:p>
        </p:txBody>
      </p:sp>
      <p:sp>
        <p:nvSpPr>
          <p:cNvPr id="124932" name="Slide Number Placeholder 3"/>
          <p:cNvSpPr>
            <a:spLocks noGrp="1"/>
          </p:cNvSpPr>
          <p:nvPr>
            <p:ph type="sldNum" sz="quarter" idx="5"/>
          </p:nvPr>
        </p:nvSpPr>
        <p:spPr/>
        <p:txBody>
          <a:bodyPr/>
          <a:lstStyle/>
          <a:p>
            <a:pPr>
              <a:defRPr/>
            </a:pPr>
            <a:fld id="{47655485-9A03-4B5D-B4BA-FB1E15B81DF6}" type="slidenum">
              <a:rPr lang="en-US" smtClean="0"/>
              <a:pPr>
                <a:defRPr/>
              </a:pPr>
              <a:t>57</a:t>
            </a:fld>
            <a:endParaRPr lang="en-US" dirty="0"/>
          </a:p>
        </p:txBody>
      </p:sp>
    </p:spTree>
    <p:extLst>
      <p:ext uri="{BB962C8B-B14F-4D97-AF65-F5344CB8AC3E}">
        <p14:creationId xmlns:p14="http://schemas.microsoft.com/office/powerpoint/2010/main" val="26072149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84275" y="698500"/>
            <a:ext cx="4651375" cy="3489325"/>
          </a:xfrm>
          <a:ln/>
        </p:spPr>
      </p:sp>
      <p:sp>
        <p:nvSpPr>
          <p:cNvPr id="125955" name="Notes Placeholder 2"/>
          <p:cNvSpPr>
            <a:spLocks noGrp="1"/>
          </p:cNvSpPr>
          <p:nvPr>
            <p:ph type="body" idx="1"/>
          </p:nvPr>
        </p:nvSpPr>
        <p:spPr>
          <a:noFill/>
          <a:ln/>
        </p:spPr>
        <p:txBody>
          <a:bodyPr/>
          <a:lstStyle/>
          <a:p>
            <a:pPr>
              <a:spcBef>
                <a:spcPct val="0"/>
              </a:spcBef>
            </a:pPr>
            <a:r>
              <a:rPr lang="en-US" sz="1100" dirty="0">
                <a:latin typeface="+mn-lt"/>
              </a:rPr>
              <a:t>The AcqDemo appraisal cycle corresponds with the DoD fiscal year (Oct 1-Sept 30).  Expected contributions are documented in individual contribution plans each Oct, with a mid-point review around March, and contribution assessments completed the following October at the close of the appraisal cycle.  </a:t>
            </a:r>
          </a:p>
          <a:p>
            <a:pPr>
              <a:spcBef>
                <a:spcPct val="0"/>
              </a:spcBef>
            </a:pPr>
            <a:endParaRPr lang="en-US" sz="1100" dirty="0">
              <a:latin typeface="+mn-lt"/>
            </a:endParaRPr>
          </a:p>
          <a:p>
            <a:pPr>
              <a:spcBef>
                <a:spcPct val="0"/>
              </a:spcBef>
            </a:pPr>
            <a:r>
              <a:rPr lang="en-US" sz="1100" dirty="0">
                <a:latin typeface="+mn-lt"/>
              </a:rPr>
              <a:t>The three-month pay pool process occurs from Oct-Dec with a payout in January of each year.  </a:t>
            </a:r>
          </a:p>
          <a:p>
            <a:pPr>
              <a:spcBef>
                <a:spcPct val="0"/>
              </a:spcBef>
            </a:pPr>
            <a:endParaRPr lang="en-US" sz="1100" dirty="0">
              <a:latin typeface="+mn-lt"/>
            </a:endParaRPr>
          </a:p>
          <a:p>
            <a:pPr>
              <a:spcBef>
                <a:spcPct val="0"/>
              </a:spcBef>
            </a:pPr>
            <a:r>
              <a:rPr lang="en-US" sz="1100" dirty="0">
                <a:latin typeface="+mn-lt"/>
              </a:rPr>
              <a:t>Depending on the time of transition into </a:t>
            </a:r>
            <a:r>
              <a:rPr lang="en-US" sz="1100" dirty="0" err="1">
                <a:latin typeface="+mn-lt"/>
              </a:rPr>
              <a:t>AcqDemo</a:t>
            </a:r>
            <a:r>
              <a:rPr lang="en-US" sz="1100" dirty="0">
                <a:latin typeface="+mn-lt"/>
              </a:rPr>
              <a:t>, the first CCAS appraisal cycle may be prorated.</a:t>
            </a:r>
          </a:p>
        </p:txBody>
      </p:sp>
      <p:sp>
        <p:nvSpPr>
          <p:cNvPr id="125956" name="Slide Number Placeholder 3"/>
          <p:cNvSpPr>
            <a:spLocks noGrp="1"/>
          </p:cNvSpPr>
          <p:nvPr>
            <p:ph type="sldNum" sz="quarter" idx="5"/>
          </p:nvPr>
        </p:nvSpPr>
        <p:spPr/>
        <p:txBody>
          <a:bodyPr/>
          <a:lstStyle/>
          <a:p>
            <a:pPr>
              <a:defRPr/>
            </a:pPr>
            <a:fld id="{DE625862-A554-47D3-A9BC-64FB73BD8423}" type="slidenum">
              <a:rPr lang="en-US" smtClean="0"/>
              <a:pPr>
                <a:defRPr/>
              </a:pPr>
              <a:t>58</a:t>
            </a:fld>
            <a:endParaRPr lang="en-US" dirty="0"/>
          </a:p>
        </p:txBody>
      </p:sp>
    </p:spTree>
    <p:extLst>
      <p:ext uri="{BB962C8B-B14F-4D97-AF65-F5344CB8AC3E}">
        <p14:creationId xmlns:p14="http://schemas.microsoft.com/office/powerpoint/2010/main" val="14030923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8D74F313-F3D9-414F-BAD1-62E08F337884}" type="slidenum">
              <a:rPr lang="en-US" altLang="en-US" smtClean="0"/>
              <a:pPr>
                <a:defRPr/>
              </a:pPr>
              <a:t>59</a:t>
            </a:fld>
            <a:endParaRPr lang="en-US" altLang="en-US" dirty="0"/>
          </a:p>
        </p:txBody>
      </p:sp>
      <p:sp>
        <p:nvSpPr>
          <p:cNvPr id="126979" name="Rectangle 2"/>
          <p:cNvSpPr>
            <a:spLocks noGrp="1" noRot="1" noChangeAspect="1" noChangeArrowheads="1" noTextEdit="1"/>
          </p:cNvSpPr>
          <p:nvPr>
            <p:ph type="sldImg"/>
          </p:nvPr>
        </p:nvSpPr>
        <p:spPr>
          <a:xfrm>
            <a:off x="1184275" y="698500"/>
            <a:ext cx="4651375" cy="3489325"/>
          </a:xfrm>
          <a:ln/>
        </p:spPr>
      </p:sp>
      <p:sp>
        <p:nvSpPr>
          <p:cNvPr id="126980" name="Rectangle 3"/>
          <p:cNvSpPr>
            <a:spLocks noGrp="1" noChangeArrowheads="1"/>
          </p:cNvSpPr>
          <p:nvPr>
            <p:ph type="body" idx="1"/>
          </p:nvPr>
        </p:nvSpPr>
        <p:spPr>
          <a:noFill/>
          <a:ln/>
        </p:spPr>
        <p:txBody>
          <a:bodyPr/>
          <a:lstStyle/>
          <a:p>
            <a:pPr>
              <a:spcBef>
                <a:spcPct val="0"/>
              </a:spcBef>
            </a:pPr>
            <a:r>
              <a:rPr lang="en-US" altLang="en-US" sz="1100" dirty="0">
                <a:latin typeface="+mn-lt"/>
              </a:rPr>
              <a:t>Here are those factors again.  As we mentioned earlier, these three factors are standard across all of the Career Paths.  They are used both in classification and the CCAS process.  As we continue with this chapter, we will discuss how these factors are used to assess an employee’s contribution at the end of the appraisal period.  </a:t>
            </a:r>
          </a:p>
          <a:p>
            <a:pPr>
              <a:spcBef>
                <a:spcPct val="0"/>
              </a:spcBef>
            </a:pPr>
            <a:endParaRPr lang="en-US" altLang="en-US" sz="1100" dirty="0">
              <a:latin typeface="+mn-lt"/>
            </a:endParaRPr>
          </a:p>
          <a:p>
            <a:pPr>
              <a:spcBef>
                <a:spcPct val="0"/>
              </a:spcBef>
            </a:pPr>
            <a:r>
              <a:rPr lang="en-US" altLang="en-US" sz="1100" dirty="0">
                <a:latin typeface="+mn-lt"/>
              </a:rPr>
              <a:t>Weighting the factors individually is authorized under </a:t>
            </a:r>
            <a:r>
              <a:rPr lang="en-US" altLang="en-US" sz="1100" dirty="0" err="1">
                <a:latin typeface="+mn-lt"/>
              </a:rPr>
              <a:t>AcqDemo</a:t>
            </a:r>
            <a:r>
              <a:rPr lang="en-US" altLang="en-US" sz="1100" dirty="0">
                <a:latin typeface="+mn-lt"/>
              </a:rPr>
              <a:t>; however, this feature is rarely adopted.  There could be a future decision to weight factors under </a:t>
            </a:r>
            <a:r>
              <a:rPr lang="en-US" altLang="en-US" sz="1100" dirty="0" err="1">
                <a:latin typeface="+mn-lt"/>
              </a:rPr>
              <a:t>AcqDemo</a:t>
            </a:r>
            <a:r>
              <a:rPr lang="en-US" altLang="en-US" sz="1100" dirty="0">
                <a:latin typeface="+mn-lt"/>
              </a:rPr>
              <a:t> as more experience is gained and desired outcomes dictate.  For decisions on factor weighting, contact your Participating Organization representative or HRO.  </a:t>
            </a:r>
          </a:p>
        </p:txBody>
      </p:sp>
    </p:spTree>
    <p:extLst>
      <p:ext uri="{BB962C8B-B14F-4D97-AF65-F5344CB8AC3E}">
        <p14:creationId xmlns:p14="http://schemas.microsoft.com/office/powerpoint/2010/main" val="369144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84275" y="698500"/>
            <a:ext cx="4651375" cy="3489325"/>
          </a:xfrm>
          <a:ln/>
        </p:spPr>
      </p:sp>
      <p:sp>
        <p:nvSpPr>
          <p:cNvPr id="82947" name="Notes Placeholder 2"/>
          <p:cNvSpPr>
            <a:spLocks noGrp="1"/>
          </p:cNvSpPr>
          <p:nvPr>
            <p:ph type="body" idx="1"/>
          </p:nvPr>
        </p:nvSpPr>
        <p:spPr>
          <a:noFill/>
          <a:ln/>
        </p:spPr>
        <p:txBody>
          <a:bodyPr/>
          <a:lstStyle/>
          <a:p>
            <a:pPr>
              <a:spcBef>
                <a:spcPct val="0"/>
              </a:spcBef>
            </a:pPr>
            <a:r>
              <a:rPr lang="en-US" sz="1100" dirty="0">
                <a:latin typeface="+mn-lt"/>
              </a:rPr>
              <a:t>The purpose of the activity is to set the tone for the rest of the class.  It gives the instructor the opportunity to gauge the knowledge, experience, and expertise of the class.  It will help the instructor to determine the pace of the chapters. Participants will learn that AcqDemo has some unique aspects.</a:t>
            </a:r>
          </a:p>
          <a:p>
            <a:pPr>
              <a:spcBef>
                <a:spcPct val="0"/>
              </a:spcBef>
            </a:pPr>
            <a:endParaRPr lang="en-US" sz="1100" dirty="0">
              <a:latin typeface="+mn-lt"/>
            </a:endParaRPr>
          </a:p>
          <a:p>
            <a:pPr>
              <a:spcBef>
                <a:spcPct val="0"/>
              </a:spcBef>
            </a:pPr>
            <a:r>
              <a:rPr lang="en-US" sz="1100" dirty="0">
                <a:latin typeface="+mn-lt"/>
              </a:rPr>
              <a:t>Instructions:</a:t>
            </a:r>
          </a:p>
          <a:p>
            <a:pPr>
              <a:spcBef>
                <a:spcPct val="0"/>
              </a:spcBef>
            </a:pPr>
            <a:endParaRPr lang="en-US" sz="1100" dirty="0">
              <a:latin typeface="+mn-lt"/>
            </a:endParaRPr>
          </a:p>
          <a:p>
            <a:pPr>
              <a:spcBef>
                <a:spcPct val="0"/>
              </a:spcBef>
            </a:pPr>
            <a:r>
              <a:rPr lang="en-US" sz="1100" dirty="0">
                <a:latin typeface="+mn-lt"/>
              </a:rPr>
              <a:t>In small groups, participants will share their knowledge and experience with AcqDemo. Participants will answer the two questions.</a:t>
            </a:r>
          </a:p>
          <a:p>
            <a:pPr>
              <a:spcBef>
                <a:spcPct val="0"/>
              </a:spcBef>
            </a:pPr>
            <a:endParaRPr lang="en-US" sz="1100" dirty="0">
              <a:latin typeface="+mn-lt"/>
            </a:endParaRPr>
          </a:p>
          <a:p>
            <a:pPr marL="224084" lvl="1" indent="-224084">
              <a:spcBef>
                <a:spcPct val="0"/>
              </a:spcBef>
            </a:pPr>
            <a:r>
              <a:rPr lang="en-US" sz="1100" dirty="0">
                <a:latin typeface="+mn-lt"/>
              </a:rPr>
              <a:t>Groups will record a summary of their discussion on chart paper and share their discussion with the class.</a:t>
            </a:r>
          </a:p>
          <a:p>
            <a:pPr marL="224084" lvl="1" indent="-224084">
              <a:spcBef>
                <a:spcPct val="0"/>
              </a:spcBef>
            </a:pPr>
            <a:endParaRPr lang="en-US" sz="1100" dirty="0"/>
          </a:p>
        </p:txBody>
      </p:sp>
      <p:sp>
        <p:nvSpPr>
          <p:cNvPr id="82948" name="Slide Number Placeholder 3"/>
          <p:cNvSpPr>
            <a:spLocks noGrp="1"/>
          </p:cNvSpPr>
          <p:nvPr>
            <p:ph type="sldNum" sz="quarter" idx="5"/>
          </p:nvPr>
        </p:nvSpPr>
        <p:spPr/>
        <p:txBody>
          <a:bodyPr/>
          <a:lstStyle/>
          <a:p>
            <a:pPr>
              <a:defRPr/>
            </a:pPr>
            <a:fld id="{FCF29FF8-DBD2-4D51-891C-2D7C4770AFCD}" type="slidenum">
              <a:rPr lang="en-US" smtClean="0"/>
              <a:pPr>
                <a:defRPr/>
              </a:pPr>
              <a:t>6</a:t>
            </a:fld>
            <a:endParaRPr lang="en-US" dirty="0"/>
          </a:p>
        </p:txBody>
      </p:sp>
    </p:spTree>
    <p:extLst>
      <p:ext uri="{BB962C8B-B14F-4D97-AF65-F5344CB8AC3E}">
        <p14:creationId xmlns:p14="http://schemas.microsoft.com/office/powerpoint/2010/main" val="15202754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184275" y="698500"/>
            <a:ext cx="4651375" cy="3489325"/>
          </a:xfrm>
          <a:ln/>
        </p:spPr>
      </p:sp>
      <p:sp>
        <p:nvSpPr>
          <p:cNvPr id="128003" name="Notes Placeholder 2"/>
          <p:cNvSpPr>
            <a:spLocks noGrp="1"/>
          </p:cNvSpPr>
          <p:nvPr>
            <p:ph type="body" idx="1"/>
          </p:nvPr>
        </p:nvSpPr>
        <p:spPr>
          <a:noFill/>
          <a:ln/>
        </p:spPr>
        <p:txBody>
          <a:bodyPr/>
          <a:lstStyle/>
          <a:p>
            <a:r>
              <a:rPr lang="en-US" sz="1100" dirty="0">
                <a:latin typeface="+mn-lt"/>
              </a:rPr>
              <a:t>Each </a:t>
            </a:r>
            <a:r>
              <a:rPr lang="en-US" sz="1100" baseline="0" dirty="0">
                <a:latin typeface="+mn-lt"/>
              </a:rPr>
              <a:t>Factor is defined by descriptors and discriminators.  In addition to being used to classify positions, they are also applied by rating officials during the CCAS process to assess the level of employee contribution.  </a:t>
            </a:r>
          </a:p>
          <a:p>
            <a:endParaRPr lang="en-US" sz="1100" baseline="0" dirty="0">
              <a:latin typeface="+mn-lt"/>
            </a:endParaRPr>
          </a:p>
          <a:p>
            <a:r>
              <a:rPr lang="en-US" sz="1100" baseline="0" dirty="0">
                <a:latin typeface="+mn-lt"/>
              </a:rPr>
              <a:t>Notice again how the descriptors are written differently at the various broadband levels.  Comparing an employee’s contributions and achievements to these factor descriptors for each of the three factors enables the rating official to determine an initial categorical factor score.  </a:t>
            </a:r>
          </a:p>
          <a:p>
            <a:endParaRPr lang="en-US" sz="1100" baseline="0" dirty="0">
              <a:latin typeface="+mn-lt"/>
            </a:endParaRPr>
          </a:p>
          <a:p>
            <a:r>
              <a:rPr lang="en-US" sz="1100" dirty="0">
                <a:latin typeface="+mn-lt"/>
              </a:rPr>
              <a:t>Participants can find a detailed list of all</a:t>
            </a:r>
            <a:r>
              <a:rPr lang="en-US" sz="1100" baseline="0" dirty="0">
                <a:latin typeface="+mn-lt"/>
              </a:rPr>
              <a:t> the </a:t>
            </a:r>
            <a:r>
              <a:rPr lang="en-US" sz="1100" dirty="0">
                <a:latin typeface="+mn-lt"/>
              </a:rPr>
              <a:t>factors, descriptors and discriminators under TAB 3 in the appendix (?).</a:t>
            </a:r>
          </a:p>
          <a:p>
            <a:endParaRPr lang="en-US" sz="1100" dirty="0">
              <a:latin typeface="+mn-lt"/>
            </a:endParaRPr>
          </a:p>
          <a:p>
            <a:r>
              <a:rPr lang="en-US" sz="1100" dirty="0">
                <a:latin typeface="+mn-lt"/>
              </a:rPr>
              <a:t>Remember, neither the discriminators nor the descriptors can be modified. </a:t>
            </a:r>
          </a:p>
        </p:txBody>
      </p:sp>
      <p:sp>
        <p:nvSpPr>
          <p:cNvPr id="128004" name="Slide Number Placeholder 3"/>
          <p:cNvSpPr>
            <a:spLocks noGrp="1"/>
          </p:cNvSpPr>
          <p:nvPr>
            <p:ph type="sldNum" sz="quarter" idx="5"/>
          </p:nvPr>
        </p:nvSpPr>
        <p:spPr/>
        <p:txBody>
          <a:bodyPr/>
          <a:lstStyle/>
          <a:p>
            <a:pPr>
              <a:defRPr/>
            </a:pPr>
            <a:fld id="{00E5DB87-D384-4136-AF8F-AA9E46E67405}" type="slidenum">
              <a:rPr lang="en-US" smtClean="0"/>
              <a:pPr>
                <a:defRPr/>
              </a:pPr>
              <a:t>60</a:t>
            </a:fld>
            <a:endParaRPr lang="en-US" dirty="0"/>
          </a:p>
        </p:txBody>
      </p:sp>
    </p:spTree>
    <p:extLst>
      <p:ext uri="{BB962C8B-B14F-4D97-AF65-F5344CB8AC3E}">
        <p14:creationId xmlns:p14="http://schemas.microsoft.com/office/powerpoint/2010/main" val="18463039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184275" y="698500"/>
            <a:ext cx="4651375" cy="3489325"/>
          </a:xfrm>
          <a:ln/>
        </p:spPr>
      </p:sp>
      <p:sp>
        <p:nvSpPr>
          <p:cNvPr id="130051" name="Notes Placeholder 2"/>
          <p:cNvSpPr>
            <a:spLocks noGrp="1"/>
          </p:cNvSpPr>
          <p:nvPr>
            <p:ph type="body" idx="1"/>
          </p:nvPr>
        </p:nvSpPr>
        <p:spPr>
          <a:noFill/>
          <a:ln/>
        </p:spPr>
        <p:txBody>
          <a:bodyPr/>
          <a:lstStyle/>
          <a:p>
            <a:pPr>
              <a:spcBef>
                <a:spcPct val="0"/>
              </a:spcBef>
            </a:pPr>
            <a:r>
              <a:rPr lang="en-US" sz="1100" dirty="0">
                <a:latin typeface="+mn-lt"/>
              </a:rPr>
              <a:t>At the end of the appraisal cycle, employees and supervisors will complete self and supervisory assessments.</a:t>
            </a:r>
          </a:p>
          <a:p>
            <a:pPr>
              <a:spcBef>
                <a:spcPct val="0"/>
              </a:spcBef>
            </a:pPr>
            <a:endParaRPr lang="en-US" sz="1100" dirty="0">
              <a:latin typeface="+mn-lt"/>
            </a:endParaRPr>
          </a:p>
          <a:p>
            <a:pPr defTabSz="915406">
              <a:spcBef>
                <a:spcPct val="0"/>
              </a:spcBef>
              <a:defRPr/>
            </a:pPr>
            <a:r>
              <a:rPr lang="en-US" sz="1100" dirty="0">
                <a:latin typeface="+mn-lt"/>
              </a:rPr>
              <a:t>The annual assessments are written to address contributions made throughout the year for each contribution factor.   This is an example of addressing the contribution factor, Job Achievement and/or Innovation. </a:t>
            </a:r>
          </a:p>
          <a:p>
            <a:pPr>
              <a:spcBef>
                <a:spcPct val="0"/>
              </a:spcBef>
            </a:pPr>
            <a:endParaRPr lang="en-US" sz="11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100" dirty="0">
                <a:latin typeface="+mn-lt"/>
              </a:rPr>
              <a:t>When writing contribution self assessments, emphasis is placed not on the “what” (activity) and “how” (level of performance) but the “why” (mission) and the “who” (customers)… impact and results.</a:t>
            </a:r>
          </a:p>
          <a:p>
            <a:pPr>
              <a:spcBef>
                <a:spcPct val="0"/>
              </a:spcBef>
            </a:pPr>
            <a:r>
              <a:rPr lang="en-US" sz="1100" dirty="0">
                <a:latin typeface="+mn-lt"/>
              </a:rPr>
              <a:t>This is a change in emphasis for self-assessments as some participants may be accustomed to writing about “whos” and “whats” of performance. Under </a:t>
            </a:r>
            <a:r>
              <a:rPr lang="en-US" sz="1100" dirty="0" err="1">
                <a:latin typeface="+mn-lt"/>
              </a:rPr>
              <a:t>AcqDemo</a:t>
            </a:r>
            <a:r>
              <a:rPr lang="en-US" sz="1100" dirty="0">
                <a:latin typeface="+mn-lt"/>
              </a:rPr>
              <a:t>, an employee’s performance is assessed </a:t>
            </a:r>
            <a:r>
              <a:rPr lang="en-US" sz="1100" i="1" dirty="0">
                <a:latin typeface="+mn-lt"/>
              </a:rPr>
              <a:t>in addition to</a:t>
            </a:r>
            <a:r>
              <a:rPr lang="en-US" sz="1100" i="0" dirty="0">
                <a:latin typeface="+mn-lt"/>
              </a:rPr>
              <a:t> assessing contribution. We will discuss </a:t>
            </a:r>
            <a:r>
              <a:rPr lang="en-US" sz="1100" i="0" dirty="0" err="1">
                <a:latin typeface="+mn-lt"/>
              </a:rPr>
              <a:t>AcqDemo’s</a:t>
            </a:r>
            <a:r>
              <a:rPr lang="en-US" sz="1100" i="0" dirty="0">
                <a:latin typeface="+mn-lt"/>
              </a:rPr>
              <a:t> “Quality of Performance” later in this chapter.</a:t>
            </a:r>
            <a:endParaRPr lang="en-US" sz="1100" dirty="0">
              <a:latin typeface="+mn-lt"/>
            </a:endParaRPr>
          </a:p>
          <a:p>
            <a:pPr>
              <a:spcBef>
                <a:spcPct val="0"/>
              </a:spcBef>
            </a:pPr>
            <a:endParaRPr lang="en-US" sz="1100" dirty="0">
              <a:latin typeface="+mn-lt"/>
            </a:endParaRPr>
          </a:p>
          <a:p>
            <a:pPr>
              <a:spcBef>
                <a:spcPct val="0"/>
              </a:spcBef>
            </a:pPr>
            <a:r>
              <a:rPr lang="en-US" sz="1100" dirty="0">
                <a:latin typeface="+mn-lt"/>
              </a:rPr>
              <a:t>Self assessments are not mandatory under AcqDemo policy, however Participating Organizations may choose to require them for their organizations.  Regardless of whether or not an employee completes a self assessment, supervisory assessments should be thorough enough to stand on their own during Pay Pool deliberations. (More on that in the CCAS-specific training.)</a:t>
            </a:r>
          </a:p>
          <a:p>
            <a:pPr>
              <a:spcBef>
                <a:spcPct val="0"/>
              </a:spcBef>
            </a:pPr>
            <a:endParaRPr lang="en-US" sz="1100" dirty="0">
              <a:latin typeface="+mn-lt"/>
            </a:endParaRPr>
          </a:p>
          <a:p>
            <a:pPr>
              <a:spcBef>
                <a:spcPct val="0"/>
              </a:spcBef>
            </a:pPr>
            <a:r>
              <a:rPr lang="en-US" sz="1100" dirty="0">
                <a:latin typeface="+mn-lt"/>
              </a:rPr>
              <a:t>See a couple of examples here….</a:t>
            </a:r>
          </a:p>
          <a:p>
            <a:pPr>
              <a:spcBef>
                <a:spcPct val="0"/>
              </a:spcBef>
            </a:pPr>
            <a:endParaRPr lang="en-US" sz="1100" dirty="0">
              <a:latin typeface="+mn-lt"/>
            </a:endParaRPr>
          </a:p>
          <a:p>
            <a:pPr>
              <a:spcBef>
                <a:spcPct val="0"/>
              </a:spcBef>
            </a:pPr>
            <a:r>
              <a:rPr lang="en-US" sz="1100" dirty="0">
                <a:latin typeface="+mn-lt"/>
              </a:rPr>
              <a:t>AcqDemo organizations may initially use a fillable word document for their contribution plans before copying/pasting into CAS2Net. This enables character/word counting and spell-checking prior to entering the assessments into CAS2Net.</a:t>
            </a:r>
          </a:p>
        </p:txBody>
      </p:sp>
      <p:sp>
        <p:nvSpPr>
          <p:cNvPr id="130052" name="Slide Number Placeholder 3"/>
          <p:cNvSpPr>
            <a:spLocks noGrp="1"/>
          </p:cNvSpPr>
          <p:nvPr>
            <p:ph type="sldNum" sz="quarter" idx="5"/>
          </p:nvPr>
        </p:nvSpPr>
        <p:spPr/>
        <p:txBody>
          <a:bodyPr/>
          <a:lstStyle/>
          <a:p>
            <a:pPr>
              <a:defRPr/>
            </a:pPr>
            <a:fld id="{4C7453F6-9817-465E-A0E6-8F306D79DDB9}" type="slidenum">
              <a:rPr lang="en-US" smtClean="0"/>
              <a:pPr>
                <a:defRPr/>
              </a:pPr>
              <a:t>61</a:t>
            </a:fld>
            <a:endParaRPr lang="en-US" dirty="0"/>
          </a:p>
        </p:txBody>
      </p:sp>
    </p:spTree>
    <p:extLst>
      <p:ext uri="{BB962C8B-B14F-4D97-AF65-F5344CB8AC3E}">
        <p14:creationId xmlns:p14="http://schemas.microsoft.com/office/powerpoint/2010/main" val="13193173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p:spPr>
        <p:txBody>
          <a:bodyPr/>
          <a:lstStyle>
            <a:lvl1pPr eaLnBrk="0" hangingPunct="0">
              <a:defRPr sz="1200" b="1">
                <a:solidFill>
                  <a:schemeClr val="tx1"/>
                </a:solidFill>
                <a:latin typeface="Tahoma" pitchFamily="34" charset="0"/>
              </a:defRPr>
            </a:lvl1pPr>
            <a:lvl2pPr marL="743658" indent="-286022" eaLnBrk="0" hangingPunct="0">
              <a:defRPr sz="1200" b="1">
                <a:solidFill>
                  <a:schemeClr val="tx1"/>
                </a:solidFill>
                <a:latin typeface="Tahoma" pitchFamily="34" charset="0"/>
              </a:defRPr>
            </a:lvl2pPr>
            <a:lvl3pPr marL="1144090" indent="-228818" eaLnBrk="0" hangingPunct="0">
              <a:defRPr sz="1200" b="1">
                <a:solidFill>
                  <a:schemeClr val="tx1"/>
                </a:solidFill>
                <a:latin typeface="Tahoma" pitchFamily="34" charset="0"/>
              </a:defRPr>
            </a:lvl3pPr>
            <a:lvl4pPr marL="1601725" indent="-228818" eaLnBrk="0" hangingPunct="0">
              <a:defRPr sz="1200" b="1">
                <a:solidFill>
                  <a:schemeClr val="tx1"/>
                </a:solidFill>
                <a:latin typeface="Tahoma" pitchFamily="34" charset="0"/>
              </a:defRPr>
            </a:lvl4pPr>
            <a:lvl5pPr marL="2059362" indent="-228818" eaLnBrk="0" hangingPunct="0">
              <a:defRPr sz="1200" b="1">
                <a:solidFill>
                  <a:schemeClr val="tx1"/>
                </a:solidFill>
                <a:latin typeface="Tahoma" pitchFamily="34" charset="0"/>
              </a:defRPr>
            </a:lvl5pPr>
            <a:lvl6pPr marL="2516998" indent="-228818" eaLnBrk="0" fontAlgn="base" hangingPunct="0">
              <a:spcBef>
                <a:spcPct val="0"/>
              </a:spcBef>
              <a:spcAft>
                <a:spcPct val="0"/>
              </a:spcAft>
              <a:defRPr sz="1200" b="1">
                <a:solidFill>
                  <a:schemeClr val="tx1"/>
                </a:solidFill>
                <a:latin typeface="Tahoma" pitchFamily="34" charset="0"/>
              </a:defRPr>
            </a:lvl6pPr>
            <a:lvl7pPr marL="2974633" indent="-228818" eaLnBrk="0" fontAlgn="base" hangingPunct="0">
              <a:spcBef>
                <a:spcPct val="0"/>
              </a:spcBef>
              <a:spcAft>
                <a:spcPct val="0"/>
              </a:spcAft>
              <a:defRPr sz="1200" b="1">
                <a:solidFill>
                  <a:schemeClr val="tx1"/>
                </a:solidFill>
                <a:latin typeface="Tahoma" pitchFamily="34" charset="0"/>
              </a:defRPr>
            </a:lvl7pPr>
            <a:lvl8pPr marL="3432269" indent="-228818" eaLnBrk="0" fontAlgn="base" hangingPunct="0">
              <a:spcBef>
                <a:spcPct val="0"/>
              </a:spcBef>
              <a:spcAft>
                <a:spcPct val="0"/>
              </a:spcAft>
              <a:defRPr sz="1200" b="1">
                <a:solidFill>
                  <a:schemeClr val="tx1"/>
                </a:solidFill>
                <a:latin typeface="Tahoma" pitchFamily="34" charset="0"/>
              </a:defRPr>
            </a:lvl8pPr>
            <a:lvl9pPr marL="3889904" indent="-228818" eaLnBrk="0" fontAlgn="base" hangingPunct="0">
              <a:spcBef>
                <a:spcPct val="0"/>
              </a:spcBef>
              <a:spcAft>
                <a:spcPct val="0"/>
              </a:spcAft>
              <a:defRPr sz="1200" b="1">
                <a:solidFill>
                  <a:schemeClr val="tx1"/>
                </a:solidFill>
                <a:latin typeface="Tahoma" pitchFamily="34" charset="0"/>
              </a:defRPr>
            </a:lvl9pPr>
          </a:lstStyle>
          <a:p>
            <a:pPr eaLnBrk="1" hangingPunct="1">
              <a:defRPr/>
            </a:pPr>
            <a:fld id="{C3C15470-0736-4365-94BE-FB8FCF02B557}" type="slidenum">
              <a:rPr lang="en-US" b="0" smtClean="0">
                <a:latin typeface="Times" pitchFamily="18" charset="0"/>
              </a:rPr>
              <a:pPr eaLnBrk="1" hangingPunct="1">
                <a:defRPr/>
              </a:pPr>
              <a:t>62</a:t>
            </a:fld>
            <a:endParaRPr lang="en-US" b="0">
              <a:latin typeface="Times" pitchFamily="18" charset="0"/>
            </a:endParaRPr>
          </a:p>
        </p:txBody>
      </p:sp>
      <p:sp>
        <p:nvSpPr>
          <p:cNvPr id="126978" name="Rectangle 2"/>
          <p:cNvSpPr>
            <a:spLocks noGrp="1" noRot="1" noChangeAspect="1" noChangeArrowheads="1" noTextEdit="1"/>
          </p:cNvSpPr>
          <p:nvPr>
            <p:ph type="sldImg"/>
          </p:nvPr>
        </p:nvSpPr>
        <p:spPr>
          <a:xfrm>
            <a:off x="1184275" y="698500"/>
            <a:ext cx="4651375" cy="3489325"/>
          </a:xfrm>
          <a:ln/>
        </p:spPr>
      </p:sp>
      <p:sp>
        <p:nvSpPr>
          <p:cNvPr id="126979" name="Rectangle 3"/>
          <p:cNvSpPr>
            <a:spLocks noGrp="1" noChangeArrowheads="1"/>
          </p:cNvSpPr>
          <p:nvPr>
            <p:ph type="body" idx="1"/>
          </p:nvPr>
        </p:nvSpPr>
        <p:spPr>
          <a:noFill/>
          <a:ln/>
        </p:spPr>
        <p:txBody>
          <a:bodyPr/>
          <a:lstStyle/>
          <a:p>
            <a:pPr eaLnBrk="1" hangingPunct="1"/>
            <a:r>
              <a:rPr lang="en-US" sz="1100" dirty="0">
                <a:latin typeface="+mn-lt"/>
              </a:rPr>
              <a:t>To help employees and managers, there is a tool on the </a:t>
            </a:r>
            <a:r>
              <a:rPr lang="en-US" sz="1100" dirty="0" err="1">
                <a:latin typeface="+mn-lt"/>
              </a:rPr>
              <a:t>AcqDemo</a:t>
            </a:r>
            <a:r>
              <a:rPr lang="en-US" sz="1100" dirty="0">
                <a:latin typeface="+mn-lt"/>
              </a:rPr>
              <a:t> website which calculates that for you. Just enter the base pay, and the calculator will show you your expected contribution range.</a:t>
            </a:r>
          </a:p>
        </p:txBody>
      </p:sp>
    </p:spTree>
    <p:extLst>
      <p:ext uri="{BB962C8B-B14F-4D97-AF65-F5344CB8AC3E}">
        <p14:creationId xmlns:p14="http://schemas.microsoft.com/office/powerpoint/2010/main" val="78112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84275" y="698500"/>
            <a:ext cx="4651375" cy="3489325"/>
          </a:xfrm>
          <a:ln/>
        </p:spPr>
      </p:sp>
      <p:sp>
        <p:nvSpPr>
          <p:cNvPr id="131075" name="Notes Placeholder 2"/>
          <p:cNvSpPr>
            <a:spLocks noGrp="1"/>
          </p:cNvSpPr>
          <p:nvPr>
            <p:ph type="body" idx="1"/>
          </p:nvPr>
        </p:nvSpPr>
        <p:spPr>
          <a:noFill/>
          <a:ln/>
        </p:spPr>
        <p:txBody>
          <a:bodyPr/>
          <a:lstStyle/>
          <a:p>
            <a:pPr>
              <a:spcBef>
                <a:spcPct val="0"/>
              </a:spcBef>
            </a:pPr>
            <a:r>
              <a:rPr lang="en-US" sz="1100" dirty="0">
                <a:solidFill>
                  <a:schemeClr val="tx1"/>
                </a:solidFill>
                <a:latin typeface="+mn-lt"/>
              </a:rPr>
              <a:t>Now that we’ve talked about the factors, their descriptors &amp; discriminators, and contribution objectives, its appropriate to begin discussing how the rating process will be handled under CCAS.  </a:t>
            </a:r>
          </a:p>
          <a:p>
            <a:pPr>
              <a:spcBef>
                <a:spcPct val="0"/>
              </a:spcBef>
            </a:pPr>
            <a:endParaRPr lang="en-US" sz="1100" dirty="0">
              <a:solidFill>
                <a:schemeClr val="tx1"/>
              </a:solidFill>
              <a:latin typeface="+mn-lt"/>
            </a:endParaRPr>
          </a:p>
          <a:p>
            <a:pPr>
              <a:spcBef>
                <a:spcPct val="0"/>
              </a:spcBef>
            </a:pPr>
            <a:r>
              <a:rPr lang="en-US" sz="1100" dirty="0">
                <a:solidFill>
                  <a:schemeClr val="tx1"/>
                </a:solidFill>
                <a:latin typeface="+mn-lt"/>
              </a:rPr>
              <a:t>These broadband level numerical score ranges are used both at the beginning of the CCAS cycle to set a level of expectation as well as at the end to assess an employee’s level of contribution in each of the three factors.  </a:t>
            </a:r>
          </a:p>
          <a:p>
            <a:pPr>
              <a:spcBef>
                <a:spcPct val="0"/>
              </a:spcBef>
            </a:pPr>
            <a:endParaRPr lang="en-US" sz="1100" dirty="0">
              <a:solidFill>
                <a:schemeClr val="tx1"/>
              </a:solidFill>
              <a:latin typeface="+mn-lt"/>
            </a:endParaRPr>
          </a:p>
          <a:p>
            <a:pPr>
              <a:spcBef>
                <a:spcPct val="0"/>
              </a:spcBef>
            </a:pPr>
            <a:r>
              <a:rPr lang="en-US" sz="1100" dirty="0">
                <a:solidFill>
                  <a:schemeClr val="tx1"/>
                </a:solidFill>
                <a:latin typeface="+mn-lt"/>
              </a:rPr>
              <a:t>At the beginning of the appraisal cycle, an employee is told their Expected Overall Contribution Score (EOCS) which is directly linked to their base pay.  For example, an employee whose base pay is the minimum pay of the NH-III broadband level would have an EOCS of 61.  This is the score the employee is expected to receive if they were to contribute at their expected level.  </a:t>
            </a:r>
          </a:p>
          <a:p>
            <a:pPr>
              <a:spcBef>
                <a:spcPct val="0"/>
              </a:spcBef>
            </a:pPr>
            <a:endParaRPr lang="en-US" sz="1100" dirty="0">
              <a:solidFill>
                <a:schemeClr val="tx1"/>
              </a:solidFill>
              <a:latin typeface="+mn-lt"/>
            </a:endParaRPr>
          </a:p>
          <a:p>
            <a:pPr>
              <a:spcBef>
                <a:spcPct val="0"/>
              </a:spcBef>
            </a:pPr>
            <a:r>
              <a:rPr lang="en-US" sz="1100" dirty="0">
                <a:solidFill>
                  <a:schemeClr val="tx1"/>
                </a:solidFill>
                <a:latin typeface="+mn-lt"/>
              </a:rPr>
              <a:t>At the end of the appraisal period, the rating official will score the employee’s contributions for each of the three factors using these point ranges.  As mentioned, the rating official will compare the contributions made by the employee against the broadband level descriptors and discriminators to help determine the broader categorical rating (a III Med... III High).</a:t>
            </a:r>
          </a:p>
          <a:p>
            <a:pPr>
              <a:spcBef>
                <a:spcPct val="0"/>
              </a:spcBef>
            </a:pPr>
            <a:endParaRPr lang="en-US" sz="1100" dirty="0">
              <a:solidFill>
                <a:schemeClr val="tx1"/>
              </a:solidFill>
              <a:latin typeface="+mn-lt"/>
            </a:endParaRPr>
          </a:p>
          <a:p>
            <a:pPr>
              <a:spcBef>
                <a:spcPct val="0"/>
              </a:spcBef>
            </a:pPr>
            <a:r>
              <a:rPr lang="en-US" sz="1100" dirty="0">
                <a:solidFill>
                  <a:schemeClr val="tx1"/>
                </a:solidFill>
                <a:latin typeface="+mn-lt"/>
              </a:rPr>
              <a:t>Note that some of the score ranges overlap – this is because the base pay amounts of one broadband level overlap the base pay amounts of the next higher broadband level. For example, GS 13 steps 8-10 salaries overlap GS 14 steps 1-3 salaries and since the EOCS is based on current base pay, the EOCS ranges will also overlap.  </a:t>
            </a:r>
          </a:p>
          <a:p>
            <a:pPr>
              <a:spcBef>
                <a:spcPct val="0"/>
              </a:spcBef>
            </a:pPr>
            <a:endParaRPr lang="en-US" sz="1100" dirty="0">
              <a:solidFill>
                <a:schemeClr val="tx1"/>
              </a:solidFill>
              <a:latin typeface="+mn-lt"/>
            </a:endParaRPr>
          </a:p>
          <a:p>
            <a:pPr>
              <a:spcBef>
                <a:spcPct val="0"/>
              </a:spcBef>
            </a:pPr>
            <a:r>
              <a:rPr lang="en-US" sz="1100" dirty="0">
                <a:solidFill>
                  <a:schemeClr val="tx1"/>
                </a:solidFill>
                <a:latin typeface="+mn-lt"/>
              </a:rPr>
              <a:t>Once the Rating Official has assigned a categorical score for each of the three factors, the assessment is ready for the assignment of numerical scores in sub-pay pool panel deliberations. Once the numerical score has been assigned to each factor, the individual factor scores are averaged to determine an Overall Contribution Score (OCS). This score will ultimately be used to generate base pay adjustments and contribution award amounts.</a:t>
            </a:r>
          </a:p>
          <a:p>
            <a:pPr>
              <a:spcBef>
                <a:spcPct val="0"/>
              </a:spcBef>
            </a:pPr>
            <a:endParaRPr lang="en-US" sz="1100" dirty="0">
              <a:solidFill>
                <a:schemeClr val="tx1"/>
              </a:solidFill>
              <a:latin typeface="+mn-lt"/>
            </a:endParaRPr>
          </a:p>
          <a:p>
            <a:pPr>
              <a:spcBef>
                <a:spcPct val="0"/>
              </a:spcBef>
            </a:pPr>
            <a:r>
              <a:rPr lang="en-US" sz="1100" dirty="0">
                <a:solidFill>
                  <a:schemeClr val="tx1"/>
                </a:solidFill>
                <a:latin typeface="+mn-lt"/>
              </a:rPr>
              <a:t>The Very High scores were introduced by a Federal Register amendment and originally offered only one score option. With the publication of the November 2017 regulation, employees at the top salary ranges of the top broadband levels in each career path now have low, medium and high Very High scoring options when their contributions significantly exceed their expected level of contribution.  Without the Very High scores, Agencies would not be able to reward these employees commensurate with their level of contribution.  </a:t>
            </a:r>
          </a:p>
          <a:p>
            <a:pPr>
              <a:spcBef>
                <a:spcPct val="0"/>
              </a:spcBef>
            </a:pPr>
            <a:endParaRPr lang="en-US" sz="1100" dirty="0">
              <a:solidFill>
                <a:schemeClr val="tx1"/>
              </a:solidFill>
              <a:latin typeface="+mn-lt"/>
            </a:endParaRPr>
          </a:p>
          <a:p>
            <a:pPr>
              <a:spcBef>
                <a:spcPct val="0"/>
              </a:spcBef>
            </a:pPr>
            <a:r>
              <a:rPr lang="en-US" sz="1100" dirty="0">
                <a:solidFill>
                  <a:schemeClr val="tx1"/>
                </a:solidFill>
                <a:latin typeface="+mn-lt"/>
              </a:rPr>
              <a:t>Participating organizations may publish additional guidance on what constitutes contribution at the Very High Score level.</a:t>
            </a:r>
          </a:p>
          <a:p>
            <a:pPr>
              <a:spcBef>
                <a:spcPct val="0"/>
              </a:spcBef>
            </a:pPr>
            <a:endParaRPr lang="en-US" sz="1100" dirty="0">
              <a:solidFill>
                <a:schemeClr val="tx1"/>
              </a:solidFill>
              <a:latin typeface="+mn-lt"/>
            </a:endParaRPr>
          </a:p>
          <a:p>
            <a:pPr>
              <a:spcBef>
                <a:spcPct val="0"/>
              </a:spcBef>
            </a:pPr>
            <a:r>
              <a:rPr lang="en-US" sz="1100" dirty="0">
                <a:solidFill>
                  <a:schemeClr val="tx1"/>
                </a:solidFill>
                <a:latin typeface="+mn-lt"/>
              </a:rPr>
              <a:t>__________________________________</a:t>
            </a:r>
          </a:p>
          <a:p>
            <a:pPr>
              <a:spcBef>
                <a:spcPct val="0"/>
              </a:spcBef>
            </a:pPr>
            <a:r>
              <a:rPr lang="en-US" sz="1100" dirty="0">
                <a:solidFill>
                  <a:schemeClr val="tx1"/>
                </a:solidFill>
                <a:latin typeface="+mn-lt"/>
              </a:rPr>
              <a:t>This example shows employee with a base salary of $80,735 having an EOCS of 75 and an Expected Contribution Range (ECR) of 71-78.</a:t>
            </a:r>
          </a:p>
          <a:p>
            <a:pPr>
              <a:spcBef>
                <a:spcPct val="0"/>
              </a:spcBef>
            </a:pPr>
            <a:endParaRPr lang="en-US" sz="1100" dirty="0">
              <a:solidFill>
                <a:srgbClr val="0070C0"/>
              </a:solidFill>
            </a:endParaRPr>
          </a:p>
        </p:txBody>
      </p:sp>
      <p:sp>
        <p:nvSpPr>
          <p:cNvPr id="131076" name="Slide Number Placeholder 3"/>
          <p:cNvSpPr>
            <a:spLocks noGrp="1"/>
          </p:cNvSpPr>
          <p:nvPr>
            <p:ph type="sldNum" sz="quarter" idx="5"/>
          </p:nvPr>
        </p:nvSpPr>
        <p:spPr/>
        <p:txBody>
          <a:bodyPr/>
          <a:lstStyle/>
          <a:p>
            <a:pPr>
              <a:defRPr/>
            </a:pPr>
            <a:fld id="{2A13EF7F-B7BE-4948-A378-11AB20D4C18D}" type="slidenum">
              <a:rPr lang="en-US" smtClean="0"/>
              <a:pPr>
                <a:defRPr/>
              </a:pPr>
              <a:t>63</a:t>
            </a:fld>
            <a:endParaRPr lang="en-US" dirty="0"/>
          </a:p>
        </p:txBody>
      </p:sp>
    </p:spTree>
    <p:extLst>
      <p:ext uri="{BB962C8B-B14F-4D97-AF65-F5344CB8AC3E}">
        <p14:creationId xmlns:p14="http://schemas.microsoft.com/office/powerpoint/2010/main" val="8114011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extLst/>
        </p:spPr>
        <p:txBody>
          <a:bodyPr/>
          <a:lstStyle>
            <a:lvl1pPr defTabSz="913683" eaLnBrk="0" hangingPunct="0">
              <a:defRPr sz="1200" b="1">
                <a:solidFill>
                  <a:schemeClr val="tx1"/>
                </a:solidFill>
                <a:latin typeface="Tahoma" pitchFamily="34" charset="0"/>
              </a:defRPr>
            </a:lvl1pPr>
            <a:lvl2pPr marL="743658" indent="-286022" defTabSz="913683" eaLnBrk="0" hangingPunct="0">
              <a:defRPr sz="1200" b="1">
                <a:solidFill>
                  <a:schemeClr val="tx1"/>
                </a:solidFill>
                <a:latin typeface="Tahoma" pitchFamily="34" charset="0"/>
              </a:defRPr>
            </a:lvl2pPr>
            <a:lvl3pPr marL="1144090" indent="-228818" defTabSz="913683" eaLnBrk="0" hangingPunct="0">
              <a:defRPr sz="1200" b="1">
                <a:solidFill>
                  <a:schemeClr val="tx1"/>
                </a:solidFill>
                <a:latin typeface="Tahoma" pitchFamily="34" charset="0"/>
              </a:defRPr>
            </a:lvl3pPr>
            <a:lvl4pPr marL="1601725" indent="-228818" defTabSz="913683" eaLnBrk="0" hangingPunct="0">
              <a:defRPr sz="1200" b="1">
                <a:solidFill>
                  <a:schemeClr val="tx1"/>
                </a:solidFill>
                <a:latin typeface="Tahoma" pitchFamily="34" charset="0"/>
              </a:defRPr>
            </a:lvl4pPr>
            <a:lvl5pPr marL="2059362" indent="-228818" defTabSz="913683" eaLnBrk="0" hangingPunct="0">
              <a:defRPr sz="1200" b="1">
                <a:solidFill>
                  <a:schemeClr val="tx1"/>
                </a:solidFill>
                <a:latin typeface="Tahoma" pitchFamily="34" charset="0"/>
              </a:defRPr>
            </a:lvl5pPr>
            <a:lvl6pPr marL="2516998" indent="-228818" defTabSz="913683" eaLnBrk="0" fontAlgn="base" hangingPunct="0">
              <a:spcBef>
                <a:spcPct val="0"/>
              </a:spcBef>
              <a:spcAft>
                <a:spcPct val="0"/>
              </a:spcAft>
              <a:defRPr sz="1200" b="1">
                <a:solidFill>
                  <a:schemeClr val="tx1"/>
                </a:solidFill>
                <a:latin typeface="Tahoma" pitchFamily="34" charset="0"/>
              </a:defRPr>
            </a:lvl6pPr>
            <a:lvl7pPr marL="2974633" indent="-228818" defTabSz="913683" eaLnBrk="0" fontAlgn="base" hangingPunct="0">
              <a:spcBef>
                <a:spcPct val="0"/>
              </a:spcBef>
              <a:spcAft>
                <a:spcPct val="0"/>
              </a:spcAft>
              <a:defRPr sz="1200" b="1">
                <a:solidFill>
                  <a:schemeClr val="tx1"/>
                </a:solidFill>
                <a:latin typeface="Tahoma" pitchFamily="34" charset="0"/>
              </a:defRPr>
            </a:lvl7pPr>
            <a:lvl8pPr marL="3432269" indent="-228818" defTabSz="913683" eaLnBrk="0" fontAlgn="base" hangingPunct="0">
              <a:spcBef>
                <a:spcPct val="0"/>
              </a:spcBef>
              <a:spcAft>
                <a:spcPct val="0"/>
              </a:spcAft>
              <a:defRPr sz="1200" b="1">
                <a:solidFill>
                  <a:schemeClr val="tx1"/>
                </a:solidFill>
                <a:latin typeface="Tahoma" pitchFamily="34" charset="0"/>
              </a:defRPr>
            </a:lvl8pPr>
            <a:lvl9pPr marL="3889904" indent="-228818" defTabSz="913683" eaLnBrk="0" fontAlgn="base" hangingPunct="0">
              <a:spcBef>
                <a:spcPct val="0"/>
              </a:spcBef>
              <a:spcAft>
                <a:spcPct val="0"/>
              </a:spcAft>
              <a:defRPr sz="1200" b="1">
                <a:solidFill>
                  <a:schemeClr val="tx1"/>
                </a:solidFill>
                <a:latin typeface="Tahoma" pitchFamily="34" charset="0"/>
              </a:defRPr>
            </a:lvl9pPr>
          </a:lstStyle>
          <a:p>
            <a:pPr eaLnBrk="1" hangingPunct="1">
              <a:defRPr/>
            </a:pPr>
            <a:fld id="{8BD4F870-93B5-4BA7-967A-7E9B1416F4E2}" type="slidenum">
              <a:rPr lang="en-US" b="0" smtClean="0">
                <a:latin typeface="Arial" pitchFamily="34" charset="0"/>
              </a:rPr>
              <a:pPr eaLnBrk="1" hangingPunct="1">
                <a:defRPr/>
              </a:pPr>
              <a:t>64</a:t>
            </a:fld>
            <a:endParaRPr lang="en-US" b="0">
              <a:latin typeface="Arial" pitchFamily="34" charset="0"/>
            </a:endParaRPr>
          </a:p>
        </p:txBody>
      </p:sp>
      <p:sp>
        <p:nvSpPr>
          <p:cNvPr id="124930" name="Rectangle 1026"/>
          <p:cNvSpPr>
            <a:spLocks noGrp="1" noRot="1" noChangeAspect="1" noChangeArrowheads="1" noTextEdit="1"/>
          </p:cNvSpPr>
          <p:nvPr>
            <p:ph type="sldImg"/>
          </p:nvPr>
        </p:nvSpPr>
        <p:spPr>
          <a:xfrm>
            <a:off x="1184275" y="698500"/>
            <a:ext cx="4651375" cy="3489325"/>
          </a:xfrm>
          <a:ln/>
        </p:spPr>
      </p:sp>
      <p:sp>
        <p:nvSpPr>
          <p:cNvPr id="124931" name="Rectangle 1027"/>
          <p:cNvSpPr>
            <a:spLocks noGrp="1" noChangeArrowheads="1"/>
          </p:cNvSpPr>
          <p:nvPr>
            <p:ph type="body" idx="1"/>
          </p:nvPr>
        </p:nvSpPr>
        <p:spPr>
          <a:noFill/>
          <a:ln/>
        </p:spPr>
        <p:txBody>
          <a:bodyPr/>
          <a:lstStyle/>
          <a:p>
            <a:r>
              <a:rPr lang="en-US" sz="1100" dirty="0">
                <a:latin typeface="+mn-lt"/>
              </a:rPr>
              <a:t>So this is the famous “rails” graph of </a:t>
            </a:r>
            <a:r>
              <a:rPr lang="en-US" sz="1100" dirty="0" err="1">
                <a:latin typeface="+mn-lt"/>
              </a:rPr>
              <a:t>AcqDemo</a:t>
            </a:r>
            <a:r>
              <a:rPr lang="en-US" sz="1100" dirty="0">
                <a:latin typeface="+mn-lt"/>
              </a:rPr>
              <a:t>, now called the Integrated Pay Schedule, or IPS.  This is how the GS-1, step 1 to GS-15, step 10 base pay amounts and their corresponding EOCSs, 0 – 100, plot on a natural logarithmic scale.  This logarithm generates what we call the Standard Pay Line (red line) representing all the salaries between GS-1, step 1 and GS-15, step 10.  The design provides for a tolerance of plus/minus 8% in base pay amounts</a:t>
            </a:r>
            <a:r>
              <a:rPr lang="en-US" sz="1100" baseline="0" dirty="0">
                <a:latin typeface="+mn-lt"/>
              </a:rPr>
              <a:t> or</a:t>
            </a:r>
            <a:r>
              <a:rPr lang="en-US" sz="1100" dirty="0">
                <a:latin typeface="+mn-lt"/>
              </a:rPr>
              <a:t> plus/minus 4 OCS points around the SPL.  This creates what we call the Normal Pay Region (NPR) and Expected Contribution Range (ECR).  </a:t>
            </a:r>
          </a:p>
          <a:p>
            <a:endParaRPr lang="en-US" sz="1100" dirty="0">
              <a:latin typeface="+mn-lt"/>
            </a:endParaRPr>
          </a:p>
          <a:p>
            <a:r>
              <a:rPr lang="en-US" sz="1100" dirty="0">
                <a:latin typeface="+mn-lt"/>
              </a:rPr>
              <a:t>In this example, the</a:t>
            </a:r>
            <a:r>
              <a:rPr lang="en-US" sz="1100" baseline="0" dirty="0">
                <a:latin typeface="+mn-lt"/>
              </a:rPr>
              <a:t> EOCS is 75.</a:t>
            </a:r>
            <a:endParaRPr lang="en-US" sz="1100" dirty="0">
              <a:latin typeface="+mn-lt"/>
            </a:endParaRPr>
          </a:p>
        </p:txBody>
      </p:sp>
    </p:spTree>
    <p:extLst>
      <p:ext uri="{BB962C8B-B14F-4D97-AF65-F5344CB8AC3E}">
        <p14:creationId xmlns:p14="http://schemas.microsoft.com/office/powerpoint/2010/main" val="42276586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extLst/>
        </p:spPr>
        <p:txBody>
          <a:bodyPr/>
          <a:lstStyle>
            <a:lvl1pPr defTabSz="913683" eaLnBrk="0" hangingPunct="0">
              <a:defRPr sz="1200" b="1">
                <a:solidFill>
                  <a:schemeClr val="tx1"/>
                </a:solidFill>
                <a:latin typeface="Tahoma" pitchFamily="34" charset="0"/>
              </a:defRPr>
            </a:lvl1pPr>
            <a:lvl2pPr marL="743658" indent="-286022" defTabSz="913683" eaLnBrk="0" hangingPunct="0">
              <a:defRPr sz="1200" b="1">
                <a:solidFill>
                  <a:schemeClr val="tx1"/>
                </a:solidFill>
                <a:latin typeface="Tahoma" pitchFamily="34" charset="0"/>
              </a:defRPr>
            </a:lvl2pPr>
            <a:lvl3pPr marL="1144090" indent="-228818" defTabSz="913683" eaLnBrk="0" hangingPunct="0">
              <a:defRPr sz="1200" b="1">
                <a:solidFill>
                  <a:schemeClr val="tx1"/>
                </a:solidFill>
                <a:latin typeface="Tahoma" pitchFamily="34" charset="0"/>
              </a:defRPr>
            </a:lvl3pPr>
            <a:lvl4pPr marL="1601725" indent="-228818" defTabSz="913683" eaLnBrk="0" hangingPunct="0">
              <a:defRPr sz="1200" b="1">
                <a:solidFill>
                  <a:schemeClr val="tx1"/>
                </a:solidFill>
                <a:latin typeface="Tahoma" pitchFamily="34" charset="0"/>
              </a:defRPr>
            </a:lvl4pPr>
            <a:lvl5pPr marL="2059362" indent="-228818" defTabSz="913683" eaLnBrk="0" hangingPunct="0">
              <a:defRPr sz="1200" b="1">
                <a:solidFill>
                  <a:schemeClr val="tx1"/>
                </a:solidFill>
                <a:latin typeface="Tahoma" pitchFamily="34" charset="0"/>
              </a:defRPr>
            </a:lvl5pPr>
            <a:lvl6pPr marL="2516998" indent="-228818" defTabSz="913683" eaLnBrk="0" fontAlgn="base" hangingPunct="0">
              <a:spcBef>
                <a:spcPct val="0"/>
              </a:spcBef>
              <a:spcAft>
                <a:spcPct val="0"/>
              </a:spcAft>
              <a:defRPr sz="1200" b="1">
                <a:solidFill>
                  <a:schemeClr val="tx1"/>
                </a:solidFill>
                <a:latin typeface="Tahoma" pitchFamily="34" charset="0"/>
              </a:defRPr>
            </a:lvl6pPr>
            <a:lvl7pPr marL="2974633" indent="-228818" defTabSz="913683" eaLnBrk="0" fontAlgn="base" hangingPunct="0">
              <a:spcBef>
                <a:spcPct val="0"/>
              </a:spcBef>
              <a:spcAft>
                <a:spcPct val="0"/>
              </a:spcAft>
              <a:defRPr sz="1200" b="1">
                <a:solidFill>
                  <a:schemeClr val="tx1"/>
                </a:solidFill>
                <a:latin typeface="Tahoma" pitchFamily="34" charset="0"/>
              </a:defRPr>
            </a:lvl7pPr>
            <a:lvl8pPr marL="3432269" indent="-228818" defTabSz="913683" eaLnBrk="0" fontAlgn="base" hangingPunct="0">
              <a:spcBef>
                <a:spcPct val="0"/>
              </a:spcBef>
              <a:spcAft>
                <a:spcPct val="0"/>
              </a:spcAft>
              <a:defRPr sz="1200" b="1">
                <a:solidFill>
                  <a:schemeClr val="tx1"/>
                </a:solidFill>
                <a:latin typeface="Tahoma" pitchFamily="34" charset="0"/>
              </a:defRPr>
            </a:lvl8pPr>
            <a:lvl9pPr marL="3889904" indent="-228818" defTabSz="913683" eaLnBrk="0" fontAlgn="base" hangingPunct="0">
              <a:spcBef>
                <a:spcPct val="0"/>
              </a:spcBef>
              <a:spcAft>
                <a:spcPct val="0"/>
              </a:spcAft>
              <a:defRPr sz="1200" b="1">
                <a:solidFill>
                  <a:schemeClr val="tx1"/>
                </a:solidFill>
                <a:latin typeface="Tahoma" pitchFamily="34" charset="0"/>
              </a:defRPr>
            </a:lvl9pPr>
          </a:lstStyle>
          <a:p>
            <a:pPr eaLnBrk="1" hangingPunct="1">
              <a:defRPr/>
            </a:pPr>
            <a:fld id="{ECF7E10B-D39C-4FD0-9FEB-1E974D42BFDA}" type="slidenum">
              <a:rPr lang="en-US" b="0" smtClean="0">
                <a:latin typeface="Arial" pitchFamily="34" charset="0"/>
              </a:rPr>
              <a:pPr eaLnBrk="1" hangingPunct="1">
                <a:defRPr/>
              </a:pPr>
              <a:t>65</a:t>
            </a:fld>
            <a:endParaRPr lang="en-US" b="0">
              <a:latin typeface="Arial" pitchFamily="34" charset="0"/>
            </a:endParaRPr>
          </a:p>
        </p:txBody>
      </p:sp>
      <p:sp>
        <p:nvSpPr>
          <p:cNvPr id="135170" name="Rectangle 1026"/>
          <p:cNvSpPr>
            <a:spLocks noGrp="1" noRot="1" noChangeAspect="1" noChangeArrowheads="1" noTextEdit="1"/>
          </p:cNvSpPr>
          <p:nvPr>
            <p:ph type="sldImg"/>
          </p:nvPr>
        </p:nvSpPr>
        <p:spPr>
          <a:xfrm>
            <a:off x="1184275" y="698500"/>
            <a:ext cx="4651375" cy="3489325"/>
          </a:xfrm>
          <a:ln/>
        </p:spPr>
      </p:sp>
      <p:sp>
        <p:nvSpPr>
          <p:cNvPr id="135171" name="Rectangle 1027"/>
          <p:cNvSpPr>
            <a:spLocks noGrp="1" noChangeArrowheads="1"/>
          </p:cNvSpPr>
          <p:nvPr>
            <p:ph type="body" idx="1"/>
          </p:nvPr>
        </p:nvSpPr>
        <p:spPr>
          <a:noFill/>
          <a:ln/>
        </p:spPr>
        <p:txBody>
          <a:bodyPr/>
          <a:lstStyle/>
          <a:p>
            <a:endParaRPr lang="en-US" baseline="0" dirty="0"/>
          </a:p>
          <a:p>
            <a:r>
              <a:rPr lang="en-US" sz="1100" baseline="0" dirty="0">
                <a:latin typeface="+mn-lt"/>
              </a:rPr>
              <a:t>This will become a familiar chart as it shows on one axis (the Y axis) the range of base pay amounts and then on the other, X axis, the range of Overall Contribution Scores (OCSs).  The Standard Pay Line presents a direct correlation between base pay and the associated OCS – or compensation and level of contribution.  </a:t>
            </a:r>
          </a:p>
          <a:p>
            <a:r>
              <a:rPr lang="en-US" sz="1100" baseline="0" dirty="0">
                <a:latin typeface="+mn-lt"/>
              </a:rPr>
              <a:t>__________</a:t>
            </a:r>
          </a:p>
          <a:p>
            <a:endParaRPr lang="en-US" sz="1100" baseline="0" dirty="0">
              <a:latin typeface="+mn-lt"/>
            </a:endParaRPr>
          </a:p>
          <a:p>
            <a:r>
              <a:rPr lang="en-US" sz="1100" baseline="0" dirty="0">
                <a:latin typeface="+mn-lt"/>
              </a:rPr>
              <a:t>In this example, the employee’s base pay is $80,735 which, when plotted against the Standard Pay Line, equates to an EOCS of 75.  Based on the employee’s contributions during the appraisal period, the Pay Pool panel, in this example, finalized an OCS of 78 (note the employee exceeded expectations based on salary).  When the 78 score is plotted back against the Standard Pay Line, the salary associated with that score is revealed to be $86,237.</a:t>
            </a:r>
            <a:endParaRPr lang="en-US" sz="1100" dirty="0">
              <a:latin typeface="+mn-lt"/>
            </a:endParaRPr>
          </a:p>
          <a:p>
            <a:endParaRPr lang="en-US" sz="1100" dirty="0">
              <a:latin typeface="+mn-lt"/>
            </a:endParaRPr>
          </a:p>
          <a:p>
            <a:r>
              <a:rPr lang="en-US" sz="1100" dirty="0">
                <a:latin typeface="+mn-lt"/>
              </a:rPr>
              <a:t>The</a:t>
            </a:r>
            <a:r>
              <a:rPr lang="en-US" sz="1100" baseline="0" dirty="0">
                <a:latin typeface="+mn-lt"/>
              </a:rPr>
              <a:t> difference between the EOCS and the final OCS is the employee’s Delta OCS of 3 points. The difference between the employee’s salary and the salary tied to the final OCS is the Delta salary, or “Delta Y” of $5,502.  </a:t>
            </a:r>
          </a:p>
          <a:p>
            <a:endParaRPr lang="en-US" sz="1100" baseline="0" dirty="0">
              <a:latin typeface="+mn-lt"/>
            </a:endParaRPr>
          </a:p>
          <a:p>
            <a:r>
              <a:rPr lang="en-US" sz="1100" dirty="0">
                <a:latin typeface="+mn-lt"/>
              </a:rPr>
              <a:t>Will the employee receive </a:t>
            </a:r>
            <a:r>
              <a:rPr lang="en-US" sz="1100" baseline="0" dirty="0">
                <a:latin typeface="+mn-lt"/>
              </a:rPr>
              <a:t>$5,502 </a:t>
            </a:r>
            <a:r>
              <a:rPr lang="en-US" sz="1100" dirty="0">
                <a:latin typeface="+mn-lt"/>
              </a:rPr>
              <a:t>in the form of a payout? The payout for this employee is determined by</a:t>
            </a:r>
            <a:r>
              <a:rPr lang="en-US" sz="1100" baseline="0" dirty="0">
                <a:latin typeface="+mn-lt"/>
              </a:rPr>
              <a:t> several factors:  The Pay Pool funding set aside by the organization as well as the final scores and delta salaries of all the other employees in that same Pay Pool.  The premise of CCAS is that employees who continue to exceed their expected level of contribution should receive compensation over time which increases their salary to match their level of contribution.  Conversely, those employees who do not contribute at a level matching their compensation will not receive a payout since they are considered to be overcompensated.</a:t>
            </a:r>
          </a:p>
          <a:p>
            <a:endParaRPr lang="en-US" sz="1100" baseline="0" dirty="0">
              <a:latin typeface="+mn-lt"/>
            </a:endParaRPr>
          </a:p>
          <a:p>
            <a:r>
              <a:rPr lang="en-US" sz="1100" baseline="0" dirty="0">
                <a:latin typeface="+mn-lt"/>
              </a:rPr>
              <a:t>Let’s move on to show how the payout is handled….  </a:t>
            </a:r>
            <a:endParaRPr lang="en-US" sz="1100" dirty="0">
              <a:latin typeface="+mn-lt"/>
            </a:endParaRPr>
          </a:p>
          <a:p>
            <a:endParaRPr lang="en-US" dirty="0"/>
          </a:p>
        </p:txBody>
      </p:sp>
    </p:spTree>
    <p:extLst>
      <p:ext uri="{BB962C8B-B14F-4D97-AF65-F5344CB8AC3E}">
        <p14:creationId xmlns:p14="http://schemas.microsoft.com/office/powerpoint/2010/main" val="22013133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184275" y="698500"/>
            <a:ext cx="4651375" cy="3489325"/>
          </a:xfrm>
          <a:ln/>
        </p:spPr>
      </p:sp>
      <p:sp>
        <p:nvSpPr>
          <p:cNvPr id="133123" name="Notes Placeholder 2"/>
          <p:cNvSpPr>
            <a:spLocks noGrp="1"/>
          </p:cNvSpPr>
          <p:nvPr>
            <p:ph type="body" idx="1"/>
          </p:nvPr>
        </p:nvSpPr>
        <p:spPr>
          <a:noFill/>
          <a:ln/>
        </p:spPr>
        <p:txBody>
          <a:bodyPr/>
          <a:lstStyle/>
          <a:p>
            <a:r>
              <a:rPr lang="en-US" sz="1100" dirty="0">
                <a:latin typeface="+mn-lt"/>
              </a:rPr>
              <a:t>Depending</a:t>
            </a:r>
            <a:r>
              <a:rPr lang="en-US" sz="1100" baseline="0" dirty="0">
                <a:latin typeface="+mn-lt"/>
              </a:rPr>
              <a:t> on the OCS finalized by the Pay Pool Panel, an employee’s contribution will plot in one of three Regions:  Overcompensated Region (above the upper rail), Undercompensated Region (below the lower rail), and Normal Pay Region which is the region between the upper and lower rails.  </a:t>
            </a:r>
          </a:p>
          <a:p>
            <a:endParaRPr lang="en-US" sz="1100" baseline="0" dirty="0">
              <a:latin typeface="+mn-lt"/>
            </a:endParaRPr>
          </a:p>
          <a:p>
            <a:r>
              <a:rPr lang="en-US" sz="1100" baseline="0" dirty="0">
                <a:latin typeface="+mn-lt"/>
              </a:rPr>
              <a:t>Based on rail position, there are associated salary adjustment guidelines as shown in the table on this slide.  Because those in the overcompensated region are being paid more than their level of contribution, they are not eligible for a Contribution Rating Increase (pay increase) nor a Contribution Award.  The Pay Pool Panel may decide to give the GPI in full or reduce or deny it altogether.  Those who plot in the normal pay region are being compensated fairly for their level of contribution and are, therefore, eligible for a CRI (up to 6%), a CA, and the full GPI.  Those plotting in the undercompensated region are contributing well above their current level of compensation and are eligible for a CRI (up to 20%), a CA, and the full GPI.  Because locality is not part of the Pay Pool funds, everyone receives their locality adjustment.  </a:t>
            </a:r>
            <a:endParaRPr lang="en-US" sz="1100" dirty="0">
              <a:latin typeface="+mn-lt"/>
            </a:endParaRPr>
          </a:p>
          <a:p>
            <a:endParaRPr lang="en-US" sz="1100" dirty="0">
              <a:latin typeface="+mn-lt"/>
            </a:endParaRPr>
          </a:p>
          <a:p>
            <a:r>
              <a:rPr lang="en-US" sz="1100" dirty="0">
                <a:latin typeface="+mn-lt"/>
              </a:rPr>
              <a:t>These percentages</a:t>
            </a:r>
            <a:r>
              <a:rPr lang="en-US" sz="1100" baseline="0" dirty="0">
                <a:latin typeface="+mn-lt"/>
              </a:rPr>
              <a:t> are eligibilities…the actual amount of increase will again be dependent upon the Pay Pool funding, Delta OCS/Delta Y totals, and distribution of funds among all employees in the Pay Pool.   Like NSPS, if everyone received level 5s, the share value was reduced.  It’s the same concept here….if everyone receives an OCS positive Delta OCS, the payouts are smaller individually and meaningful recognition distinctions are lost.  </a:t>
            </a:r>
          </a:p>
          <a:p>
            <a:endParaRPr lang="en-US" sz="1100" baseline="0" dirty="0">
              <a:latin typeface="+mn-lt"/>
            </a:endParaRPr>
          </a:p>
          <a:p>
            <a:r>
              <a:rPr lang="en-US" sz="1100" baseline="0" dirty="0">
                <a:latin typeface="+mn-lt"/>
              </a:rPr>
              <a:t>The intent of CCAS is that over time, employee compensation will be at a level commensurate with level of contribution and eventually most employees will plot in between the rails in the Normal Pay Region.   </a:t>
            </a:r>
          </a:p>
          <a:p>
            <a:endParaRPr lang="en-US" sz="1100" baseline="0" dirty="0">
              <a:latin typeface="+mn-lt"/>
            </a:endParaRPr>
          </a:p>
          <a:p>
            <a:r>
              <a:rPr lang="en-US" sz="1100" baseline="0" dirty="0">
                <a:latin typeface="+mn-lt"/>
              </a:rPr>
              <a:t>Remember from our chapter on transition, there will be a group of employees on Pay Retention which may plot in the overcompensated region because they are receiving a level of compensation exceeding their ability to contribute at a comparable level for their assigned position.  In these cases, Pay Pool panels may want to discuss these employees separate from others.  </a:t>
            </a:r>
          </a:p>
          <a:p>
            <a:endParaRPr lang="en-US" sz="1100" baseline="0" dirty="0">
              <a:latin typeface="+mn-lt"/>
            </a:endParaRPr>
          </a:p>
          <a:p>
            <a:r>
              <a:rPr lang="en-US" sz="1100" baseline="0" dirty="0">
                <a:latin typeface="+mn-lt"/>
              </a:rPr>
              <a:t>As stated earlier, you will receive greater details on the entire CCAS process in a subsequent training session. </a:t>
            </a:r>
            <a:endParaRPr lang="en-US" sz="1100" dirty="0">
              <a:latin typeface="+mn-lt"/>
            </a:endParaRPr>
          </a:p>
        </p:txBody>
      </p:sp>
      <p:sp>
        <p:nvSpPr>
          <p:cNvPr id="133124" name="Slide Number Placeholder 3"/>
          <p:cNvSpPr>
            <a:spLocks noGrp="1"/>
          </p:cNvSpPr>
          <p:nvPr>
            <p:ph type="sldNum" sz="quarter" idx="5"/>
          </p:nvPr>
        </p:nvSpPr>
        <p:spPr/>
        <p:txBody>
          <a:bodyPr/>
          <a:lstStyle/>
          <a:p>
            <a:pPr>
              <a:defRPr/>
            </a:pPr>
            <a:fld id="{C0C1816C-4BA2-4CB6-83EB-C77B004F5268}" type="slidenum">
              <a:rPr lang="en-US" smtClean="0"/>
              <a:pPr>
                <a:defRPr/>
              </a:pPr>
              <a:t>66</a:t>
            </a:fld>
            <a:endParaRPr lang="en-US" dirty="0"/>
          </a:p>
        </p:txBody>
      </p:sp>
    </p:spTree>
    <p:extLst>
      <p:ext uri="{BB962C8B-B14F-4D97-AF65-F5344CB8AC3E}">
        <p14:creationId xmlns:p14="http://schemas.microsoft.com/office/powerpoint/2010/main" val="35922795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sz="1100" dirty="0">
                <a:latin typeface="+mn-lt"/>
              </a:rPr>
              <a:t>10 U.S.C. §1597(f) requires the determination of which DoD employees shall be separated from employment in a reduction in force to be made primarily on the basis of performance.</a:t>
            </a:r>
          </a:p>
          <a:p>
            <a:endParaRPr lang="en-US" sz="1100" dirty="0">
              <a:latin typeface="+mn-lt"/>
            </a:endParaRPr>
          </a:p>
          <a:p>
            <a:pPr defTabSz="915406" eaLnBrk="1" fontAlgn="auto" hangingPunct="1">
              <a:spcBef>
                <a:spcPct val="0"/>
              </a:spcBef>
              <a:defRPr/>
            </a:pPr>
            <a:r>
              <a:rPr lang="en-US" sz="1100" dirty="0">
                <a:latin typeface="+mn-lt"/>
              </a:rPr>
              <a:t>The performance level score assigned to each contribution factor should reflect an employee’s level of performance characteristically demonstrated throughout the appraisal cycle when compared to the CCAS factor descriptors and discriminators, expected contribution criteria, an employee’s contribution plan, and the impact of the quality of the contributions on the organization. trans</a:t>
            </a:r>
          </a:p>
          <a:p>
            <a:pPr defTabSz="915406" eaLnBrk="1" fontAlgn="auto" hangingPunct="1">
              <a:spcBef>
                <a:spcPct val="0"/>
              </a:spcBef>
              <a:defRPr/>
            </a:pPr>
            <a:endParaRPr lang="en-US" sz="1100" dirty="0">
              <a:latin typeface="+mn-lt"/>
            </a:endParaRPr>
          </a:p>
          <a:p>
            <a:pPr defTabSz="915406" eaLnBrk="1" fontAlgn="auto" hangingPunct="1">
              <a:spcBef>
                <a:spcPct val="0"/>
              </a:spcBef>
              <a:defRPr/>
            </a:pPr>
            <a:r>
              <a:rPr lang="en-US" sz="1100" dirty="0">
                <a:latin typeface="+mn-lt"/>
              </a:rPr>
              <a:t>A Participating Organization may supplement the generic criteria with additional standards that identify milestones, production, due dates, or other measurable aspects of success contributing to the accomplishment of the goals and objectives necessary to meet an organization’s mission and are achievable during the appraisal cycle. </a:t>
            </a:r>
          </a:p>
          <a:p>
            <a:pPr defTabSz="915406" eaLnBrk="1" fontAlgn="auto" hangingPunct="1">
              <a:spcBef>
                <a:spcPct val="0"/>
              </a:spcBef>
              <a:defRPr/>
            </a:pPr>
            <a:endParaRPr lang="en-US" sz="1100" dirty="0">
              <a:latin typeface="+mn-lt"/>
            </a:endParaRPr>
          </a:p>
          <a:p>
            <a:pPr defTabSz="915406" eaLnBrk="1" fontAlgn="auto" hangingPunct="1">
              <a:spcBef>
                <a:spcPct val="0"/>
              </a:spcBef>
              <a:defRPr/>
            </a:pPr>
            <a:r>
              <a:rPr lang="en-US" sz="1100" dirty="0">
                <a:latin typeface="+mn-lt"/>
              </a:rPr>
              <a:t>Please refer to the </a:t>
            </a:r>
            <a:r>
              <a:rPr lang="en-US" sz="1100" dirty="0" err="1">
                <a:latin typeface="+mn-lt"/>
              </a:rPr>
              <a:t>AcqDemo</a:t>
            </a:r>
            <a:r>
              <a:rPr lang="en-US" sz="1100" dirty="0">
                <a:latin typeface="+mn-lt"/>
              </a:rPr>
              <a:t> Operating Guide, Chapter 6, section 6.9 for complete details associated with the Quality of Performance rating of record and Performance Appraisal Quality Level (PAQL) criteria and values.</a:t>
            </a:r>
          </a:p>
          <a:p>
            <a:endParaRPr lang="en-US" sz="1100" dirty="0">
              <a:latin typeface="+mn-lt"/>
            </a:endParaRPr>
          </a:p>
          <a:p>
            <a:pPr marL="171639" indent="-171639">
              <a:buFont typeface="Symbol" panose="05050102010706020507" pitchFamily="18" charset="2"/>
              <a:buChar char="Þ"/>
            </a:pPr>
            <a:r>
              <a:rPr lang="en-US" sz="1100" dirty="0">
                <a:latin typeface="+mn-lt"/>
              </a:rPr>
              <a:t>Federal Register notice, Section II.D.2.f.(2), “Quality of Performance”</a:t>
            </a:r>
          </a:p>
          <a:p>
            <a:pPr marL="171639" indent="-171639">
              <a:buFont typeface="Symbol" panose="05050102010706020507" pitchFamily="18" charset="2"/>
              <a:buChar char="Þ"/>
            </a:pPr>
            <a:endParaRPr lang="en-US" sz="1100" dirty="0">
              <a:latin typeface="+mn-lt"/>
            </a:endParaRPr>
          </a:p>
          <a:p>
            <a:pPr marL="228851" indent="-228851">
              <a:buAutoNum type="arabicParenBoth" startAt="2"/>
            </a:pPr>
            <a:r>
              <a:rPr lang="en-US" sz="1100" dirty="0">
                <a:latin typeface="+mn-lt"/>
              </a:rPr>
              <a:t>Quality of Performance</a:t>
            </a:r>
          </a:p>
          <a:p>
            <a:r>
              <a:rPr lang="en-US" sz="1100" dirty="0">
                <a:latin typeface="+mn-lt"/>
              </a:rPr>
              <a:t>      (a)  Appraisal Criteria. 10 U.S.C. 1597(f) requires the determination of which DoD employees shall be  separated from employment in a reduction in force to be made primarily on the basis of performance. In order to comply with 10 U.S.C. 1597(f), the CCAS has been modified to embrace the quality of performance an employee demonstrates in achieving his/her expected contribution results through an assessment of performance under each of the three contribution factors. Three performance appraisal levels are provided as shown in Table 3 below together with generic quality criteria. The performance level to be assigned to each contribution factor should reflect an employee’s characteristic level of performance during the appraisal cycle as compared to the CCAS factor descriptors and discriminators, expected contribution criteria, an employee’s contribution plan, and the impact of the quality of the contributions on the organization. A Participating Organization may supplement the generic criteria with additional standards that identify milestones, production, due dates, or other measurable aspects of success contributing to the accomplishment of the goals and objectives necessary to meet an organization’s mission and are achievable during the appraisal cycle.</a:t>
            </a:r>
          </a:p>
          <a:p>
            <a:endParaRPr lang="en-US" sz="1100" dirty="0">
              <a:latin typeface="+mn-lt"/>
            </a:endParaRPr>
          </a:p>
          <a:p>
            <a:pPr indent="228851"/>
            <a:r>
              <a:rPr lang="en-US" sz="1100" dirty="0">
                <a:latin typeface="+mn-lt"/>
              </a:rPr>
              <a:t>(b)  Performance Appraisal Process. The quality of performance appraisal is conducted in conjunction with the contribution scoring process. As the rating official considers such items as  the employee’s self-assessment, customers’ feedback, and personal observations in preparation for assigning preliminary CCAS  categorical  scores,  he/she  will also assess the quality of the employee’s performance in achieving his/her contribution results under each of the three contribution  factors.  A preliminary performance appraisal level of either Level 5—Outstanding, Level 3—Fully Successful, or Level 1— Unacceptable from Table 3 will be assigned by the rating official to each of the three contribution factors. The three performance appraisal levels are averaged to calculate the annual rating  of record. The resulting quotient will be rounded to the nearest tenth of a  decimal point. If the hundredths and thousandths places of the decimal reflect forty-nine or less, they are dropped and the tenths place does not change. If the hundredths and thousandths places of the decimal is fifty or more, they are dropped and the tenths place is increased by ‘‘.1’’. The final average will then reflect the employee’s overall job performance during the appraisal cycle based on the rating criteria outlined in Table  4.</a:t>
            </a:r>
          </a:p>
        </p:txBody>
      </p:sp>
      <p:sp>
        <p:nvSpPr>
          <p:cNvPr id="4" name="Slide Number Placeholder 3"/>
          <p:cNvSpPr>
            <a:spLocks noGrp="1"/>
          </p:cNvSpPr>
          <p:nvPr>
            <p:ph type="sldNum" sz="quarter" idx="10"/>
          </p:nvPr>
        </p:nvSpPr>
        <p:spPr/>
        <p:txBody>
          <a:bodyPr/>
          <a:lstStyle/>
          <a:p>
            <a:fld id="{F14F21D2-3A13-43D3-97F1-2E773FB6BCF5}" type="slidenum">
              <a:rPr lang="en-US" smtClean="0"/>
              <a:t>67</a:t>
            </a:fld>
            <a:endParaRPr lang="en-US"/>
          </a:p>
        </p:txBody>
      </p:sp>
    </p:spTree>
    <p:extLst>
      <p:ext uri="{BB962C8B-B14F-4D97-AF65-F5344CB8AC3E}">
        <p14:creationId xmlns:p14="http://schemas.microsoft.com/office/powerpoint/2010/main" val="12804408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15406" eaLnBrk="1" fontAlgn="auto" hangingPunct="1">
              <a:spcBef>
                <a:spcPct val="0"/>
              </a:spcBef>
              <a:defRPr/>
            </a:pPr>
            <a:r>
              <a:rPr lang="en-US" sz="1100" dirty="0">
                <a:latin typeface="+mn-lt"/>
              </a:rPr>
              <a:t>As the rating official considers such items as the employee’s self-assessment, customers’ feedback, and personal observations in preparation for assigning preliminary CCAS scores, he/she will also assess the quality of the employee’s performance in achieving his/her contribution results under each of the three contribution factors. A preliminary performance appraisal level of either Level 5 – Outstanding, Level 3 – Fully Successful, or Level 1 - Unacceptable from Table 3 will be assigned by the rating official to each of the three contribution factors. </a:t>
            </a:r>
          </a:p>
          <a:p>
            <a:pPr defTabSz="915406" eaLnBrk="1" fontAlgn="auto" hangingPunct="1">
              <a:spcBef>
                <a:spcPct val="0"/>
              </a:spcBef>
              <a:defRPr/>
            </a:pPr>
            <a:endParaRPr lang="en-US" sz="1100" dirty="0">
              <a:latin typeface="+mn-lt"/>
            </a:endParaRPr>
          </a:p>
          <a:p>
            <a:pPr defTabSz="915406" eaLnBrk="1" fontAlgn="auto" hangingPunct="1">
              <a:spcBef>
                <a:spcPct val="0"/>
              </a:spcBef>
              <a:defRPr/>
            </a:pPr>
            <a:r>
              <a:rPr lang="en-US" sz="1100" dirty="0">
                <a:solidFill>
                  <a:schemeClr val="accent5">
                    <a:lumMod val="50000"/>
                  </a:schemeClr>
                </a:solidFill>
                <a:latin typeface="+mn-lt"/>
              </a:rPr>
              <a:t>The three performance appraisal levels are averaged to calculate the annual rating of record. </a:t>
            </a:r>
            <a:r>
              <a:rPr lang="en-US" sz="1100" dirty="0">
                <a:latin typeface="+mn-lt"/>
              </a:rPr>
              <a:t>The resulting quotient will be rounded to the nearest tenth of a decimal point. </a:t>
            </a:r>
          </a:p>
          <a:p>
            <a:endParaRPr lang="en-US" dirty="0">
              <a:latin typeface="+mn-lt"/>
            </a:endParaRPr>
          </a:p>
        </p:txBody>
      </p:sp>
      <p:sp>
        <p:nvSpPr>
          <p:cNvPr id="4" name="Slide Number Placeholder 3"/>
          <p:cNvSpPr>
            <a:spLocks noGrp="1"/>
          </p:cNvSpPr>
          <p:nvPr>
            <p:ph type="sldNum" sz="quarter" idx="10"/>
          </p:nvPr>
        </p:nvSpPr>
        <p:spPr/>
        <p:txBody>
          <a:bodyPr/>
          <a:lstStyle/>
          <a:p>
            <a:fld id="{F14F21D2-3A13-43D3-97F1-2E773FB6BCF5}" type="slidenum">
              <a:rPr lang="en-US" smtClean="0"/>
              <a:t>68</a:t>
            </a:fld>
            <a:endParaRPr lang="en-US"/>
          </a:p>
        </p:txBody>
      </p:sp>
    </p:spTree>
    <p:extLst>
      <p:ext uri="{BB962C8B-B14F-4D97-AF65-F5344CB8AC3E}">
        <p14:creationId xmlns:p14="http://schemas.microsoft.com/office/powerpoint/2010/main" val="8412736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15406" eaLnBrk="1" fontAlgn="auto" hangingPunct="1">
              <a:spcBef>
                <a:spcPct val="0"/>
              </a:spcBef>
              <a:defRPr/>
            </a:pPr>
            <a:r>
              <a:rPr lang="en-US" sz="1100" dirty="0">
                <a:latin typeface="+mn-lt"/>
              </a:rPr>
              <a:t>During the pay pool panel process, panel members will review the preliminary performance appraisal level justifications for the contribution factors and rating of record for all pay pool members for consistency and equity of application within the pay pool population before final approval. </a:t>
            </a:r>
          </a:p>
          <a:p>
            <a:pPr defTabSz="915406" eaLnBrk="1" fontAlgn="auto" hangingPunct="1">
              <a:spcBef>
                <a:spcPct val="0"/>
              </a:spcBef>
              <a:defRPr/>
            </a:pPr>
            <a:endParaRPr lang="en-US" sz="1100" dirty="0">
              <a:latin typeface="+mn-lt"/>
            </a:endParaRPr>
          </a:p>
          <a:p>
            <a:pPr defTabSz="915406" eaLnBrk="1" fontAlgn="auto" hangingPunct="1">
              <a:spcBef>
                <a:spcPct val="0"/>
              </a:spcBef>
              <a:defRPr/>
            </a:pPr>
            <a:r>
              <a:rPr lang="en-US" sz="1100" dirty="0">
                <a:latin typeface="+mn-lt"/>
              </a:rPr>
              <a:t>The average raw score of the three appraisal levels and the approved annual rating of record will be recorded in the Defense Civilian Personnel Data System. </a:t>
            </a:r>
          </a:p>
          <a:p>
            <a:pPr defTabSz="915406" eaLnBrk="1" fontAlgn="auto" hangingPunct="1">
              <a:spcBef>
                <a:spcPct val="0"/>
              </a:spcBef>
              <a:defRPr/>
            </a:pPr>
            <a:endParaRPr lang="en-US" sz="1100" dirty="0">
              <a:latin typeface="+mn-lt"/>
            </a:endParaRPr>
          </a:p>
          <a:p>
            <a:pPr defTabSz="915406" eaLnBrk="1" fontAlgn="auto" hangingPunct="1">
              <a:spcBef>
                <a:spcPct val="0"/>
              </a:spcBef>
              <a:defRPr/>
            </a:pPr>
            <a:r>
              <a:rPr lang="en-US" sz="1100" dirty="0">
                <a:latin typeface="+mn-lt"/>
              </a:rPr>
              <a:t>The annual rating of record will be recorded as a Level 5 - Outstanding, Level 3 - Fully Successful, or Level 1 - Unacceptable. </a:t>
            </a:r>
          </a:p>
          <a:p>
            <a:endParaRPr lang="en-US" dirty="0">
              <a:latin typeface="+mn-lt"/>
            </a:endParaRPr>
          </a:p>
        </p:txBody>
      </p:sp>
      <p:sp>
        <p:nvSpPr>
          <p:cNvPr id="4" name="Slide Number Placeholder 3"/>
          <p:cNvSpPr>
            <a:spLocks noGrp="1"/>
          </p:cNvSpPr>
          <p:nvPr>
            <p:ph type="sldNum" sz="quarter" idx="10"/>
          </p:nvPr>
        </p:nvSpPr>
        <p:spPr/>
        <p:txBody>
          <a:bodyPr/>
          <a:lstStyle/>
          <a:p>
            <a:fld id="{F14F21D2-3A13-43D3-97F1-2E773FB6BCF5}" type="slidenum">
              <a:rPr lang="en-US" smtClean="0"/>
              <a:t>69</a:t>
            </a:fld>
            <a:endParaRPr lang="en-US"/>
          </a:p>
        </p:txBody>
      </p:sp>
    </p:spTree>
    <p:extLst>
      <p:ext uri="{BB962C8B-B14F-4D97-AF65-F5344CB8AC3E}">
        <p14:creationId xmlns:p14="http://schemas.microsoft.com/office/powerpoint/2010/main" val="227681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84275" y="698500"/>
            <a:ext cx="4651375" cy="3489325"/>
          </a:xfrm>
          <a:ln/>
        </p:spPr>
      </p:sp>
      <p:sp>
        <p:nvSpPr>
          <p:cNvPr id="86019" name="Notes Placeholder 2"/>
          <p:cNvSpPr>
            <a:spLocks noGrp="1"/>
          </p:cNvSpPr>
          <p:nvPr>
            <p:ph type="body" idx="1"/>
          </p:nvPr>
        </p:nvSpPr>
        <p:spPr>
          <a:noFill/>
          <a:ln/>
        </p:spPr>
        <p:txBody>
          <a:bodyPr/>
          <a:lstStyle/>
          <a:p>
            <a:pPr defTabSz="897925">
              <a:spcBef>
                <a:spcPct val="0"/>
              </a:spcBef>
            </a:pPr>
            <a:r>
              <a:rPr lang="en-US" sz="1100" dirty="0">
                <a:latin typeface="+mn-lt"/>
              </a:rPr>
              <a:t>It’s important to note the purpose of AcqDemo as stated in the Federal Register.  </a:t>
            </a:r>
          </a:p>
          <a:p>
            <a:pPr defTabSz="897925">
              <a:spcBef>
                <a:spcPct val="0"/>
              </a:spcBef>
            </a:pPr>
            <a:endParaRPr lang="en-US" sz="1100" dirty="0">
              <a:latin typeface="+mn-lt"/>
            </a:endParaRPr>
          </a:p>
          <a:p>
            <a:pPr defTabSz="897925">
              <a:spcBef>
                <a:spcPct val="0"/>
              </a:spcBef>
            </a:pPr>
            <a:r>
              <a:rPr lang="en-US" sz="1100" dirty="0">
                <a:latin typeface="+mn-lt"/>
              </a:rPr>
              <a:t>Have the participants read the purpose themselves. </a:t>
            </a:r>
          </a:p>
          <a:p>
            <a:pPr defTabSz="897925">
              <a:spcBef>
                <a:spcPct val="0"/>
              </a:spcBef>
            </a:pPr>
            <a:endParaRPr lang="en-US" sz="1100" dirty="0">
              <a:latin typeface="+mn-lt"/>
            </a:endParaRPr>
          </a:p>
          <a:p>
            <a:pPr defTabSz="897925">
              <a:spcBef>
                <a:spcPct val="0"/>
              </a:spcBef>
            </a:pPr>
            <a:r>
              <a:rPr lang="en-US" sz="1100" dirty="0">
                <a:latin typeface="+mn-lt"/>
              </a:rPr>
              <a:t>And for AcqDemo to be successful, it requires all parties to be involved and participate.</a:t>
            </a:r>
          </a:p>
        </p:txBody>
      </p:sp>
      <p:sp>
        <p:nvSpPr>
          <p:cNvPr id="90116" name="Slide Number Placeholder 3"/>
          <p:cNvSpPr>
            <a:spLocks noGrp="1"/>
          </p:cNvSpPr>
          <p:nvPr>
            <p:ph type="sldNum" sz="quarter" idx="5"/>
          </p:nvPr>
        </p:nvSpPr>
        <p:spPr/>
        <p:txBody>
          <a:bodyPr/>
          <a:lstStyle/>
          <a:p>
            <a:pPr>
              <a:defRPr/>
            </a:pPr>
            <a:fld id="{51A1B5FE-FF6A-4BAE-91E3-09CDF96B4092}" type="slidenum">
              <a:rPr lang="en-US" smtClean="0"/>
              <a:pPr>
                <a:defRPr/>
              </a:pPr>
              <a:t>7</a:t>
            </a:fld>
            <a:endParaRPr lang="en-US" dirty="0"/>
          </a:p>
        </p:txBody>
      </p:sp>
    </p:spTree>
    <p:extLst>
      <p:ext uri="{BB962C8B-B14F-4D97-AF65-F5344CB8AC3E}">
        <p14:creationId xmlns:p14="http://schemas.microsoft.com/office/powerpoint/2010/main" val="13797417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extLst/>
        </p:spPr>
        <p:txBody>
          <a:bodyPr/>
          <a:lstStyle>
            <a:lvl1pPr eaLnBrk="0" hangingPunct="0">
              <a:defRPr sz="1200" b="1">
                <a:solidFill>
                  <a:schemeClr val="tx1"/>
                </a:solidFill>
                <a:latin typeface="Tahoma" pitchFamily="34" charset="0"/>
              </a:defRPr>
            </a:lvl1pPr>
            <a:lvl2pPr marL="770662" indent="-296408" eaLnBrk="0" hangingPunct="0">
              <a:defRPr sz="1200" b="1">
                <a:solidFill>
                  <a:schemeClr val="tx1"/>
                </a:solidFill>
                <a:latin typeface="Tahoma" pitchFamily="34" charset="0"/>
              </a:defRPr>
            </a:lvl2pPr>
            <a:lvl3pPr marL="1185634" indent="-237127" eaLnBrk="0" hangingPunct="0">
              <a:defRPr sz="1200" b="1">
                <a:solidFill>
                  <a:schemeClr val="tx1"/>
                </a:solidFill>
                <a:latin typeface="Tahoma" pitchFamily="34" charset="0"/>
              </a:defRPr>
            </a:lvl3pPr>
            <a:lvl4pPr marL="1659887" indent="-237127" eaLnBrk="0" hangingPunct="0">
              <a:defRPr sz="1200" b="1">
                <a:solidFill>
                  <a:schemeClr val="tx1"/>
                </a:solidFill>
                <a:latin typeface="Tahoma" pitchFamily="34" charset="0"/>
              </a:defRPr>
            </a:lvl4pPr>
            <a:lvl5pPr marL="2134141" indent="-237127" eaLnBrk="0" hangingPunct="0">
              <a:defRPr sz="1200" b="1">
                <a:solidFill>
                  <a:schemeClr val="tx1"/>
                </a:solidFill>
                <a:latin typeface="Tahoma" pitchFamily="34" charset="0"/>
              </a:defRPr>
            </a:lvl5pPr>
            <a:lvl6pPr marL="2608395" indent="-237127" eaLnBrk="0" fontAlgn="base" hangingPunct="0">
              <a:spcBef>
                <a:spcPct val="0"/>
              </a:spcBef>
              <a:spcAft>
                <a:spcPct val="0"/>
              </a:spcAft>
              <a:defRPr sz="1200" b="1">
                <a:solidFill>
                  <a:schemeClr val="tx1"/>
                </a:solidFill>
                <a:latin typeface="Tahoma" pitchFamily="34" charset="0"/>
              </a:defRPr>
            </a:lvl6pPr>
            <a:lvl7pPr marL="3082648" indent="-237127" eaLnBrk="0" fontAlgn="base" hangingPunct="0">
              <a:spcBef>
                <a:spcPct val="0"/>
              </a:spcBef>
              <a:spcAft>
                <a:spcPct val="0"/>
              </a:spcAft>
              <a:defRPr sz="1200" b="1">
                <a:solidFill>
                  <a:schemeClr val="tx1"/>
                </a:solidFill>
                <a:latin typeface="Tahoma" pitchFamily="34" charset="0"/>
              </a:defRPr>
            </a:lvl7pPr>
            <a:lvl8pPr marL="3556902" indent="-237127" eaLnBrk="0" fontAlgn="base" hangingPunct="0">
              <a:spcBef>
                <a:spcPct val="0"/>
              </a:spcBef>
              <a:spcAft>
                <a:spcPct val="0"/>
              </a:spcAft>
              <a:defRPr sz="1200" b="1">
                <a:solidFill>
                  <a:schemeClr val="tx1"/>
                </a:solidFill>
                <a:latin typeface="Tahoma" pitchFamily="34" charset="0"/>
              </a:defRPr>
            </a:lvl8pPr>
            <a:lvl9pPr marL="4031155" indent="-237127" eaLnBrk="0" fontAlgn="base" hangingPunct="0">
              <a:spcBef>
                <a:spcPct val="0"/>
              </a:spcBef>
              <a:spcAft>
                <a:spcPct val="0"/>
              </a:spcAft>
              <a:defRPr sz="1200" b="1">
                <a:solidFill>
                  <a:schemeClr val="tx1"/>
                </a:solidFill>
                <a:latin typeface="Tahoma" pitchFamily="34" charset="0"/>
              </a:defRPr>
            </a:lvl9pPr>
          </a:lstStyle>
          <a:p>
            <a:pPr eaLnBrk="1" hangingPunct="1">
              <a:defRPr/>
            </a:pPr>
            <a:fld id="{0BD18301-EB05-4592-9185-25B6CE6A80DA}" type="slidenum">
              <a:rPr lang="en-US" altLang="en-US" b="0" smtClean="0">
                <a:latin typeface="Times" pitchFamily="18" charset="0"/>
              </a:rPr>
              <a:pPr eaLnBrk="1" hangingPunct="1">
                <a:defRPr/>
              </a:pPr>
              <a:t>70</a:t>
            </a:fld>
            <a:endParaRPr lang="en-US" altLang="en-US" b="0">
              <a:latin typeface="Times" pitchFamily="18" charset="0"/>
            </a:endParaRPr>
          </a:p>
        </p:txBody>
      </p:sp>
      <p:sp>
        <p:nvSpPr>
          <p:cNvPr id="165890" name="Rectangle 2"/>
          <p:cNvSpPr>
            <a:spLocks noGrp="1" noRot="1" noChangeAspect="1" noChangeArrowheads="1" noTextEdit="1"/>
          </p:cNvSpPr>
          <p:nvPr>
            <p:ph type="sldImg"/>
          </p:nvPr>
        </p:nvSpPr>
        <p:spPr>
          <a:xfrm>
            <a:off x="1184275" y="698500"/>
            <a:ext cx="4651375" cy="3489325"/>
          </a:xfrm>
          <a:ln/>
        </p:spPr>
      </p:sp>
      <p:sp>
        <p:nvSpPr>
          <p:cNvPr id="165891" name="Rectangle 3"/>
          <p:cNvSpPr>
            <a:spLocks noGrp="1" noChangeArrowheads="1"/>
          </p:cNvSpPr>
          <p:nvPr>
            <p:ph type="body" idx="1"/>
          </p:nvPr>
        </p:nvSpPr>
        <p:spPr>
          <a:noFill/>
          <a:ln/>
        </p:spPr>
        <p:txBody>
          <a:bodyPr/>
          <a:lstStyle/>
          <a:p>
            <a:r>
              <a:rPr lang="en-US" altLang="en-US" dirty="0">
                <a:latin typeface="Times" pitchFamily="18" charset="0"/>
              </a:rPr>
              <a:t>The demonstration project aims to go beyond a performance-based rating system, to link rewards to the levels of contribution. Therefore, the system also accounts for those whose contributions are judged to be less than adequate. This section applies to reassignment, reduction in pay, reduction in broadband level, or removal of demonstration project employees based on inadequate contribution. </a:t>
            </a:r>
          </a:p>
          <a:p>
            <a:endParaRPr lang="en-US" altLang="en-US" dirty="0">
              <a:latin typeface="Times" pitchFamily="18" charset="0"/>
            </a:endParaRPr>
          </a:p>
          <a:p>
            <a:r>
              <a:rPr lang="en-US" altLang="en-US" dirty="0">
                <a:latin typeface="Times" pitchFamily="18" charset="0"/>
              </a:rPr>
              <a:t>As we’ve seen, contribution is measured against three critical factors, each with levels of increasing contribution corresponding to the three career paths. Inadequate contribution in any one factor at any time during the appraisal period is considered grounds for reassigning employees, reducing their pay and/or broadband level, or removing them from Federal Service.</a:t>
            </a:r>
          </a:p>
          <a:p>
            <a:endParaRPr lang="en-US" altLang="en-US" dirty="0">
              <a:latin typeface="Times" pitchFamily="18" charset="0"/>
            </a:endParaRPr>
          </a:p>
          <a:p>
            <a:r>
              <a:rPr lang="en-US" altLang="en-US" dirty="0">
                <a:latin typeface="Times" pitchFamily="18" charset="0"/>
              </a:rPr>
              <a:t>Inadequate contribution can also result when the OCS falls in the over-compensated region. </a:t>
            </a:r>
          </a:p>
          <a:p>
            <a:endParaRPr lang="en-US" altLang="en-US" dirty="0">
              <a:latin typeface="Times" pitchFamily="18" charset="0"/>
            </a:endParaRPr>
          </a:p>
          <a:p>
            <a:r>
              <a:rPr lang="en-US" altLang="en-US" dirty="0">
                <a:latin typeface="Times" pitchFamily="18" charset="0"/>
              </a:rPr>
              <a:t>This authority is similar to that for identifying poor performers under current Civil Service Rules. Supervisors should consult with the</a:t>
            </a:r>
            <a:r>
              <a:rPr lang="en-US" altLang="en-US" baseline="0" dirty="0">
                <a:latin typeface="Times" pitchFamily="18" charset="0"/>
              </a:rPr>
              <a:t> HR specialist </a:t>
            </a:r>
            <a:r>
              <a:rPr lang="en-US" altLang="en-US" dirty="0">
                <a:latin typeface="Times" pitchFamily="18" charset="0"/>
              </a:rPr>
              <a:t>when considering any action described in this section. </a:t>
            </a:r>
          </a:p>
        </p:txBody>
      </p:sp>
    </p:spTree>
    <p:extLst>
      <p:ext uri="{BB962C8B-B14F-4D97-AF65-F5344CB8AC3E}">
        <p14:creationId xmlns:p14="http://schemas.microsoft.com/office/powerpoint/2010/main" val="27086762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184275" y="698500"/>
            <a:ext cx="4651375" cy="3489325"/>
          </a:xfrm>
          <a:ln/>
        </p:spPr>
      </p:sp>
      <p:sp>
        <p:nvSpPr>
          <p:cNvPr id="134147" name="Notes Placeholder 2"/>
          <p:cNvSpPr>
            <a:spLocks noGrp="1"/>
          </p:cNvSpPr>
          <p:nvPr>
            <p:ph type="body" idx="1"/>
          </p:nvPr>
        </p:nvSpPr>
        <p:spPr>
          <a:noFill/>
          <a:ln/>
        </p:spPr>
        <p:txBody>
          <a:bodyPr/>
          <a:lstStyle/>
          <a:p>
            <a:r>
              <a:rPr lang="en-US" sz="1100" dirty="0">
                <a:latin typeface="+mn-lt"/>
              </a:rPr>
              <a:t>When an employee’s contribution score causes the employee’s base pay to plot in the overcompensated region (above the upper rail of the Normal Pay Region) AND/OR the quality of performance is considered at an Unacceptable, Level 1, rating of record in any one factor, the employee is considered to be contributing inadequately.  When either or both of these situations occurs, the supervisor will determine the degree of inadequate contribution and, depending on the severity, discuss possible remedies and courses of action with the employee and the servicing Labor Relations Specialist.</a:t>
            </a:r>
          </a:p>
          <a:p>
            <a:endParaRPr lang="en-US" sz="1100" dirty="0">
              <a:latin typeface="+mn-lt"/>
            </a:endParaRPr>
          </a:p>
          <a:p>
            <a:r>
              <a:rPr lang="en-US" sz="1100" dirty="0">
                <a:latin typeface="+mn-lt"/>
              </a:rPr>
              <a:t>Written notification is required when the initiation of a CIP is indicated. The employee will be afforded an opportunity to achieve the requirements of the CIP and, if achieved, the employee must maintain an acceptable level of contribution and/or satisfactory performance for a period of two years from the beginning date of the CIP. Adverse action may be initiated if, during that 2-year period, the employee’s contribution and/or performance in any once factor falls below expectations.</a:t>
            </a:r>
          </a:p>
          <a:p>
            <a:pPr>
              <a:spcBef>
                <a:spcPct val="0"/>
              </a:spcBef>
            </a:pPr>
            <a:endParaRPr lang="en-US" sz="1100" dirty="0">
              <a:latin typeface="+mn-lt"/>
            </a:endParaRPr>
          </a:p>
          <a:p>
            <a:pPr>
              <a:spcBef>
                <a:spcPct val="0"/>
              </a:spcBef>
            </a:pPr>
            <a:r>
              <a:rPr lang="en-US" sz="1100" dirty="0">
                <a:latin typeface="+mn-lt"/>
              </a:rPr>
              <a:t>Refer to Chapter 7 of the Operating Guide for more details regarding inadequate contribution and/or performance, the required and recommended actions to be taken, and the necessary documentation to be generated in situations created by an employee’s failure to meet expected levels of contribution and/or performance.</a:t>
            </a:r>
          </a:p>
          <a:p>
            <a:pPr>
              <a:spcBef>
                <a:spcPct val="0"/>
              </a:spcBef>
            </a:pPr>
            <a:endParaRPr lang="en-US" sz="1100" dirty="0"/>
          </a:p>
        </p:txBody>
      </p:sp>
      <p:sp>
        <p:nvSpPr>
          <p:cNvPr id="134148" name="Slide Number Placeholder 3"/>
          <p:cNvSpPr>
            <a:spLocks noGrp="1"/>
          </p:cNvSpPr>
          <p:nvPr>
            <p:ph type="sldNum" sz="quarter" idx="5"/>
          </p:nvPr>
        </p:nvSpPr>
        <p:spPr/>
        <p:txBody>
          <a:bodyPr/>
          <a:lstStyle/>
          <a:p>
            <a:pPr>
              <a:defRPr/>
            </a:pPr>
            <a:fld id="{CE53246F-4338-44DA-81D7-AF4347E8C148}" type="slidenum">
              <a:rPr lang="en-US" smtClean="0"/>
              <a:pPr>
                <a:defRPr/>
              </a:pPr>
              <a:t>71</a:t>
            </a:fld>
            <a:endParaRPr lang="en-US" dirty="0"/>
          </a:p>
        </p:txBody>
      </p:sp>
    </p:spTree>
    <p:extLst>
      <p:ext uri="{BB962C8B-B14F-4D97-AF65-F5344CB8AC3E}">
        <p14:creationId xmlns:p14="http://schemas.microsoft.com/office/powerpoint/2010/main" val="22543946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184275" y="698500"/>
            <a:ext cx="4651375" cy="3489325"/>
          </a:xfrm>
          <a:ln/>
        </p:spPr>
      </p:sp>
      <p:sp>
        <p:nvSpPr>
          <p:cNvPr id="134147" name="Notes Placeholder 2"/>
          <p:cNvSpPr>
            <a:spLocks noGrp="1"/>
          </p:cNvSpPr>
          <p:nvPr>
            <p:ph type="body" idx="1"/>
          </p:nvPr>
        </p:nvSpPr>
        <p:spPr>
          <a:noFill/>
          <a:ln/>
        </p:spPr>
        <p:txBody>
          <a:bodyPr/>
          <a:lstStyle/>
          <a:p>
            <a:r>
              <a:rPr lang="en-US" sz="1100" dirty="0">
                <a:latin typeface="+mn-lt"/>
              </a:rPr>
              <a:t>Here is a graphic representation of what was described on the previous slide - what constitutes inadequate contribution.</a:t>
            </a:r>
          </a:p>
          <a:p>
            <a:endParaRPr lang="en-US" sz="1100" dirty="0">
              <a:latin typeface="+mn-lt"/>
            </a:endParaRPr>
          </a:p>
          <a:p>
            <a:r>
              <a:rPr lang="en-US" sz="1100" dirty="0">
                <a:latin typeface="+mn-lt"/>
              </a:rPr>
              <a:t>When an employee’s contribution score causes the employee’s base pay to plot in the overcompensated region (above the upper rail of the Normal Pay Region) AND/OR the quality of performance is considered at an Unacceptable, Level 1, rating of record in any one factor, the employee is considered to be contributing inadequately.  </a:t>
            </a:r>
            <a:endParaRPr lang="en-US" sz="1100" dirty="0"/>
          </a:p>
        </p:txBody>
      </p:sp>
      <p:sp>
        <p:nvSpPr>
          <p:cNvPr id="134148" name="Slide Number Placeholder 3"/>
          <p:cNvSpPr>
            <a:spLocks noGrp="1"/>
          </p:cNvSpPr>
          <p:nvPr>
            <p:ph type="sldNum" sz="quarter" idx="5"/>
          </p:nvPr>
        </p:nvSpPr>
        <p:spPr/>
        <p:txBody>
          <a:bodyPr/>
          <a:lstStyle/>
          <a:p>
            <a:pPr>
              <a:defRPr/>
            </a:pPr>
            <a:fld id="{CE53246F-4338-44DA-81D7-AF4347E8C148}" type="slidenum">
              <a:rPr lang="en-US" smtClean="0"/>
              <a:pPr>
                <a:defRPr/>
              </a:pPr>
              <a:t>72</a:t>
            </a:fld>
            <a:endParaRPr lang="en-US" dirty="0"/>
          </a:p>
        </p:txBody>
      </p:sp>
    </p:spTree>
    <p:extLst>
      <p:ext uri="{BB962C8B-B14F-4D97-AF65-F5344CB8AC3E}">
        <p14:creationId xmlns:p14="http://schemas.microsoft.com/office/powerpoint/2010/main" val="35024034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extLst/>
        </p:spPr>
        <p:txBody>
          <a:bodyPr/>
          <a:lstStyle>
            <a:lvl1pPr eaLnBrk="0" hangingPunct="0">
              <a:defRPr sz="1200" b="1">
                <a:solidFill>
                  <a:schemeClr val="tx1"/>
                </a:solidFill>
                <a:latin typeface="Tahoma" pitchFamily="34" charset="0"/>
              </a:defRPr>
            </a:lvl1pPr>
            <a:lvl2pPr marL="770662" indent="-296408" eaLnBrk="0" hangingPunct="0">
              <a:defRPr sz="1200" b="1">
                <a:solidFill>
                  <a:schemeClr val="tx1"/>
                </a:solidFill>
                <a:latin typeface="Tahoma" pitchFamily="34" charset="0"/>
              </a:defRPr>
            </a:lvl2pPr>
            <a:lvl3pPr marL="1185634" indent="-237127" eaLnBrk="0" hangingPunct="0">
              <a:defRPr sz="1200" b="1">
                <a:solidFill>
                  <a:schemeClr val="tx1"/>
                </a:solidFill>
                <a:latin typeface="Tahoma" pitchFamily="34" charset="0"/>
              </a:defRPr>
            </a:lvl3pPr>
            <a:lvl4pPr marL="1659887" indent="-237127" eaLnBrk="0" hangingPunct="0">
              <a:defRPr sz="1200" b="1">
                <a:solidFill>
                  <a:schemeClr val="tx1"/>
                </a:solidFill>
                <a:latin typeface="Tahoma" pitchFamily="34" charset="0"/>
              </a:defRPr>
            </a:lvl4pPr>
            <a:lvl5pPr marL="2134141" indent="-237127" eaLnBrk="0" hangingPunct="0">
              <a:defRPr sz="1200" b="1">
                <a:solidFill>
                  <a:schemeClr val="tx1"/>
                </a:solidFill>
                <a:latin typeface="Tahoma" pitchFamily="34" charset="0"/>
              </a:defRPr>
            </a:lvl5pPr>
            <a:lvl6pPr marL="2608395" indent="-237127" eaLnBrk="0" fontAlgn="base" hangingPunct="0">
              <a:spcBef>
                <a:spcPct val="0"/>
              </a:spcBef>
              <a:spcAft>
                <a:spcPct val="0"/>
              </a:spcAft>
              <a:defRPr sz="1200" b="1">
                <a:solidFill>
                  <a:schemeClr val="tx1"/>
                </a:solidFill>
                <a:latin typeface="Tahoma" pitchFamily="34" charset="0"/>
              </a:defRPr>
            </a:lvl6pPr>
            <a:lvl7pPr marL="3082648" indent="-237127" eaLnBrk="0" fontAlgn="base" hangingPunct="0">
              <a:spcBef>
                <a:spcPct val="0"/>
              </a:spcBef>
              <a:spcAft>
                <a:spcPct val="0"/>
              </a:spcAft>
              <a:defRPr sz="1200" b="1">
                <a:solidFill>
                  <a:schemeClr val="tx1"/>
                </a:solidFill>
                <a:latin typeface="Tahoma" pitchFamily="34" charset="0"/>
              </a:defRPr>
            </a:lvl7pPr>
            <a:lvl8pPr marL="3556902" indent="-237127" eaLnBrk="0" fontAlgn="base" hangingPunct="0">
              <a:spcBef>
                <a:spcPct val="0"/>
              </a:spcBef>
              <a:spcAft>
                <a:spcPct val="0"/>
              </a:spcAft>
              <a:defRPr sz="1200" b="1">
                <a:solidFill>
                  <a:schemeClr val="tx1"/>
                </a:solidFill>
                <a:latin typeface="Tahoma" pitchFamily="34" charset="0"/>
              </a:defRPr>
            </a:lvl8pPr>
            <a:lvl9pPr marL="4031155" indent="-237127" eaLnBrk="0" fontAlgn="base" hangingPunct="0">
              <a:spcBef>
                <a:spcPct val="0"/>
              </a:spcBef>
              <a:spcAft>
                <a:spcPct val="0"/>
              </a:spcAft>
              <a:defRPr sz="1200" b="1">
                <a:solidFill>
                  <a:schemeClr val="tx1"/>
                </a:solidFill>
                <a:latin typeface="Tahoma" pitchFamily="34" charset="0"/>
              </a:defRPr>
            </a:lvl9pPr>
          </a:lstStyle>
          <a:p>
            <a:pPr eaLnBrk="1" hangingPunct="1">
              <a:defRPr/>
            </a:pPr>
            <a:fld id="{D83A6A64-0E26-47AD-B78A-7850B3A2D078}" type="slidenum">
              <a:rPr lang="en-US" b="0" smtClean="0">
                <a:latin typeface="Times" pitchFamily="18" charset="0"/>
              </a:rPr>
              <a:pPr eaLnBrk="1" hangingPunct="1">
                <a:defRPr/>
              </a:pPr>
              <a:t>73</a:t>
            </a:fld>
            <a:endParaRPr lang="en-US" b="0">
              <a:latin typeface="Times" pitchFamily="18" charset="0"/>
            </a:endParaRPr>
          </a:p>
        </p:txBody>
      </p:sp>
      <p:sp>
        <p:nvSpPr>
          <p:cNvPr id="177154"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177155" name="Rectangle 3"/>
          <p:cNvSpPr>
            <a:spLocks noGrp="1" noChangeArrowheads="1"/>
          </p:cNvSpPr>
          <p:nvPr>
            <p:ph type="body" idx="1"/>
          </p:nvPr>
        </p:nvSpPr>
        <p:spPr>
          <a:xfrm>
            <a:off x="0" y="3985745"/>
            <a:ext cx="7315200" cy="4638284"/>
          </a:xfrm>
          <a:solidFill>
            <a:srgbClr val="FFFFFF"/>
          </a:solidFill>
          <a:ln>
            <a:solidFill>
              <a:srgbClr val="000000"/>
            </a:solidFill>
          </a:ln>
        </p:spPr>
        <p:txBody>
          <a:bodyPr lIns="96075" tIns="48037" rIns="96075" bIns="48037"/>
          <a:lstStyle/>
          <a:p>
            <a:pPr eaLnBrk="1" hangingPunct="1"/>
            <a:r>
              <a:rPr lang="en-US" sz="900" dirty="0">
                <a:latin typeface="Times" pitchFamily="18" charset="0"/>
              </a:rPr>
              <a:t>There are many component unique requirements of preparing improvement actions, so we advise all supervisors to work with their HR specialist for assistance on these matters but a CIP must contain these items….</a:t>
            </a:r>
          </a:p>
        </p:txBody>
      </p:sp>
    </p:spTree>
    <p:extLst>
      <p:ext uri="{BB962C8B-B14F-4D97-AF65-F5344CB8AC3E}">
        <p14:creationId xmlns:p14="http://schemas.microsoft.com/office/powerpoint/2010/main" val="25400739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184275" y="698500"/>
            <a:ext cx="4651375" cy="3489325"/>
          </a:xfrm>
          <a:ln/>
        </p:spPr>
      </p:sp>
      <p:sp>
        <p:nvSpPr>
          <p:cNvPr id="129027" name="Notes Placeholder 2"/>
          <p:cNvSpPr>
            <a:spLocks noGrp="1"/>
          </p:cNvSpPr>
          <p:nvPr>
            <p:ph type="body" idx="1"/>
          </p:nvPr>
        </p:nvSpPr>
        <p:spPr>
          <a:ln/>
        </p:spPr>
        <p:txBody>
          <a:bodyPr/>
          <a:lstStyle/>
          <a:p>
            <a:pPr marL="228851" indent="-228851">
              <a:defRPr/>
            </a:pPr>
            <a:r>
              <a:rPr lang="en-US" altLang="en-US" sz="1100" dirty="0">
                <a:latin typeface="+mn-lt"/>
              </a:rPr>
              <a:t>HR Professionals must document and report grievances.</a:t>
            </a:r>
          </a:p>
          <a:p>
            <a:pPr marL="228851" indent="-228851">
              <a:buFontTx/>
              <a:buAutoNum type="arabicParenBoth"/>
              <a:defRPr/>
            </a:pPr>
            <a:endParaRPr lang="en-US" altLang="en-US" sz="1100" dirty="0">
              <a:latin typeface="+mn-lt"/>
            </a:endParaRPr>
          </a:p>
          <a:p>
            <a:pPr marL="228851" indent="-228851">
              <a:buFontTx/>
              <a:buAutoNum type="arabicParenBoth"/>
              <a:defRPr/>
            </a:pPr>
            <a:r>
              <a:rPr lang="en-US" altLang="en-US" sz="1100" dirty="0">
                <a:latin typeface="+mn-lt"/>
              </a:rPr>
              <a:t>Within 15 calendar days of receiving CCAS Part I (the Overall Contribution Score and Salary/Award payout) t</a:t>
            </a:r>
            <a:r>
              <a:rPr lang="en-US" sz="1100" dirty="0">
                <a:latin typeface="+mn-lt"/>
              </a:rPr>
              <a:t>he employee will submit the grievance first to the rating official,</a:t>
            </a:r>
          </a:p>
          <a:p>
            <a:pPr marL="228851" indent="-228851">
              <a:buFontTx/>
              <a:buAutoNum type="arabicParenBoth"/>
              <a:defRPr/>
            </a:pPr>
            <a:r>
              <a:rPr lang="en-US" sz="1100" dirty="0">
                <a:latin typeface="+mn-lt"/>
              </a:rPr>
              <a:t>Within 10 calendar days of date of grievance, the supervisor will submit a recommendation to the pay pool panel. </a:t>
            </a:r>
            <a:endParaRPr lang="en-US" altLang="en-US" sz="1100" dirty="0">
              <a:latin typeface="+mn-lt"/>
            </a:endParaRPr>
          </a:p>
          <a:p>
            <a:pPr>
              <a:defRPr/>
            </a:pPr>
            <a:r>
              <a:rPr lang="en-US" altLang="en-US" sz="1100" dirty="0">
                <a:latin typeface="+mn-lt"/>
              </a:rPr>
              <a:t>(3) The pay pool panel accepts the rating official's recommendation or reaches an independent decision within 30 days of date of grievance and provides the employee a written decision.</a:t>
            </a:r>
          </a:p>
          <a:p>
            <a:pPr>
              <a:defRPr/>
            </a:pPr>
            <a:r>
              <a:rPr lang="en-US" altLang="en-US" sz="1100" dirty="0">
                <a:latin typeface="+mn-lt"/>
              </a:rPr>
              <a:t>(4) If an employee is dissatisfied with the pay pool panel's decision, within 15 calendar days of receipt of the pay pool’s written decision, he or she may submit a request for reconsideration with the pay pool manager’s next higher official.  </a:t>
            </a:r>
          </a:p>
          <a:p>
            <a:pPr>
              <a:defRPr/>
            </a:pPr>
            <a:r>
              <a:rPr lang="en-US" altLang="en-US" sz="1100" dirty="0">
                <a:latin typeface="+mn-lt"/>
              </a:rPr>
              <a:t>(5) Within 60 calendar days of date of request for reconsideration, that official renders a final written and binding decision on the grievance.</a:t>
            </a:r>
          </a:p>
          <a:p>
            <a:pPr>
              <a:spcBef>
                <a:spcPct val="0"/>
              </a:spcBef>
              <a:defRPr/>
            </a:pPr>
            <a:endParaRPr lang="en-US" sz="1100" dirty="0">
              <a:latin typeface="+mn-lt"/>
            </a:endParaRPr>
          </a:p>
          <a:p>
            <a:pPr>
              <a:spcBef>
                <a:spcPct val="0"/>
              </a:spcBef>
              <a:defRPr/>
            </a:pPr>
            <a:r>
              <a:rPr lang="en-US" sz="1100" dirty="0">
                <a:latin typeface="+mn-lt"/>
              </a:rPr>
              <a:t>More detailed information will be provided in upcoming training: (1) AcqDemo for Employees and (2) Rating and Rewarding Contribution.</a:t>
            </a:r>
          </a:p>
        </p:txBody>
      </p:sp>
      <p:sp>
        <p:nvSpPr>
          <p:cNvPr id="135172" name="Slide Number Placeholder 3"/>
          <p:cNvSpPr>
            <a:spLocks noGrp="1"/>
          </p:cNvSpPr>
          <p:nvPr>
            <p:ph type="sldNum" sz="quarter" idx="5"/>
          </p:nvPr>
        </p:nvSpPr>
        <p:spPr/>
        <p:txBody>
          <a:bodyPr/>
          <a:lstStyle/>
          <a:p>
            <a:pPr>
              <a:defRPr/>
            </a:pPr>
            <a:fld id="{39EA40E6-7AA3-4243-BC2F-6940252167EE}" type="slidenum">
              <a:rPr lang="en-US" smtClean="0"/>
              <a:pPr>
                <a:defRPr/>
              </a:pPr>
              <a:t>74</a:t>
            </a:fld>
            <a:endParaRPr lang="en-US" dirty="0"/>
          </a:p>
        </p:txBody>
      </p:sp>
    </p:spTree>
    <p:extLst>
      <p:ext uri="{BB962C8B-B14F-4D97-AF65-F5344CB8AC3E}">
        <p14:creationId xmlns:p14="http://schemas.microsoft.com/office/powerpoint/2010/main" val="9283325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dirty="0"/>
              <a:t>As required by 10 U.S.C. §1597(f)</a:t>
            </a:r>
          </a:p>
          <a:p>
            <a:endParaRPr lang="en-US" dirty="0"/>
          </a:p>
          <a:p>
            <a:pPr marL="171639" indent="-171639">
              <a:buFont typeface="Symbol" panose="05050102010706020507" pitchFamily="18" charset="2"/>
              <a:buChar char="Þ"/>
            </a:pPr>
            <a:r>
              <a:rPr lang="en-US" dirty="0"/>
              <a:t>Retention factors determine order of retention within Tenure Groups on master retention list.</a:t>
            </a:r>
          </a:p>
          <a:p>
            <a:pPr marL="171639" indent="-171639">
              <a:buFont typeface="Symbol" panose="05050102010706020507" pitchFamily="18" charset="2"/>
              <a:buChar char="Þ"/>
            </a:pPr>
            <a:endParaRPr lang="en-US" dirty="0"/>
          </a:p>
          <a:p>
            <a:pPr marL="171639" indent="-171639">
              <a:buFont typeface="Symbol" panose="05050102010706020507" pitchFamily="18" charset="2"/>
              <a:buChar char="Þ"/>
            </a:pPr>
            <a:r>
              <a:rPr lang="en-US" dirty="0"/>
              <a:t>Complete details associated with the </a:t>
            </a:r>
            <a:r>
              <a:rPr lang="en-US" dirty="0" err="1"/>
              <a:t>AcqDemo</a:t>
            </a:r>
            <a:r>
              <a:rPr lang="en-US" dirty="0"/>
              <a:t> revised RIF procedures are found in the </a:t>
            </a:r>
            <a:r>
              <a:rPr lang="en-US" dirty="0" err="1"/>
              <a:t>AcqDemo</a:t>
            </a:r>
            <a:r>
              <a:rPr lang="en-US" dirty="0"/>
              <a:t> Operating Guide, Chapter 9.</a:t>
            </a:r>
          </a:p>
          <a:p>
            <a:pPr marL="171639" indent="-171639">
              <a:buFont typeface="Symbol" panose="05050102010706020507" pitchFamily="18" charset="2"/>
              <a:buChar char="Þ"/>
            </a:pPr>
            <a:endParaRPr lang="en-US" dirty="0"/>
          </a:p>
          <a:p>
            <a:pPr marL="171639" indent="-171639">
              <a:buFont typeface="Symbol" panose="05050102010706020507" pitchFamily="18" charset="2"/>
              <a:buChar char="Þ"/>
            </a:pPr>
            <a:r>
              <a:rPr lang="en-US" dirty="0"/>
              <a:t>Federal Register notice, Section II.B.6.e.</a:t>
            </a:r>
          </a:p>
          <a:p>
            <a:pPr marL="171639" indent="-171639">
              <a:buFont typeface="Symbol" panose="05050102010706020507" pitchFamily="18" charset="2"/>
              <a:buChar char="Þ"/>
            </a:pPr>
            <a:endParaRPr lang="en-US" dirty="0"/>
          </a:p>
          <a:p>
            <a:r>
              <a:rPr lang="en-US" dirty="0">
                <a:latin typeface="+mn-lt"/>
              </a:rPr>
              <a:t>(d) Retention Factors.</a:t>
            </a:r>
          </a:p>
          <a:p>
            <a:r>
              <a:rPr lang="en-US" dirty="0">
                <a:latin typeface="+mn-lt"/>
              </a:rPr>
              <a:t>1—Average Annual Rating of Record. The average annual rating of record is the primary retention factor in determining which employees shall be separated from employment.</a:t>
            </a:r>
          </a:p>
          <a:p>
            <a:r>
              <a:rPr lang="en-US" dirty="0">
                <a:latin typeface="+mn-lt"/>
              </a:rPr>
              <a:t>a—Rating of Record Criteria. A rating of record may be issued only in accordance with the </a:t>
            </a:r>
            <a:r>
              <a:rPr lang="en-US" dirty="0" err="1">
                <a:latin typeface="+mn-lt"/>
              </a:rPr>
              <a:t>AcqDemo</a:t>
            </a:r>
            <a:r>
              <a:rPr lang="en-US" dirty="0">
                <a:latin typeface="+mn-lt"/>
              </a:rPr>
              <a:t> appraisal cycle, other approved appraisal periods under </a:t>
            </a:r>
            <a:r>
              <a:rPr lang="en-US" dirty="0" err="1">
                <a:latin typeface="+mn-lt"/>
              </a:rPr>
              <a:t>AcqDemo</a:t>
            </a:r>
            <a:r>
              <a:rPr lang="en-US" dirty="0">
                <a:latin typeface="+mn-lt"/>
              </a:rPr>
              <a:t>, another DoD performance management program, or a performance management system used by another federal agency with which an employee was formerly employed. Ratings of record may not be issued solely for purposes of documenting performance in advance of a RIF. An employee’s average annual rating of record for RIF purposes is the average of the ratings of record averages drawn from the two most recent annual CCAS ratings or other official ratings of record received by the employee within the four-year period preceding the ‘‘cutoff date ‘‘established for the RIF, except when the employee’s most recent rating of record is ‘‘unacceptable.’’ When the most recent rating of record is ‘‘unacceptable,’’ only that rating of record will be considered for purposes of RIF. Average calculated to the 10</a:t>
            </a:r>
            <a:r>
              <a:rPr lang="en-US" baseline="30000" dirty="0">
                <a:latin typeface="+mn-lt"/>
              </a:rPr>
              <a:t>th</a:t>
            </a:r>
            <a:r>
              <a:rPr lang="en-US" dirty="0">
                <a:latin typeface="+mn-lt"/>
              </a:rPr>
              <a:t> decimal place.</a:t>
            </a:r>
          </a:p>
          <a:p>
            <a:endParaRPr lang="en-US" dirty="0"/>
          </a:p>
        </p:txBody>
      </p:sp>
      <p:sp>
        <p:nvSpPr>
          <p:cNvPr id="4" name="Slide Number Placeholder 3"/>
          <p:cNvSpPr>
            <a:spLocks noGrp="1"/>
          </p:cNvSpPr>
          <p:nvPr>
            <p:ph type="sldNum" sz="quarter" idx="10"/>
          </p:nvPr>
        </p:nvSpPr>
        <p:spPr/>
        <p:txBody>
          <a:bodyPr/>
          <a:lstStyle/>
          <a:p>
            <a:fld id="{F14F21D2-3A13-43D3-97F1-2E773FB6BCF5}" type="slidenum">
              <a:rPr lang="en-US" smtClean="0"/>
              <a:t>75</a:t>
            </a:fld>
            <a:endParaRPr lang="en-US"/>
          </a:p>
        </p:txBody>
      </p:sp>
    </p:spTree>
    <p:extLst>
      <p:ext uri="{BB962C8B-B14F-4D97-AF65-F5344CB8AC3E}">
        <p14:creationId xmlns:p14="http://schemas.microsoft.com/office/powerpoint/2010/main" val="31766718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15406" eaLnBrk="1" fontAlgn="auto" hangingPunct="1">
              <a:spcBef>
                <a:spcPct val="0"/>
              </a:spcBef>
              <a:defRPr/>
            </a:pPr>
            <a:r>
              <a:rPr lang="en-US" sz="1100" dirty="0">
                <a:latin typeface="+mn-lt"/>
              </a:rPr>
              <a:t>Competitive Area details from the FRN:  A competitive area establishes the boundaries within which employees compete for retention under </a:t>
            </a:r>
            <a:r>
              <a:rPr lang="en-US" sz="1100" dirty="0" err="1">
                <a:latin typeface="+mn-lt"/>
              </a:rPr>
              <a:t>AcqDemo</a:t>
            </a:r>
            <a:r>
              <a:rPr lang="en-US" sz="1100" dirty="0">
                <a:latin typeface="+mn-lt"/>
              </a:rPr>
              <a:t> RIF regulations. </a:t>
            </a:r>
            <a:r>
              <a:rPr lang="en-US" sz="1100" dirty="0" err="1">
                <a:latin typeface="+mn-lt"/>
              </a:rPr>
              <a:t>AcqDemo</a:t>
            </a:r>
            <a:r>
              <a:rPr lang="en-US" sz="1100" dirty="0">
                <a:latin typeface="+mn-lt"/>
              </a:rPr>
              <a:t> competitive areas may be refined beyond a given component or part of a component at a given geographic location. Generally, the geographic area of coverage will be the local commuting area. Once the geographic area is determined, additional factors will be introduced to ensure that there is sufficient flexibility within the competitive area to effect such reassignments and reallocations of work as necessary to carry out the mission of the organization with minimal disruptions. Typically, these additional factors will include, at a minimum: career path (pay plan), specific broadband level(s) within a career path, and occupational series. Additional factors may include lines of business, product lines, organizational units, funding lines, and/or functional area, or a combination of these elements and must include all </a:t>
            </a:r>
            <a:r>
              <a:rPr lang="en-US" sz="1100" dirty="0" err="1">
                <a:latin typeface="+mn-lt"/>
              </a:rPr>
              <a:t>AcqDemo</a:t>
            </a:r>
            <a:r>
              <a:rPr lang="en-US" sz="1100" dirty="0">
                <a:latin typeface="+mn-lt"/>
              </a:rPr>
              <a:t> project employees within the defined competitive area. For each defined RIF competitive area, </a:t>
            </a:r>
            <a:r>
              <a:rPr lang="en-US" sz="1100" dirty="0" err="1">
                <a:latin typeface="+mn-lt"/>
              </a:rPr>
              <a:t>AcqDemo</a:t>
            </a:r>
            <a:r>
              <a:rPr lang="en-US" sz="1100" dirty="0">
                <a:latin typeface="+mn-lt"/>
              </a:rPr>
              <a:t> and non-</a:t>
            </a:r>
            <a:r>
              <a:rPr lang="en-US" sz="1100" dirty="0" err="1">
                <a:latin typeface="+mn-lt"/>
              </a:rPr>
              <a:t>AcqDemo</a:t>
            </a:r>
            <a:r>
              <a:rPr lang="en-US" sz="1100" dirty="0">
                <a:latin typeface="+mn-lt"/>
              </a:rPr>
              <a:t> employees must be placed in separate RIF competitive areas. The RIF competitive areas will be established no fewer than 90 days in advance of any planned effective date of an </a:t>
            </a:r>
            <a:r>
              <a:rPr lang="en-US" sz="1100" dirty="0" err="1">
                <a:latin typeface="+mn-lt"/>
              </a:rPr>
              <a:t>AcqDemo</a:t>
            </a:r>
            <a:r>
              <a:rPr lang="en-US" sz="1100" dirty="0">
                <a:latin typeface="+mn-lt"/>
              </a:rPr>
              <a:t> RIF. All </a:t>
            </a:r>
            <a:r>
              <a:rPr lang="en-US" sz="1100" dirty="0" err="1">
                <a:latin typeface="+mn-lt"/>
              </a:rPr>
              <a:t>AcqDemo</a:t>
            </a:r>
            <a:r>
              <a:rPr lang="en-US" sz="1100" dirty="0">
                <a:latin typeface="+mn-lt"/>
              </a:rPr>
              <a:t> project employees within the </a:t>
            </a:r>
            <a:r>
              <a:rPr lang="en-US" sz="1100" dirty="0" err="1">
                <a:latin typeface="+mn-lt"/>
              </a:rPr>
              <a:t>AcqDemo</a:t>
            </a:r>
            <a:r>
              <a:rPr lang="en-US" sz="1100" dirty="0">
                <a:latin typeface="+mn-lt"/>
              </a:rPr>
              <a:t> defined competitive area must be included in that competitive area. Therefore, </a:t>
            </a:r>
            <a:r>
              <a:rPr lang="en-US" sz="1100" dirty="0" err="1">
                <a:latin typeface="+mn-lt"/>
              </a:rPr>
              <a:t>AcqDemo</a:t>
            </a:r>
            <a:r>
              <a:rPr lang="en-US" sz="1100" dirty="0">
                <a:latin typeface="+mn-lt"/>
              </a:rPr>
              <a:t> employees would not displace non-</a:t>
            </a:r>
            <a:r>
              <a:rPr lang="en-US" sz="1100" dirty="0" err="1">
                <a:latin typeface="+mn-lt"/>
              </a:rPr>
              <a:t>AcqDemo</a:t>
            </a:r>
            <a:r>
              <a:rPr lang="en-US" sz="1100" dirty="0">
                <a:latin typeface="+mn-lt"/>
              </a:rPr>
              <a:t> employees and vice versa. </a:t>
            </a:r>
          </a:p>
          <a:p>
            <a:pPr defTabSz="915406" eaLnBrk="1" fontAlgn="auto" hangingPunct="1">
              <a:spcBef>
                <a:spcPct val="0"/>
              </a:spcBef>
              <a:defRPr/>
            </a:pPr>
            <a:endParaRPr lang="en-US" sz="1100" dirty="0">
              <a:latin typeface="+mn-lt"/>
            </a:endParaRPr>
          </a:p>
          <a:p>
            <a:pPr marL="0" marR="0" lvl="0" indent="0" algn="l" defTabSz="915406" rtl="0" eaLnBrk="1" fontAlgn="auto" latinLnBrk="0" hangingPunct="1">
              <a:lnSpc>
                <a:spcPct val="100000"/>
              </a:lnSpc>
              <a:spcBef>
                <a:spcPct val="0"/>
              </a:spcBef>
              <a:spcAft>
                <a:spcPct val="0"/>
              </a:spcAft>
              <a:buClrTx/>
              <a:buSzTx/>
              <a:buFontTx/>
              <a:buNone/>
              <a:tabLst/>
              <a:defRPr/>
            </a:pPr>
            <a:r>
              <a:rPr lang="en-US" sz="1100" dirty="0">
                <a:latin typeface="+mn-lt"/>
              </a:rPr>
              <a:t>This ends our chapter on the brief overview of CCAS.  Are there any questions before we move on to discuss the Way Forward?</a:t>
            </a:r>
          </a:p>
          <a:p>
            <a:pPr defTabSz="915406" eaLnBrk="1" fontAlgn="auto" hangingPunct="1">
              <a:spcBef>
                <a:spcPct val="0"/>
              </a:spcBef>
              <a:defRPr/>
            </a:pPr>
            <a:endParaRPr lang="en-US" sz="1100" dirty="0">
              <a:latin typeface="+mn-lt"/>
            </a:endParaRPr>
          </a:p>
          <a:p>
            <a:endParaRPr lang="en-US" dirty="0"/>
          </a:p>
        </p:txBody>
      </p:sp>
      <p:sp>
        <p:nvSpPr>
          <p:cNvPr id="4" name="Slide Number Placeholder 3"/>
          <p:cNvSpPr>
            <a:spLocks noGrp="1"/>
          </p:cNvSpPr>
          <p:nvPr>
            <p:ph type="sldNum" sz="quarter" idx="10"/>
          </p:nvPr>
        </p:nvSpPr>
        <p:spPr/>
        <p:txBody>
          <a:bodyPr/>
          <a:lstStyle/>
          <a:p>
            <a:fld id="{F14F21D2-3A13-43D3-97F1-2E773FB6BCF5}" type="slidenum">
              <a:rPr lang="en-US" smtClean="0"/>
              <a:t>76</a:t>
            </a:fld>
            <a:endParaRPr lang="en-US"/>
          </a:p>
        </p:txBody>
      </p:sp>
    </p:spTree>
    <p:extLst>
      <p:ext uri="{BB962C8B-B14F-4D97-AF65-F5344CB8AC3E}">
        <p14:creationId xmlns:p14="http://schemas.microsoft.com/office/powerpoint/2010/main" val="17963108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184275" y="698500"/>
            <a:ext cx="4651375" cy="3489325"/>
          </a:xfrm>
          <a:ln/>
        </p:spPr>
      </p:sp>
      <p:sp>
        <p:nvSpPr>
          <p:cNvPr id="136195" name="Notes Placeholder 2"/>
          <p:cNvSpPr>
            <a:spLocks noGrp="1"/>
          </p:cNvSpPr>
          <p:nvPr>
            <p:ph type="body" idx="1"/>
          </p:nvPr>
        </p:nvSpPr>
        <p:spPr>
          <a:noFill/>
          <a:ln/>
        </p:spPr>
        <p:txBody>
          <a:bodyPr/>
          <a:lstStyle/>
          <a:p>
            <a:pPr defTabSz="897925">
              <a:spcBef>
                <a:spcPct val="0"/>
              </a:spcBef>
            </a:pPr>
            <a:r>
              <a:rPr lang="en-US" sz="1100" dirty="0">
                <a:latin typeface="+mn-lt"/>
              </a:rPr>
              <a:t>Post-conversion……  now that we’ve gone over the chapters on conversion into and the overview of the major focus areas of AcqDemo, let’s discuss where we go from here.  In this chapter we’ll take a look at the possibilities after conversion.  </a:t>
            </a:r>
          </a:p>
        </p:txBody>
      </p:sp>
      <p:sp>
        <p:nvSpPr>
          <p:cNvPr id="136196" name="Slide Number Placeholder 3"/>
          <p:cNvSpPr>
            <a:spLocks noGrp="1"/>
          </p:cNvSpPr>
          <p:nvPr>
            <p:ph type="sldNum" sz="quarter" idx="5"/>
          </p:nvPr>
        </p:nvSpPr>
        <p:spPr/>
        <p:txBody>
          <a:bodyPr/>
          <a:lstStyle/>
          <a:p>
            <a:pPr>
              <a:defRPr/>
            </a:pPr>
            <a:fld id="{7E8C76B4-4674-4F14-88C8-397FB0EBB7BD}" type="slidenum">
              <a:rPr lang="en-US" smtClean="0"/>
              <a:pPr>
                <a:defRPr/>
              </a:pPr>
              <a:t>77</a:t>
            </a:fld>
            <a:endParaRPr lang="en-US" dirty="0"/>
          </a:p>
        </p:txBody>
      </p:sp>
    </p:spTree>
    <p:extLst>
      <p:ext uri="{BB962C8B-B14F-4D97-AF65-F5344CB8AC3E}">
        <p14:creationId xmlns:p14="http://schemas.microsoft.com/office/powerpoint/2010/main" val="4822278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184275" y="698500"/>
            <a:ext cx="4651375" cy="3489325"/>
          </a:xfrm>
          <a:ln/>
        </p:spPr>
      </p:sp>
      <p:sp>
        <p:nvSpPr>
          <p:cNvPr id="3" name="Notes Placeholder 2"/>
          <p:cNvSpPr>
            <a:spLocks noGrp="1"/>
          </p:cNvSpPr>
          <p:nvPr>
            <p:ph type="body" idx="1"/>
          </p:nvPr>
        </p:nvSpPr>
        <p:spPr/>
        <p:txBody>
          <a:bodyPr>
            <a:normAutofit/>
          </a:bodyPr>
          <a:lstStyle/>
          <a:p>
            <a:pPr>
              <a:spcBef>
                <a:spcPts val="0"/>
              </a:spcBef>
              <a:defRPr/>
            </a:pPr>
            <a:r>
              <a:rPr lang="en-US" sz="1100" dirty="0">
                <a:latin typeface="+mn-lt"/>
              </a:rPr>
              <a:t>Many new flexibilities have been introduced in the November 2017 regulation – some require action such as the development of a compensation strategy and others demand participating organization evaluation and determination for use such as ACDP and Supervisory and Team Leader cash differentials. You are encouraged to review the new regulation and associated Operating Guide chapters in depth to determine the value of implementing the new flexibilities and how they can be best leveraged for your organization. Final decisions and approvals will be rendered by the Personnel Policy Board based on advice and consultation provided by you, the Human Resources professionals.</a:t>
            </a:r>
          </a:p>
        </p:txBody>
      </p:sp>
      <p:sp>
        <p:nvSpPr>
          <p:cNvPr id="143364" name="Slide Number Placeholder 3"/>
          <p:cNvSpPr>
            <a:spLocks noGrp="1"/>
          </p:cNvSpPr>
          <p:nvPr>
            <p:ph type="sldNum" sz="quarter" idx="5"/>
          </p:nvPr>
        </p:nvSpPr>
        <p:spPr/>
        <p:txBody>
          <a:bodyPr/>
          <a:lstStyle/>
          <a:p>
            <a:pPr>
              <a:defRPr/>
            </a:pPr>
            <a:fld id="{3B42015C-4C1A-4C2D-9494-E2F21A707D99}" type="slidenum">
              <a:rPr lang="en-US" smtClean="0"/>
              <a:pPr>
                <a:defRPr/>
              </a:pPr>
              <a:t>78</a:t>
            </a:fld>
            <a:endParaRPr lang="en-US" dirty="0"/>
          </a:p>
        </p:txBody>
      </p:sp>
    </p:spTree>
    <p:extLst>
      <p:ext uri="{BB962C8B-B14F-4D97-AF65-F5344CB8AC3E}">
        <p14:creationId xmlns:p14="http://schemas.microsoft.com/office/powerpoint/2010/main" val="19890310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1184275" y="698500"/>
            <a:ext cx="4651375" cy="3489325"/>
          </a:xfrm>
          <a:ln/>
        </p:spPr>
      </p:sp>
      <p:sp>
        <p:nvSpPr>
          <p:cNvPr id="147459" name="Notes Placeholder 2"/>
          <p:cNvSpPr>
            <a:spLocks noGrp="1"/>
          </p:cNvSpPr>
          <p:nvPr>
            <p:ph type="body" idx="1"/>
          </p:nvPr>
        </p:nvSpPr>
        <p:spPr>
          <a:noFill/>
          <a:ln/>
        </p:spPr>
        <p:txBody>
          <a:bodyPr/>
          <a:lstStyle/>
          <a:p>
            <a:r>
              <a:rPr lang="en-US" sz="1100" baseline="0" dirty="0">
                <a:solidFill>
                  <a:schemeClr val="tx1"/>
                </a:solidFill>
                <a:latin typeface="+mn-lt"/>
              </a:rPr>
              <a:t>The AcqDemo Program Office provides change management and overall guidance and support to all participating organizations.  In addition, participating organizations generally establish their own support systems.  </a:t>
            </a:r>
          </a:p>
          <a:p>
            <a:endParaRPr lang="en-US" sz="1100" baseline="0" dirty="0">
              <a:solidFill>
                <a:schemeClr val="tx1"/>
              </a:solidFill>
              <a:latin typeface="+mn-lt"/>
            </a:endParaRPr>
          </a:p>
          <a:p>
            <a:r>
              <a:rPr lang="en-US" sz="1100" dirty="0">
                <a:solidFill>
                  <a:schemeClr val="tx1"/>
                </a:solidFill>
                <a:latin typeface="+mn-lt"/>
              </a:rPr>
              <a:t>A comprehensive training approach is essential to refine/adjust training content, respond to implementation challenges, and maintain desired level of consistency.  Working</a:t>
            </a:r>
            <a:r>
              <a:rPr lang="en-US" sz="1100" baseline="0" dirty="0">
                <a:solidFill>
                  <a:schemeClr val="tx1"/>
                </a:solidFill>
                <a:latin typeface="+mn-lt"/>
              </a:rPr>
              <a:t> together, the Program Office and the AcqDemo organizations can make this a successful transition and lay the groundwork for other organizations to join the Demo in the future.</a:t>
            </a:r>
          </a:p>
          <a:p>
            <a:endParaRPr lang="en-US" sz="1100" baseline="0" dirty="0">
              <a:solidFill>
                <a:schemeClr val="tx1"/>
              </a:solidFill>
              <a:latin typeface="+mn-lt"/>
            </a:endParaRPr>
          </a:p>
          <a:p>
            <a:r>
              <a:rPr lang="en-US" sz="1100" baseline="0" dirty="0">
                <a:solidFill>
                  <a:schemeClr val="tx1"/>
                </a:solidFill>
                <a:latin typeface="+mn-lt"/>
              </a:rPr>
              <a:t>Review the types of support listed on the chart….</a:t>
            </a:r>
            <a:r>
              <a:rPr lang="en-US" sz="1100" dirty="0">
                <a:solidFill>
                  <a:schemeClr val="tx1"/>
                </a:solidFill>
                <a:latin typeface="+mn-lt"/>
              </a:rPr>
              <a:t> </a:t>
            </a:r>
          </a:p>
          <a:p>
            <a:endParaRPr lang="en-US" dirty="0">
              <a:solidFill>
                <a:srgbClr val="FF0000"/>
              </a:solidFill>
            </a:endParaRPr>
          </a:p>
        </p:txBody>
      </p:sp>
      <p:sp>
        <p:nvSpPr>
          <p:cNvPr id="147460" name="Slide Number Placeholder 3"/>
          <p:cNvSpPr>
            <a:spLocks noGrp="1"/>
          </p:cNvSpPr>
          <p:nvPr>
            <p:ph type="sldNum" sz="quarter" idx="5"/>
          </p:nvPr>
        </p:nvSpPr>
        <p:spPr/>
        <p:txBody>
          <a:bodyPr/>
          <a:lstStyle/>
          <a:p>
            <a:pPr>
              <a:defRPr/>
            </a:pPr>
            <a:fld id="{4F44F88F-E16E-4A47-9E2B-764125A84FD3}" type="slidenum">
              <a:rPr lang="en-US" smtClean="0"/>
              <a:pPr>
                <a:defRPr/>
              </a:pPr>
              <a:t>79</a:t>
            </a:fld>
            <a:endParaRPr lang="en-US" dirty="0"/>
          </a:p>
        </p:txBody>
      </p:sp>
    </p:spTree>
    <p:extLst>
      <p:ext uri="{BB962C8B-B14F-4D97-AF65-F5344CB8AC3E}">
        <p14:creationId xmlns:p14="http://schemas.microsoft.com/office/powerpoint/2010/main" val="68498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84275" y="698500"/>
            <a:ext cx="4651375" cy="3489325"/>
          </a:xfrm>
          <a:ln/>
        </p:spPr>
      </p:sp>
      <p:sp>
        <p:nvSpPr>
          <p:cNvPr id="84995" name="Rectangle 3"/>
          <p:cNvSpPr>
            <a:spLocks noGrp="1" noChangeArrowheads="1"/>
          </p:cNvSpPr>
          <p:nvPr>
            <p:ph type="body" idx="1"/>
          </p:nvPr>
        </p:nvSpPr>
        <p:spPr>
          <a:noFill/>
          <a:ln/>
        </p:spPr>
        <p:txBody>
          <a:bodyPr/>
          <a:lstStyle/>
          <a:p>
            <a:pPr defTabSz="897925">
              <a:spcBef>
                <a:spcPct val="0"/>
              </a:spcBef>
            </a:pPr>
            <a:r>
              <a:rPr lang="en-US" sz="1100" dirty="0">
                <a:latin typeface="+mn-lt"/>
              </a:rPr>
              <a:t>Let’s quickly run through an AcqDemo Overview starting with how we got here.</a:t>
            </a:r>
          </a:p>
          <a:p>
            <a:pPr defTabSz="897925">
              <a:spcBef>
                <a:spcPct val="0"/>
              </a:spcBef>
            </a:pPr>
            <a:endParaRPr lang="en-US" sz="1100" dirty="0">
              <a:latin typeface="+mn-lt"/>
            </a:endParaRPr>
          </a:p>
          <a:p>
            <a:pPr defTabSz="897925">
              <a:spcBef>
                <a:spcPct val="0"/>
              </a:spcBef>
            </a:pPr>
            <a:r>
              <a:rPr lang="en-US" sz="1100" dirty="0">
                <a:latin typeface="+mn-lt"/>
              </a:rPr>
              <a:t>AcqDemo is not new. It began with encouragement and authorization for the SECDEF to conduct a personnel demonstration project for the civilian acquisition workforce. Since its inception a number of amendments were published revising the program to either comply with regulatory changes or make modifications based on program execution. Currently, </a:t>
            </a:r>
            <a:r>
              <a:rPr lang="en-US" sz="1100" dirty="0" err="1">
                <a:latin typeface="+mn-lt"/>
              </a:rPr>
              <a:t>AcqDemo</a:t>
            </a:r>
            <a:r>
              <a:rPr lang="en-US" sz="1100" dirty="0">
                <a:latin typeface="+mn-lt"/>
              </a:rPr>
              <a:t> is authorized until FY 2023 with a ceiling of 130K. Current participating organizations bring the total to approximately 38,000.  </a:t>
            </a:r>
          </a:p>
          <a:p>
            <a:pPr defTabSz="897925">
              <a:spcBef>
                <a:spcPct val="0"/>
              </a:spcBef>
            </a:pPr>
            <a:endParaRPr lang="en-US" sz="1100" dirty="0">
              <a:latin typeface="+mn-lt"/>
            </a:endParaRPr>
          </a:p>
          <a:p>
            <a:pPr defTabSz="897925">
              <a:spcBef>
                <a:spcPct val="0"/>
              </a:spcBef>
            </a:pPr>
            <a:r>
              <a:rPr lang="en-US" sz="1100" dirty="0">
                <a:latin typeface="+mn-lt"/>
              </a:rPr>
              <a:t>As we are all aware, NSPS was implemented as the Department of Defense personnel system in FY06/07.  And, as of FY10, with the repeal of NSPS, organizations participating in </a:t>
            </a:r>
            <a:r>
              <a:rPr lang="en-US" sz="1100" dirty="0" err="1">
                <a:latin typeface="+mn-lt"/>
              </a:rPr>
              <a:t>AcqDemo</a:t>
            </a:r>
            <a:r>
              <a:rPr lang="en-US" sz="1100" dirty="0">
                <a:latin typeface="+mn-lt"/>
              </a:rPr>
              <a:t> prior to NSPS were required by law to return to AcqDemo. </a:t>
            </a:r>
          </a:p>
          <a:p>
            <a:pPr defTabSz="897925">
              <a:spcBef>
                <a:spcPct val="0"/>
              </a:spcBef>
            </a:pPr>
            <a:endParaRPr lang="en-US" sz="1100" dirty="0">
              <a:latin typeface="+mn-lt"/>
            </a:endParaRPr>
          </a:p>
          <a:p>
            <a:pPr defTabSz="897925">
              <a:spcBef>
                <a:spcPct val="0"/>
              </a:spcBef>
            </a:pPr>
            <a:r>
              <a:rPr lang="en-US" sz="1100" dirty="0">
                <a:latin typeface="+mn-lt"/>
              </a:rPr>
              <a:t>After the successful transition of </a:t>
            </a:r>
            <a:r>
              <a:rPr lang="en-US" sz="1100" dirty="0" err="1">
                <a:latin typeface="+mn-lt"/>
              </a:rPr>
              <a:t>AcqDemo</a:t>
            </a:r>
            <a:r>
              <a:rPr lang="en-US" sz="1100" dirty="0">
                <a:latin typeface="+mn-lt"/>
              </a:rPr>
              <a:t> personnel from NSPS to </a:t>
            </a:r>
            <a:r>
              <a:rPr lang="en-US" sz="1100" dirty="0" err="1">
                <a:latin typeface="+mn-lt"/>
              </a:rPr>
              <a:t>AcqDemo</a:t>
            </a:r>
            <a:r>
              <a:rPr lang="en-US" sz="1100" dirty="0">
                <a:latin typeface="+mn-lt"/>
              </a:rPr>
              <a:t> in 2011, the </a:t>
            </a:r>
            <a:r>
              <a:rPr lang="en-US" sz="1100" dirty="0" err="1">
                <a:latin typeface="+mn-lt"/>
              </a:rPr>
              <a:t>AcqDemo</a:t>
            </a:r>
            <a:r>
              <a:rPr lang="en-US" sz="1100" dirty="0">
                <a:latin typeface="+mn-lt"/>
              </a:rPr>
              <a:t> Program Office authorized new organizations that meet the </a:t>
            </a:r>
            <a:r>
              <a:rPr lang="en-US" sz="1100" dirty="0" err="1">
                <a:latin typeface="+mn-lt"/>
              </a:rPr>
              <a:t>AcqDemo</a:t>
            </a:r>
            <a:r>
              <a:rPr lang="en-US" sz="1100" dirty="0">
                <a:latin typeface="+mn-lt"/>
              </a:rPr>
              <a:t> criteria to enter the demonstration project.</a:t>
            </a:r>
          </a:p>
          <a:p>
            <a:pPr defTabSz="897925">
              <a:spcBef>
                <a:spcPct val="0"/>
              </a:spcBef>
            </a:pPr>
            <a:endParaRPr lang="en-US" sz="1100" dirty="0">
              <a:latin typeface="+mn-lt"/>
            </a:endParaRPr>
          </a:p>
          <a:p>
            <a:pPr defTabSz="897925">
              <a:spcBef>
                <a:spcPct val="0"/>
              </a:spcBef>
            </a:pPr>
            <a:r>
              <a:rPr lang="en-US" sz="1100" dirty="0">
                <a:latin typeface="+mn-lt"/>
              </a:rPr>
              <a:t>Most recently, the greatest changes to </a:t>
            </a:r>
            <a:r>
              <a:rPr lang="en-US" sz="1100" dirty="0" err="1">
                <a:latin typeface="+mn-lt"/>
              </a:rPr>
              <a:t>AcqDemo</a:t>
            </a:r>
            <a:r>
              <a:rPr lang="en-US" sz="1100" dirty="0">
                <a:latin typeface="+mn-lt"/>
              </a:rPr>
              <a:t> since its implementation was made official with the formal publication of a completely re-written Federal Register Notice on November 9, 2017.</a:t>
            </a:r>
            <a:endParaRPr lang="en-US" dirty="0">
              <a:latin typeface="+mn-lt"/>
            </a:endParaRPr>
          </a:p>
        </p:txBody>
      </p:sp>
    </p:spTree>
    <p:extLst>
      <p:ext uri="{BB962C8B-B14F-4D97-AF65-F5344CB8AC3E}">
        <p14:creationId xmlns:p14="http://schemas.microsoft.com/office/powerpoint/2010/main" val="27631984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1184275" y="698500"/>
            <a:ext cx="4651375" cy="3489325"/>
          </a:xfrm>
          <a:ln/>
        </p:spPr>
      </p:sp>
      <p:sp>
        <p:nvSpPr>
          <p:cNvPr id="146435" name="Notes Placeholder 2"/>
          <p:cNvSpPr>
            <a:spLocks noGrp="1"/>
          </p:cNvSpPr>
          <p:nvPr>
            <p:ph type="body" idx="1"/>
          </p:nvPr>
        </p:nvSpPr>
        <p:spPr>
          <a:noFill/>
          <a:ln/>
        </p:spPr>
        <p:txBody>
          <a:bodyPr/>
          <a:lstStyle/>
          <a:p>
            <a:pPr>
              <a:spcBef>
                <a:spcPct val="0"/>
              </a:spcBef>
            </a:pPr>
            <a:r>
              <a:rPr lang="en-US" sz="1100" dirty="0">
                <a:latin typeface="+mn-lt"/>
              </a:rPr>
              <a:t>This purpose of this activity is to have HR professionals take in everything they learned in this class and start a dialogue with other HR professionals to strategize, discuss their roles, and identify other resources and opportunities to support the organization.</a:t>
            </a:r>
          </a:p>
          <a:p>
            <a:pPr marL="673840" lvl="2" indent="-224084">
              <a:spcBef>
                <a:spcPct val="0"/>
              </a:spcBef>
            </a:pPr>
            <a:endParaRPr lang="en-US" sz="1100" dirty="0">
              <a:latin typeface="+mn-lt"/>
            </a:endParaRPr>
          </a:p>
          <a:p>
            <a:pPr marL="224084" lvl="1" indent="-224084">
              <a:spcBef>
                <a:spcPct val="0"/>
              </a:spcBef>
            </a:pPr>
            <a:r>
              <a:rPr lang="en-US" sz="1100" dirty="0">
                <a:latin typeface="+mn-lt"/>
              </a:rPr>
              <a:t>Divide class into medium-sized groups of 5 or more people.</a:t>
            </a:r>
          </a:p>
          <a:p>
            <a:pPr marL="224084" lvl="1" indent="-224084">
              <a:spcBef>
                <a:spcPct val="0"/>
              </a:spcBef>
            </a:pPr>
            <a:endParaRPr lang="en-US" sz="1100" dirty="0">
              <a:latin typeface="+mn-lt"/>
            </a:endParaRPr>
          </a:p>
          <a:p>
            <a:pPr marL="224084" lvl="1" indent="-224084">
              <a:spcBef>
                <a:spcPct val="0"/>
              </a:spcBef>
            </a:pPr>
            <a:r>
              <a:rPr lang="en-US" sz="1100" dirty="0">
                <a:latin typeface="+mn-lt"/>
              </a:rPr>
              <a:t>Groups will record a summary of their discussion on poster paper share their discussion with the class.</a:t>
            </a:r>
          </a:p>
        </p:txBody>
      </p:sp>
      <p:sp>
        <p:nvSpPr>
          <p:cNvPr id="146436" name="Slide Number Placeholder 3"/>
          <p:cNvSpPr>
            <a:spLocks noGrp="1"/>
          </p:cNvSpPr>
          <p:nvPr>
            <p:ph type="sldNum" sz="quarter" idx="5"/>
          </p:nvPr>
        </p:nvSpPr>
        <p:spPr/>
        <p:txBody>
          <a:bodyPr/>
          <a:lstStyle/>
          <a:p>
            <a:pPr>
              <a:defRPr/>
            </a:pPr>
            <a:fld id="{E6C052CB-8139-4E40-9158-703D785A414E}" type="slidenum">
              <a:rPr lang="en-US" smtClean="0"/>
              <a:pPr>
                <a:defRPr/>
              </a:pPr>
              <a:t>80</a:t>
            </a:fld>
            <a:endParaRPr lang="en-US" dirty="0"/>
          </a:p>
        </p:txBody>
      </p:sp>
    </p:spTree>
    <p:extLst>
      <p:ext uri="{BB962C8B-B14F-4D97-AF65-F5344CB8AC3E}">
        <p14:creationId xmlns:p14="http://schemas.microsoft.com/office/powerpoint/2010/main" val="8861852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1184275" y="698500"/>
            <a:ext cx="4651375" cy="3489325"/>
          </a:xfrm>
          <a:ln/>
        </p:spPr>
      </p:sp>
      <p:sp>
        <p:nvSpPr>
          <p:cNvPr id="149507" name="Notes Placeholder 2"/>
          <p:cNvSpPr>
            <a:spLocks noGrp="1"/>
          </p:cNvSpPr>
          <p:nvPr>
            <p:ph type="body" idx="1"/>
          </p:nvPr>
        </p:nvSpPr>
        <p:spPr>
          <a:noFill/>
          <a:ln/>
        </p:spPr>
        <p:txBody>
          <a:bodyPr/>
          <a:lstStyle/>
          <a:p>
            <a:r>
              <a:rPr lang="en-US" sz="1100" dirty="0">
                <a:latin typeface="+mn-lt"/>
              </a:rPr>
              <a:t>A lot of information has been covered.  What questions may you still have at this time?</a:t>
            </a:r>
          </a:p>
        </p:txBody>
      </p:sp>
      <p:sp>
        <p:nvSpPr>
          <p:cNvPr id="149508" name="Slide Number Placeholder 3"/>
          <p:cNvSpPr>
            <a:spLocks noGrp="1"/>
          </p:cNvSpPr>
          <p:nvPr>
            <p:ph type="sldNum" sz="quarter" idx="5"/>
          </p:nvPr>
        </p:nvSpPr>
        <p:spPr/>
        <p:txBody>
          <a:bodyPr/>
          <a:lstStyle/>
          <a:p>
            <a:pPr>
              <a:defRPr/>
            </a:pPr>
            <a:fld id="{D0686460-4AA3-4D18-96FE-6E0B3E1A53FF}" type="slidenum">
              <a:rPr lang="en-US" smtClean="0"/>
              <a:pPr>
                <a:defRPr/>
              </a:pPr>
              <a:t>81</a:t>
            </a:fld>
            <a:endParaRPr lang="en-US" dirty="0"/>
          </a:p>
        </p:txBody>
      </p:sp>
    </p:spTree>
    <p:extLst>
      <p:ext uri="{BB962C8B-B14F-4D97-AF65-F5344CB8AC3E}">
        <p14:creationId xmlns:p14="http://schemas.microsoft.com/office/powerpoint/2010/main" val="27933880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184275" y="698500"/>
            <a:ext cx="4651375" cy="3489325"/>
          </a:xfrm>
          <a:ln/>
        </p:spPr>
      </p:sp>
      <p:sp>
        <p:nvSpPr>
          <p:cNvPr id="150531" name="Notes Placeholder 2"/>
          <p:cNvSpPr>
            <a:spLocks noGrp="1"/>
          </p:cNvSpPr>
          <p:nvPr>
            <p:ph type="body" idx="1"/>
          </p:nvPr>
        </p:nvSpPr>
        <p:spPr>
          <a:noFill/>
          <a:ln/>
        </p:spPr>
        <p:txBody>
          <a:bodyPr/>
          <a:lstStyle/>
          <a:p>
            <a:r>
              <a:rPr lang="en-US" sz="1100" dirty="0"/>
              <a:t>Thank you for your time and participation!  You are a key part of a successful transition.</a:t>
            </a:r>
          </a:p>
        </p:txBody>
      </p:sp>
      <p:sp>
        <p:nvSpPr>
          <p:cNvPr id="150532" name="Slide Number Placeholder 3"/>
          <p:cNvSpPr>
            <a:spLocks noGrp="1"/>
          </p:cNvSpPr>
          <p:nvPr>
            <p:ph type="sldNum" sz="quarter" idx="5"/>
          </p:nvPr>
        </p:nvSpPr>
        <p:spPr/>
        <p:txBody>
          <a:bodyPr/>
          <a:lstStyle/>
          <a:p>
            <a:pPr>
              <a:defRPr/>
            </a:pPr>
            <a:fld id="{5F757F14-8A06-402A-8BC2-00020F5231F3}" type="slidenum">
              <a:rPr lang="en-US" smtClean="0"/>
              <a:pPr>
                <a:defRPr/>
              </a:pPr>
              <a:t>82</a:t>
            </a:fld>
            <a:endParaRPr lang="en-US" dirty="0"/>
          </a:p>
        </p:txBody>
      </p:sp>
    </p:spTree>
    <p:extLst>
      <p:ext uri="{BB962C8B-B14F-4D97-AF65-F5344CB8AC3E}">
        <p14:creationId xmlns:p14="http://schemas.microsoft.com/office/powerpoint/2010/main" val="20685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84275" y="698500"/>
            <a:ext cx="4651375" cy="3489325"/>
          </a:xfrm>
          <a:ln/>
        </p:spPr>
      </p:sp>
      <p:sp>
        <p:nvSpPr>
          <p:cNvPr id="88067" name="Notes Placeholder 2"/>
          <p:cNvSpPr>
            <a:spLocks noGrp="1"/>
          </p:cNvSpPr>
          <p:nvPr>
            <p:ph type="body" idx="1"/>
          </p:nvPr>
        </p:nvSpPr>
        <p:spPr>
          <a:noFill/>
          <a:ln/>
        </p:spPr>
        <p:txBody>
          <a:bodyPr/>
          <a:lstStyle/>
          <a:p>
            <a:pPr>
              <a:spcBef>
                <a:spcPct val="0"/>
              </a:spcBef>
            </a:pPr>
            <a:r>
              <a:rPr lang="en-US" sz="1100" dirty="0">
                <a:latin typeface="+mn-lt"/>
              </a:rPr>
              <a:t>Let’s review a few of the benefits for employees as we transition to AcqDemo:</a:t>
            </a:r>
          </a:p>
          <a:p>
            <a:pPr>
              <a:spcBef>
                <a:spcPct val="0"/>
              </a:spcBef>
            </a:pPr>
            <a:endParaRPr lang="en-US" sz="1100" dirty="0">
              <a:latin typeface="+mn-lt"/>
            </a:endParaRPr>
          </a:p>
          <a:p>
            <a:pPr>
              <a:spcBef>
                <a:spcPct val="0"/>
              </a:spcBef>
              <a:buFont typeface="Arial" charset="0"/>
              <a:buChar char="•"/>
            </a:pPr>
            <a:r>
              <a:rPr lang="en-US" sz="1100" dirty="0">
                <a:latin typeface="+mn-lt"/>
              </a:rPr>
              <a:t>  It provides employees the tools to better understand contribution and performance expectations (to be further defined in the CCAS chapter of this course).</a:t>
            </a:r>
          </a:p>
          <a:p>
            <a:pPr>
              <a:spcBef>
                <a:spcPct val="0"/>
              </a:spcBef>
              <a:buFont typeface="Arial" charset="0"/>
              <a:buChar char="•"/>
            </a:pPr>
            <a:r>
              <a:rPr lang="en-US" sz="1100" dirty="0">
                <a:latin typeface="+mn-lt"/>
              </a:rPr>
              <a:t>  It allows for flexibility of movement within broadbands (through ease of duty changes with the requirement of a personnel action).</a:t>
            </a:r>
          </a:p>
          <a:p>
            <a:pPr>
              <a:spcBef>
                <a:spcPct val="0"/>
              </a:spcBef>
              <a:buFont typeface="Arial" charset="0"/>
              <a:buChar char="•"/>
            </a:pPr>
            <a:r>
              <a:rPr lang="en-US" sz="1100" dirty="0">
                <a:latin typeface="+mn-lt"/>
              </a:rPr>
              <a:t>  It allows for a simplified process for temporary assignments/details (w/ no requirement for documented personnel actions) and enables non-competitive temporary promotions and details to higher broadband levels.</a:t>
            </a:r>
          </a:p>
          <a:p>
            <a:pPr>
              <a:spcBef>
                <a:spcPct val="0"/>
              </a:spcBef>
              <a:buFont typeface="Arial" charset="0"/>
              <a:buChar char="•"/>
            </a:pPr>
            <a:r>
              <a:rPr lang="en-US" sz="1100" dirty="0">
                <a:latin typeface="+mn-lt"/>
              </a:rPr>
              <a:t>  It allows for expanded career development opportunities (e.g., ability to take on increased responsibility within a particular </a:t>
            </a:r>
            <a:r>
              <a:rPr lang="en-US" sz="1100" dirty="0" err="1">
                <a:latin typeface="+mn-lt"/>
              </a:rPr>
              <a:t>broadbanded</a:t>
            </a:r>
            <a:r>
              <a:rPr lang="en-US" sz="1100" dirty="0">
                <a:latin typeface="+mn-lt"/>
              </a:rPr>
              <a:t> position or eligibility for various training opportunities once limited to acquisition designated employees).</a:t>
            </a:r>
          </a:p>
          <a:p>
            <a:pPr>
              <a:spcBef>
                <a:spcPct val="0"/>
              </a:spcBef>
              <a:buFont typeface="Arial" charset="0"/>
              <a:buChar char="•"/>
            </a:pPr>
            <a:r>
              <a:rPr lang="en-US" sz="1100" dirty="0">
                <a:latin typeface="+mn-lt"/>
              </a:rPr>
              <a:t>  And it has an appraisal system that rewards higher-than-expected contributions with greater compensation and/or monetary awards through the CCAS process. </a:t>
            </a:r>
          </a:p>
          <a:p>
            <a:pPr>
              <a:spcBef>
                <a:spcPct val="0"/>
              </a:spcBef>
            </a:pPr>
            <a:endParaRPr lang="en-US" sz="600" dirty="0"/>
          </a:p>
        </p:txBody>
      </p:sp>
      <p:sp>
        <p:nvSpPr>
          <p:cNvPr id="92164" name="Slide Number Placeholder 3"/>
          <p:cNvSpPr>
            <a:spLocks noGrp="1"/>
          </p:cNvSpPr>
          <p:nvPr>
            <p:ph type="sldNum" sz="quarter" idx="5"/>
          </p:nvPr>
        </p:nvSpPr>
        <p:spPr/>
        <p:txBody>
          <a:bodyPr/>
          <a:lstStyle/>
          <a:p>
            <a:pPr>
              <a:defRPr/>
            </a:pPr>
            <a:fld id="{8697EA28-8D5B-4528-95B0-221264B39EFD}" type="slidenum">
              <a:rPr lang="en-US" smtClean="0"/>
              <a:pPr>
                <a:defRPr/>
              </a:pPr>
              <a:t>9</a:t>
            </a:fld>
            <a:endParaRPr lang="en-US" dirty="0"/>
          </a:p>
        </p:txBody>
      </p:sp>
    </p:spTree>
    <p:extLst>
      <p:ext uri="{BB962C8B-B14F-4D97-AF65-F5344CB8AC3E}">
        <p14:creationId xmlns:p14="http://schemas.microsoft.com/office/powerpoint/2010/main" val="276387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normAutofit/>
          </a:bodyPr>
          <a:lstStyle>
            <a:lvl1pPr algn="ctr">
              <a:defRPr sz="24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normAutofit/>
          </a:bodyPr>
          <a:lstStyle>
            <a:lvl1pPr marL="0" indent="0" algn="ctr">
              <a:buNone/>
              <a:defRPr sz="22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pPr>
              <a:defRPr/>
            </a:pPr>
            <a:fld id="{5584060D-67E4-4FDE-894D-BAB0F5981E05}" type="datetime1">
              <a:rPr lang="en-US" smtClean="0"/>
              <a:t>5/8/2018</a:t>
            </a:fld>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pPr>
              <a:defRPr/>
            </a:pPr>
            <a:endParaRPr lang="en-US" dirty="0"/>
          </a:p>
        </p:txBody>
      </p:sp>
    </p:spTree>
    <p:extLst>
      <p:ext uri="{BB962C8B-B14F-4D97-AF65-F5344CB8AC3E}">
        <p14:creationId xmlns:p14="http://schemas.microsoft.com/office/powerpoint/2010/main" val="358809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08980"/>
          </a:xfrm>
          <a:prstGeom prst="rect">
            <a:avLst/>
          </a:prstGeom>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447802"/>
            <a:ext cx="7886700" cy="47291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88D9829E-D86B-4FE3-B724-474B2BDDDB38}" type="datetime1">
              <a:rPr lang="en-US" smtClean="0"/>
              <a:t>5/8/2018</a:t>
            </a:fld>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85093EB-6271-4776-AD74-9AC7DBDF4235}" type="slidenum">
              <a:rPr lang="en-US" smtClean="0"/>
              <a:pPr/>
              <a:t>‹#›</a:t>
            </a:fld>
            <a:endParaRPr lang="en-US"/>
          </a:p>
        </p:txBody>
      </p:sp>
    </p:spTree>
    <p:extLst>
      <p:ext uri="{BB962C8B-B14F-4D97-AF65-F5344CB8AC3E}">
        <p14:creationId xmlns:p14="http://schemas.microsoft.com/office/powerpoint/2010/main" val="35556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F6BB23CB-51C8-4FE2-B0E1-A685CE8B5749}" type="datetime1">
              <a:rPr lang="en-US" smtClean="0"/>
              <a:t>5/8/2018</a:t>
            </a:fld>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85093EB-6271-4776-AD74-9AC7DBDF4235}" type="slidenum">
              <a:rPr lang="en-US" smtClean="0"/>
              <a:pPr/>
              <a:t>‹#›</a:t>
            </a:fld>
            <a:endParaRPr lang="en-US"/>
          </a:p>
        </p:txBody>
      </p:sp>
    </p:spTree>
    <p:extLst>
      <p:ext uri="{BB962C8B-B14F-4D97-AF65-F5344CB8AC3E}">
        <p14:creationId xmlns:p14="http://schemas.microsoft.com/office/powerpoint/2010/main" val="198581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3CCE3A-BFB6-42F3-ABEB-E105AC898A4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579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A83A8-9C1E-41CB-8314-0A6C87D840C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97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lgn="ctr">
              <a:defRPr sz="32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ctr">
              <a:buNone/>
              <a:defRPr sz="3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1AE459-BA50-41BB-9167-04348300FDBC}"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018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5AE79F-A185-4E87-B75E-BE45804A313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13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08F45D-3A00-494D-8C37-D557F0191DA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188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7268" y="230909"/>
            <a:ext cx="7886700" cy="443780"/>
          </a:xfr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0946C2-F894-464C-A672-03DB239E9E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034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7246B1-9025-4371-B04B-CE900DAC88D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485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8BF9D3-025C-4C52-B79A-7C558466EBD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97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5093EB-6271-4776-AD74-9AC7DBDF4235}" type="slidenum">
              <a:rPr lang="en-US" smtClean="0"/>
              <a:pPr/>
              <a:t>‹#›</a:t>
            </a:fld>
            <a:endParaRPr lang="en-US"/>
          </a:p>
        </p:txBody>
      </p:sp>
      <p:sp>
        <p:nvSpPr>
          <p:cNvPr id="8" name="Content Placeholder 2">
            <a:extLst>
              <a:ext uri="{FF2B5EF4-FFF2-40B4-BE49-F238E27FC236}">
                <a16:creationId xmlns:a16="http://schemas.microsoft.com/office/drawing/2014/main" id="{C77E4C9E-AA0A-4C02-B1F8-330CA86797BE}"/>
              </a:ext>
            </a:extLst>
          </p:cNvPr>
          <p:cNvSpPr>
            <a:spLocks noGrp="1"/>
          </p:cNvSpPr>
          <p:nvPr>
            <p:ph idx="1"/>
          </p:nvPr>
        </p:nvSpPr>
        <p:spPr>
          <a:xfrm>
            <a:off x="628650" y="1825625"/>
            <a:ext cx="78867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414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179A5E-6CEB-44AA-ADA6-5967D1292EB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863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5BC8D8-AE8C-479D-93D9-A7DAF326221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601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6BDB4A-2433-4C5E-9491-AA3938178F5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45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normAutofit/>
          </a:bodyPr>
          <a:lstStyle>
            <a:lvl1pPr algn="ctr">
              <a:defRPr sz="24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a:prstGeom prst="rect">
            <a:avLst/>
          </a:prstGeom>
        </p:spPr>
        <p:txBody>
          <a:bodyPr>
            <a:normAutofit/>
          </a:bodyPr>
          <a:lstStyle>
            <a:lvl1pPr marL="0" indent="0" algn="ctr">
              <a:buNone/>
              <a:defRPr sz="22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BEA9A454-81B9-4442-95F7-24D34E1A497B}" type="datetime1">
              <a:rPr lang="en-US" smtClean="0"/>
              <a:t>5/8/2018</a:t>
            </a:fld>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85093EB-6271-4776-AD74-9AC7DBDF4235}" type="slidenum">
              <a:rPr lang="en-US" smtClean="0"/>
              <a:pPr/>
              <a:t>‹#›</a:t>
            </a:fld>
            <a:endParaRPr lang="en-US"/>
          </a:p>
        </p:txBody>
      </p:sp>
    </p:spTree>
    <p:extLst>
      <p:ext uri="{BB962C8B-B14F-4D97-AF65-F5344CB8AC3E}">
        <p14:creationId xmlns:p14="http://schemas.microsoft.com/office/powerpoint/2010/main" val="164992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08980"/>
          </a:xfrm>
          <a:prstGeom prst="rect">
            <a:avLst/>
          </a:prstGeom>
        </p:spPr>
        <p:txBody>
          <a:bodyPr>
            <a:normAutofit/>
          </a:bodyPr>
          <a:lstStyle>
            <a:lvl1pPr>
              <a:defRPr sz="2400">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5B6DC9C1-AE98-4924-9E31-B2EFECAF8E75}" type="datetime1">
              <a:rPr lang="en-US" smtClean="0"/>
              <a:t>5/8/2018</a:t>
            </a:fld>
            <a:endParaRPr lang="en-US" dirty="0"/>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85093EB-6271-4776-AD74-9AC7DBDF4235}" type="slidenum">
              <a:rPr lang="en-US" smtClean="0"/>
              <a:pPr/>
              <a:t>‹#›</a:t>
            </a:fld>
            <a:endParaRPr lang="en-US"/>
          </a:p>
        </p:txBody>
      </p:sp>
    </p:spTree>
    <p:extLst>
      <p:ext uri="{BB962C8B-B14F-4D97-AF65-F5344CB8AC3E}">
        <p14:creationId xmlns:p14="http://schemas.microsoft.com/office/powerpoint/2010/main" val="121681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a:prstGeom prst="rect">
            <a:avLst/>
          </a:prstGeo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noAutofit/>
          </a:bodyPr>
          <a:lstStyle>
            <a:lvl1pPr marL="0" indent="0">
              <a:buNone/>
              <a:defRPr sz="22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noAutofit/>
          </a:bodyPr>
          <a:lstStyle>
            <a:lvl1pPr marL="0" indent="0">
              <a:buNone/>
              <a:defRPr sz="22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4484E7C8-664C-4EB3-AFEF-0D042D972599}" type="datetime1">
              <a:rPr lang="en-US" smtClean="0"/>
              <a:t>5/8/2018</a:t>
            </a:fld>
            <a:endParaRPr lang="en-US" dirty="0"/>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F85093EB-6271-4776-AD74-9AC7DBDF4235}" type="slidenum">
              <a:rPr lang="en-US" smtClean="0"/>
              <a:pPr/>
              <a:t>‹#›</a:t>
            </a:fld>
            <a:endParaRPr lang="en-US"/>
          </a:p>
        </p:txBody>
      </p:sp>
    </p:spTree>
    <p:extLst>
      <p:ext uri="{BB962C8B-B14F-4D97-AF65-F5344CB8AC3E}">
        <p14:creationId xmlns:p14="http://schemas.microsoft.com/office/powerpoint/2010/main" val="368104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7268" y="230909"/>
            <a:ext cx="7886700" cy="443780"/>
          </a:xfrm>
          <a:prstGeom prst="rect">
            <a:avLst/>
          </a:prstGeo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84FF2D53-F686-4507-A7A0-5CE526D477E3}" type="datetime1">
              <a:rPr lang="en-US" smtClean="0"/>
              <a:t>5/8/2018</a:t>
            </a:fld>
            <a:endParaRPr lang="en-US" dirty="0"/>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85093EB-6271-4776-AD74-9AC7DBDF4235}" type="slidenum">
              <a:rPr lang="en-US" smtClean="0"/>
              <a:pPr/>
              <a:t>‹#›</a:t>
            </a:fld>
            <a:endParaRPr lang="en-US"/>
          </a:p>
        </p:txBody>
      </p:sp>
    </p:spTree>
    <p:extLst>
      <p:ext uri="{BB962C8B-B14F-4D97-AF65-F5344CB8AC3E}">
        <p14:creationId xmlns:p14="http://schemas.microsoft.com/office/powerpoint/2010/main" val="228055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F4965C78-6E6E-40D3-8A1D-77AB23844D5E}" type="datetime1">
              <a:rPr lang="en-US" smtClean="0"/>
              <a:t>5/8/2018</a:t>
            </a:fld>
            <a:endParaRPr lang="en-US" dirty="0"/>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F85093EB-6271-4776-AD74-9AC7DBDF4235}" type="slidenum">
              <a:rPr lang="en-US" smtClean="0"/>
              <a:pPr/>
              <a:t>‹#›</a:t>
            </a:fld>
            <a:endParaRPr lang="en-US"/>
          </a:p>
        </p:txBody>
      </p:sp>
    </p:spTree>
    <p:extLst>
      <p:ext uri="{BB962C8B-B14F-4D97-AF65-F5344CB8AC3E}">
        <p14:creationId xmlns:p14="http://schemas.microsoft.com/office/powerpoint/2010/main" val="423901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A81E33B2-1D7E-4FAA-A5B9-98F9BB25B72E}" type="datetime1">
              <a:rPr lang="en-US" smtClean="0"/>
              <a:t>5/8/2018</a:t>
            </a:fld>
            <a:endParaRPr lang="en-US" dirty="0"/>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85093EB-6271-4776-AD74-9AC7DBDF4235}" type="slidenum">
              <a:rPr lang="en-US" smtClean="0"/>
              <a:pPr/>
              <a:t>‹#›</a:t>
            </a:fld>
            <a:endParaRPr lang="en-US"/>
          </a:p>
        </p:txBody>
      </p:sp>
    </p:spTree>
    <p:extLst>
      <p:ext uri="{BB962C8B-B14F-4D97-AF65-F5344CB8AC3E}">
        <p14:creationId xmlns:p14="http://schemas.microsoft.com/office/powerpoint/2010/main" val="134471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3FAAB5A-56C9-4497-9A07-5A6CC29D7713}" type="datetime1">
              <a:rPr lang="en-US" smtClean="0"/>
              <a:t>5/8/2018</a:t>
            </a:fld>
            <a:endParaRPr lang="en-US" dirty="0"/>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85093EB-6271-4776-AD74-9AC7DBDF4235}" type="slidenum">
              <a:rPr lang="en-US" smtClean="0"/>
              <a:pPr/>
              <a:t>‹#›</a:t>
            </a:fld>
            <a:endParaRPr lang="en-US"/>
          </a:p>
        </p:txBody>
      </p:sp>
    </p:spTree>
    <p:extLst>
      <p:ext uri="{BB962C8B-B14F-4D97-AF65-F5344CB8AC3E}">
        <p14:creationId xmlns:p14="http://schemas.microsoft.com/office/powerpoint/2010/main" val="63051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656738"/>
            <a:ext cx="9144000" cy="201265"/>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60606"/>
                </a:solidFill>
              </a:rPr>
              <a:t>http://acqdemo.hci.mil</a:t>
            </a:r>
          </a:p>
        </p:txBody>
      </p:sp>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t="1947" r="2300"/>
          <a:stretch/>
        </p:blipFill>
        <p:spPr>
          <a:xfrm>
            <a:off x="-2" y="3"/>
            <a:ext cx="9144002" cy="811763"/>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6869" y="139864"/>
            <a:ext cx="906131" cy="532040"/>
          </a:xfrm>
          <a:prstGeom prst="rect">
            <a:avLst/>
          </a:prstGeom>
        </p:spPr>
      </p:pic>
      <p:sp>
        <p:nvSpPr>
          <p:cNvPr id="6" name="Slide Number Placeholder 5"/>
          <p:cNvSpPr>
            <a:spLocks noGrp="1"/>
          </p:cNvSpPr>
          <p:nvPr>
            <p:ph type="sldNum" sz="quarter" idx="4"/>
          </p:nvPr>
        </p:nvSpPr>
        <p:spPr>
          <a:xfrm>
            <a:off x="7010400" y="6656737"/>
            <a:ext cx="2057400" cy="201265"/>
          </a:xfrm>
          <a:prstGeom prst="rect">
            <a:avLst/>
          </a:prstGeom>
        </p:spPr>
        <p:txBody>
          <a:bodyPr vert="horz" lIns="91440" tIns="45720" rIns="91440" bIns="45720" rtlCol="0" anchor="ctr"/>
          <a:lstStyle>
            <a:lvl1pPr algn="r">
              <a:defRPr sz="900">
                <a:solidFill>
                  <a:schemeClr val="tx1">
                    <a:tint val="75000"/>
                  </a:schemeClr>
                </a:solidFill>
              </a:defRPr>
            </a:lvl1pPr>
          </a:lstStyle>
          <a:p>
            <a:fld id="{F85093EB-6271-4776-AD74-9AC7DBDF4235}" type="slidenum">
              <a:rPr lang="en-US" smtClean="0"/>
              <a:pPr/>
              <a:t>‹#›</a:t>
            </a:fld>
            <a:endParaRPr lang="en-US"/>
          </a:p>
        </p:txBody>
      </p:sp>
      <p:pic>
        <p:nvPicPr>
          <p:cNvPr id="13" name="Picture 4">
            <a:extLst>
              <a:ext uri="{FF2B5EF4-FFF2-40B4-BE49-F238E27FC236}">
                <a16:creationId xmlns:a16="http://schemas.microsoft.com/office/drawing/2014/main" id="{41772B7E-F9F7-4B62-896F-ED2F88097BD1}"/>
              </a:ext>
            </a:extLst>
          </p:cNvPr>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7850491" y="66501"/>
            <a:ext cx="1056640" cy="678766"/>
          </a:xfrm>
          <a:prstGeom prst="rect">
            <a:avLst/>
          </a:prstGeom>
          <a:noFill/>
          <a:ln w="9525">
            <a:noFill/>
            <a:miter lim="800000"/>
            <a:headEnd/>
            <a:tailEnd/>
          </a:ln>
        </p:spPr>
      </p:pic>
    </p:spTree>
    <p:extLst>
      <p:ext uri="{BB962C8B-B14F-4D97-AF65-F5344CB8AC3E}">
        <p14:creationId xmlns:p14="http://schemas.microsoft.com/office/powerpoint/2010/main" val="1007012931"/>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dt="0"/>
  <p:txStyles>
    <p:titleStyle>
      <a:lvl1pPr algn="ctr" defTabSz="6858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757009-ACD7-4541-99B4-49DF985C689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p:cNvSpPr/>
          <p:nvPr userDrawn="1"/>
        </p:nvSpPr>
        <p:spPr>
          <a:xfrm>
            <a:off x="0" y="6656736"/>
            <a:ext cx="9144000" cy="201265"/>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60606"/>
                </a:solidFill>
                <a:effectLst/>
                <a:uLnTx/>
                <a:uFillTx/>
                <a:latin typeface="Calibri" panose="020F0502020204030204"/>
                <a:ea typeface="+mn-ea"/>
                <a:cs typeface="+mn-cs"/>
              </a:rPr>
              <a:t>http://www.acqdemo.hci.mil</a:t>
            </a:r>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t="1947" r="2300"/>
          <a:stretch/>
        </p:blipFill>
        <p:spPr>
          <a:xfrm>
            <a:off x="-2" y="1"/>
            <a:ext cx="9144002" cy="811763"/>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416" y="209910"/>
            <a:ext cx="868468" cy="511341"/>
          </a:xfrm>
          <a:prstGeom prst="rect">
            <a:avLst/>
          </a:prstGeom>
        </p:spPr>
      </p:pic>
      <p:pic>
        <p:nvPicPr>
          <p:cNvPr id="10" name="Picture 4"/>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7892944" y="126197"/>
            <a:ext cx="1056640" cy="678766"/>
          </a:xfrm>
          <a:prstGeom prst="rect">
            <a:avLst/>
          </a:prstGeom>
          <a:noFill/>
          <a:ln w="9525">
            <a:noFill/>
            <a:miter lim="800000"/>
            <a:headEnd/>
            <a:tailEnd/>
          </a:ln>
        </p:spPr>
      </p:pic>
    </p:spTree>
    <p:extLst>
      <p:ext uri="{BB962C8B-B14F-4D97-AF65-F5344CB8AC3E}">
        <p14:creationId xmlns:p14="http://schemas.microsoft.com/office/powerpoint/2010/main" val="1509031746"/>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hf hdr="0" ft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acqdemo.hci.mil/"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chor="ctr">
            <a:noAutofit/>
          </a:bodyPr>
          <a:lstStyle/>
          <a:p>
            <a:r>
              <a:rPr lang="en-US" sz="3200" dirty="0"/>
              <a:t>DoD Civilian</a:t>
            </a:r>
            <a:br>
              <a:rPr lang="en-US" sz="3200" dirty="0"/>
            </a:br>
            <a:r>
              <a:rPr lang="en-US" sz="3200" dirty="0"/>
              <a:t>Acquisition Workforce Personnel</a:t>
            </a:r>
            <a:br>
              <a:rPr lang="en-US" sz="3200" dirty="0"/>
            </a:br>
            <a:r>
              <a:rPr lang="en-US" sz="3200" dirty="0"/>
              <a:t>Demonstration Project</a:t>
            </a:r>
            <a:br>
              <a:rPr lang="en-US" sz="3200" dirty="0"/>
            </a:br>
            <a:r>
              <a:rPr lang="en-US" sz="3200" dirty="0"/>
              <a:t>(</a:t>
            </a:r>
            <a:r>
              <a:rPr lang="en-US" sz="3200" dirty="0" err="1"/>
              <a:t>AcqDemo</a:t>
            </a:r>
            <a:r>
              <a:rPr lang="en-US" sz="3200" dirty="0"/>
              <a:t>)</a:t>
            </a:r>
            <a:endParaRPr lang="en-US" sz="3200" i="1" dirty="0">
              <a:solidFill>
                <a:schemeClr val="tx1">
                  <a:lumMod val="75000"/>
                  <a:lumOff val="25000"/>
                </a:schemeClr>
              </a:solidFill>
            </a:endParaRPr>
          </a:p>
        </p:txBody>
      </p:sp>
      <p:sp>
        <p:nvSpPr>
          <p:cNvPr id="6147" name="Rectangle 3"/>
          <p:cNvSpPr>
            <a:spLocks noGrp="1" noChangeArrowheads="1"/>
          </p:cNvSpPr>
          <p:nvPr>
            <p:ph type="subTitle" idx="1"/>
          </p:nvPr>
        </p:nvSpPr>
        <p:spPr>
          <a:xfrm>
            <a:off x="1143000" y="3558778"/>
            <a:ext cx="6858000" cy="2308621"/>
          </a:xfrm>
        </p:spPr>
        <p:txBody>
          <a:bodyPr>
            <a:noAutofit/>
          </a:bodyPr>
          <a:lstStyle/>
          <a:p>
            <a:pPr>
              <a:lnSpc>
                <a:spcPct val="80000"/>
              </a:lnSpc>
              <a:buFont typeface="Times" pitchFamily="18" charset="0"/>
              <a:buNone/>
            </a:pPr>
            <a:r>
              <a:rPr lang="en-US" sz="2800" b="1" dirty="0"/>
              <a:t> </a:t>
            </a:r>
          </a:p>
          <a:p>
            <a:pPr>
              <a:lnSpc>
                <a:spcPct val="80000"/>
              </a:lnSpc>
              <a:buFont typeface="Times" pitchFamily="18" charset="0"/>
              <a:buNone/>
            </a:pPr>
            <a:r>
              <a:rPr lang="en-US" sz="2400" b="1" dirty="0"/>
              <a:t>Human Resources Training</a:t>
            </a:r>
          </a:p>
          <a:p>
            <a:pPr>
              <a:lnSpc>
                <a:spcPct val="80000"/>
              </a:lnSpc>
              <a:buFont typeface="Times" pitchFamily="18" charset="0"/>
              <a:buNone/>
            </a:pPr>
            <a:endParaRPr lang="en-US" sz="1600" b="1" dirty="0"/>
          </a:p>
          <a:p>
            <a:pPr>
              <a:lnSpc>
                <a:spcPct val="80000"/>
              </a:lnSpc>
              <a:buFont typeface="Times" pitchFamily="18" charset="0"/>
              <a:buNone/>
            </a:pPr>
            <a:r>
              <a:rPr lang="en-US" sz="2400" b="1" dirty="0" smtClean="0"/>
              <a:t>FY2018</a:t>
            </a: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301752"/>
            <a:ext cx="9140992" cy="849582"/>
          </a:xfrm>
          <a:prstGeom prst="rect">
            <a:avLst/>
          </a:prstGeom>
        </p:spPr>
        <p:txBody>
          <a:bodyPr>
            <a:noAutofit/>
          </a:bodyPr>
          <a:lstStyle/>
          <a:p>
            <a:r>
              <a:rPr lang="en-US" dirty="0"/>
              <a:t>INTRODUCTION</a:t>
            </a:r>
            <a:r>
              <a:rPr lang="en-US" b="1" dirty="0"/>
              <a:t> </a:t>
            </a:r>
            <a:br>
              <a:rPr lang="en-US" b="1" dirty="0"/>
            </a:br>
            <a:r>
              <a:rPr lang="en-US" sz="2400" i="1" dirty="0"/>
              <a:t>The Benefits for Supervisors</a:t>
            </a:r>
          </a:p>
        </p:txBody>
      </p:sp>
      <p:sp>
        <p:nvSpPr>
          <p:cNvPr id="16387" name="Rectangle 3"/>
          <p:cNvSpPr>
            <a:spLocks noGrp="1" noChangeArrowheads="1"/>
          </p:cNvSpPr>
          <p:nvPr>
            <p:ph idx="4294967295"/>
          </p:nvPr>
        </p:nvSpPr>
        <p:spPr>
          <a:xfrm>
            <a:off x="912896" y="1475152"/>
            <a:ext cx="7315200" cy="4849448"/>
          </a:xfrm>
          <a:prstGeom prst="rect">
            <a:avLst/>
          </a:prstGeom>
        </p:spPr>
        <p:txBody>
          <a:bodyPr/>
          <a:lstStyle/>
          <a:p>
            <a:pPr marL="511969" lvl="2" indent="-211931">
              <a:lnSpc>
                <a:spcPct val="100000"/>
              </a:lnSpc>
            </a:pPr>
            <a:r>
              <a:rPr lang="en-US" sz="2600" dirty="0"/>
              <a:t>Local manager authorities to manage the acquisition workforce</a:t>
            </a:r>
          </a:p>
          <a:p>
            <a:pPr marL="511969" lvl="2" indent="-211931">
              <a:lnSpc>
                <a:spcPct val="100000"/>
              </a:lnSpc>
            </a:pPr>
            <a:r>
              <a:rPr lang="en-US" sz="2600" dirty="0"/>
              <a:t>Tools for attracting and hiring a quality workforce </a:t>
            </a:r>
          </a:p>
          <a:p>
            <a:pPr marL="511969" lvl="2" indent="-211931">
              <a:lnSpc>
                <a:spcPct val="100000"/>
              </a:lnSpc>
            </a:pPr>
            <a:r>
              <a:rPr lang="en-US" sz="2600" dirty="0"/>
              <a:t>Flexibilities in assignment of duties to meet mission challenges</a:t>
            </a:r>
          </a:p>
          <a:p>
            <a:pPr marL="511969" lvl="2" indent="-211931">
              <a:lnSpc>
                <a:spcPct val="100000"/>
              </a:lnSpc>
            </a:pPr>
            <a:r>
              <a:rPr lang="en-US" sz="2600" dirty="0"/>
              <a:t>Opportunities for meaningful communication with employees</a:t>
            </a:r>
          </a:p>
          <a:p>
            <a:pPr marL="511969" lvl="2" indent="-211931">
              <a:lnSpc>
                <a:spcPct val="100000"/>
              </a:lnSpc>
            </a:pPr>
            <a:r>
              <a:rPr lang="en-US" sz="2600" dirty="0"/>
              <a:t>Tools for linking employee contributions to pay</a:t>
            </a:r>
          </a:p>
          <a:p>
            <a:pPr marL="511969" lvl="2" indent="-211931">
              <a:lnSpc>
                <a:spcPct val="100000"/>
              </a:lnSpc>
            </a:pPr>
            <a:r>
              <a:rPr lang="en-US" sz="2600" dirty="0"/>
              <a:t>Tools for addressing marginal or inadequate contributions and unacceptable quality of performance</a:t>
            </a:r>
          </a:p>
          <a:p>
            <a:pPr marL="469106" lvl="2" indent="-169069">
              <a:lnSpc>
                <a:spcPct val="100000"/>
              </a:lnSpc>
              <a:buFont typeface="Wingdings" pitchFamily="2" charset="2"/>
              <a:buChar char="§"/>
            </a:pPr>
            <a:endParaRPr lang="en-US" sz="2600" dirty="0"/>
          </a:p>
        </p:txBody>
      </p:sp>
      <p:sp>
        <p:nvSpPr>
          <p:cNvPr id="4" name="Slide Number Placeholder 3">
            <a:extLst>
              <a:ext uri="{FF2B5EF4-FFF2-40B4-BE49-F238E27FC236}">
                <a16:creationId xmlns:a16="http://schemas.microsoft.com/office/drawing/2014/main" id="{B05C5788-5825-406F-94D9-154096DB7AF8}"/>
              </a:ext>
            </a:extLst>
          </p:cNvPr>
          <p:cNvSpPr>
            <a:spLocks noGrp="1"/>
          </p:cNvSpPr>
          <p:nvPr>
            <p:ph type="sldNum" sz="quarter" idx="12"/>
          </p:nvPr>
        </p:nvSpPr>
        <p:spPr>
          <a:xfrm>
            <a:off x="7597942" y="6707051"/>
            <a:ext cx="1543050" cy="150949"/>
          </a:xfrm>
        </p:spPr>
        <p:txBody>
          <a:bodyPr/>
          <a:lstStyle/>
          <a:p>
            <a:fld id="{414FA3C7-BF0B-4593-91AB-329A9389BC3E}" type="slidenum">
              <a:rPr lang="en-US" smtClean="0"/>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1752"/>
            <a:ext cx="9140992" cy="917448"/>
          </a:xfrm>
          <a:prstGeom prst="rect">
            <a:avLst/>
          </a:prstGeom>
        </p:spPr>
        <p:txBody>
          <a:bodyPr anchor="t"/>
          <a:lstStyle/>
          <a:p>
            <a:pPr algn="ctr" eaLnBrk="0" hangingPunct="0">
              <a:tabLst>
                <a:tab pos="2443163" algn="l"/>
              </a:tabLst>
              <a:defRPr/>
            </a:pPr>
            <a:r>
              <a:rPr lang="en-US" sz="3200" b="1" kern="0" dirty="0">
                <a:ea typeface="+mj-ea"/>
                <a:cs typeface="+mj-cs"/>
              </a:rPr>
              <a:t>Who We Are</a:t>
            </a:r>
          </a:p>
          <a:p>
            <a:pPr algn="ctr" eaLnBrk="0" hangingPunct="0">
              <a:tabLst>
                <a:tab pos="2443163" algn="l"/>
              </a:tabLst>
              <a:defRPr/>
            </a:pPr>
            <a:r>
              <a:rPr lang="en-US" sz="2400" b="1" i="1" kern="0" dirty="0">
                <a:ea typeface="+mj-ea"/>
                <a:cs typeface="+mj-cs"/>
              </a:rPr>
              <a:t>AcqDemo Workforce Demographics</a:t>
            </a:r>
            <a:endParaRPr lang="en-US" sz="2400" b="1" i="1" kern="0" dirty="0">
              <a:latin typeface="+mj-lt"/>
              <a:ea typeface="+mj-ea"/>
              <a:cs typeface="+mj-cs"/>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110" b="5480"/>
          <a:stretch/>
        </p:blipFill>
        <p:spPr>
          <a:xfrm>
            <a:off x="667245" y="1695235"/>
            <a:ext cx="7806502" cy="4781765"/>
          </a:xfrm>
          <a:prstGeom prst="rect">
            <a:avLst/>
          </a:prstGeom>
        </p:spPr>
      </p:pic>
      <p:sp>
        <p:nvSpPr>
          <p:cNvPr id="4" name="TextBox 3">
            <a:extLst>
              <a:ext uri="{FF2B5EF4-FFF2-40B4-BE49-F238E27FC236}">
                <a16:creationId xmlns:a16="http://schemas.microsoft.com/office/drawing/2014/main" id="{D6B57A43-E7BF-4451-912F-E1A3A2B246F8}"/>
              </a:ext>
            </a:extLst>
          </p:cNvPr>
          <p:cNvSpPr txBox="1"/>
          <p:nvPr/>
        </p:nvSpPr>
        <p:spPr>
          <a:xfrm>
            <a:off x="5410200" y="5258708"/>
            <a:ext cx="2397434" cy="300082"/>
          </a:xfrm>
          <a:prstGeom prst="rect">
            <a:avLst/>
          </a:prstGeom>
          <a:noFill/>
        </p:spPr>
        <p:txBody>
          <a:bodyPr wrap="square" rtlCol="0">
            <a:spAutoFit/>
          </a:bodyPr>
          <a:lstStyle/>
          <a:p>
            <a:pPr algn="r"/>
            <a:r>
              <a:rPr lang="en-US" sz="1350" dirty="0"/>
              <a:t>As of: March 2018</a:t>
            </a:r>
          </a:p>
        </p:txBody>
      </p:sp>
      <p:sp>
        <p:nvSpPr>
          <p:cNvPr id="6" name="Slide Number Placeholder 3">
            <a:extLst>
              <a:ext uri="{FF2B5EF4-FFF2-40B4-BE49-F238E27FC236}">
                <a16:creationId xmlns:a16="http://schemas.microsoft.com/office/drawing/2014/main" id="{F1BF44E6-F482-4C85-8355-38A8A9E84DD0}"/>
              </a:ext>
            </a:extLst>
          </p:cNvPr>
          <p:cNvSpPr>
            <a:spLocks noGrp="1"/>
          </p:cNvSpPr>
          <p:nvPr>
            <p:ph type="sldNum" sz="quarter" idx="12"/>
          </p:nvPr>
        </p:nvSpPr>
        <p:spPr>
          <a:xfrm>
            <a:off x="7600950" y="6707051"/>
            <a:ext cx="1543050" cy="150949"/>
          </a:xfrm>
        </p:spPr>
        <p:txBody>
          <a:bodyPr/>
          <a:lstStyle/>
          <a:p>
            <a:fld id="{21EF2A6F-B430-48A7-B2F1-762FAE8AE22D}" type="slidenum">
              <a:rPr lang="en-US" smtClean="0"/>
              <a:t>11</a:t>
            </a:fld>
            <a:endParaRPr lang="en-US" dirty="0"/>
          </a:p>
        </p:txBody>
      </p:sp>
    </p:spTree>
    <p:extLst>
      <p:ext uri="{BB962C8B-B14F-4D97-AF65-F5344CB8AC3E}">
        <p14:creationId xmlns:p14="http://schemas.microsoft.com/office/powerpoint/2010/main" val="269370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301752"/>
            <a:ext cx="9144000" cy="742950"/>
          </a:xfrm>
          <a:prstGeom prst="rect">
            <a:avLst/>
          </a:prstGeom>
        </p:spPr>
        <p:txBody>
          <a:bodyPr anchor="ctr"/>
          <a:lstStyle/>
          <a:p>
            <a:pPr algn="ctr" eaLnBrk="0" hangingPunct="0">
              <a:defRPr/>
            </a:pPr>
            <a:r>
              <a:rPr lang="en-US" sz="3200" b="1" kern="0" dirty="0">
                <a:ea typeface="+mj-ea"/>
                <a:cs typeface="+mj-cs"/>
              </a:rPr>
              <a:t>Who We Are</a:t>
            </a:r>
          </a:p>
          <a:p>
            <a:pPr algn="ctr" eaLnBrk="0" hangingPunct="0">
              <a:defRPr/>
            </a:pPr>
            <a:r>
              <a:rPr lang="en-US" sz="2400" b="1" i="1" kern="0" dirty="0">
                <a:ea typeface="+mj-ea"/>
                <a:cs typeface="+mj-cs"/>
              </a:rPr>
              <a:t>Current AcqDemo Organization Populations</a:t>
            </a:r>
            <a:endParaRPr lang="en-US" sz="2400" b="1" i="1" kern="0" dirty="0">
              <a:latin typeface="+mj-lt"/>
              <a:ea typeface="+mj-ea"/>
              <a:cs typeface="+mj-cs"/>
            </a:endParaRPr>
          </a:p>
        </p:txBody>
      </p:sp>
      <p:sp>
        <p:nvSpPr>
          <p:cNvPr id="18496" name="TextBox 3"/>
          <p:cNvSpPr txBox="1">
            <a:spLocks noChangeArrowheads="1"/>
          </p:cNvSpPr>
          <p:nvPr/>
        </p:nvSpPr>
        <p:spPr bwMode="auto">
          <a:xfrm>
            <a:off x="7040194" y="5540292"/>
            <a:ext cx="1064715" cy="207749"/>
          </a:xfrm>
          <a:prstGeom prst="rect">
            <a:avLst/>
          </a:prstGeom>
          <a:noFill/>
          <a:ln w="9525">
            <a:noFill/>
            <a:miter lim="800000"/>
            <a:headEnd/>
            <a:tailEnd/>
          </a:ln>
        </p:spPr>
        <p:txBody>
          <a:bodyPr wrap="none">
            <a:spAutoFit/>
          </a:bodyPr>
          <a:lstStyle/>
          <a:p>
            <a:pPr algn="r"/>
            <a:r>
              <a:rPr lang="en-US" sz="750" dirty="0"/>
              <a:t>As of: 29 January 2018</a:t>
            </a:r>
          </a:p>
        </p:txBody>
      </p:sp>
      <p:sp>
        <p:nvSpPr>
          <p:cNvPr id="5" name="Slide Number Placeholder 3">
            <a:extLst>
              <a:ext uri="{FF2B5EF4-FFF2-40B4-BE49-F238E27FC236}">
                <a16:creationId xmlns:a16="http://schemas.microsoft.com/office/drawing/2014/main" id="{7718BBDC-2116-4636-A56C-5ADC1D1A3545}"/>
              </a:ext>
            </a:extLst>
          </p:cNvPr>
          <p:cNvSpPr>
            <a:spLocks noGrp="1"/>
          </p:cNvSpPr>
          <p:nvPr>
            <p:ph type="sldNum" sz="quarter" idx="12"/>
          </p:nvPr>
        </p:nvSpPr>
        <p:spPr>
          <a:xfrm>
            <a:off x="7599497" y="6707051"/>
            <a:ext cx="1543050" cy="150949"/>
          </a:xfrm>
        </p:spPr>
        <p:txBody>
          <a:bodyPr/>
          <a:lstStyle/>
          <a:p>
            <a:fld id="{C100D47B-8D9C-4C6C-AE5F-F832877A62A8}" type="slidenum">
              <a:rPr lang="en-US" smtClean="0"/>
              <a:t>12</a:t>
            </a:fld>
            <a:endParaRPr lang="en-US" dirty="0"/>
          </a:p>
        </p:txBody>
      </p:sp>
      <p:graphicFrame>
        <p:nvGraphicFramePr>
          <p:cNvPr id="2" name="Table 1">
            <a:extLst>
              <a:ext uri="{FF2B5EF4-FFF2-40B4-BE49-F238E27FC236}">
                <a16:creationId xmlns:a16="http://schemas.microsoft.com/office/drawing/2014/main" id="{D8914151-6D55-418D-BCBE-D35A9AFDDF6F}"/>
              </a:ext>
            </a:extLst>
          </p:cNvPr>
          <p:cNvGraphicFramePr>
            <a:graphicFrameLocks noGrp="1"/>
          </p:cNvGraphicFramePr>
          <p:nvPr>
            <p:extLst>
              <p:ext uri="{D42A27DB-BD31-4B8C-83A1-F6EECF244321}">
                <p14:modId xmlns:p14="http://schemas.microsoft.com/office/powerpoint/2010/main" val="3064306111"/>
              </p:ext>
            </p:extLst>
          </p:nvPr>
        </p:nvGraphicFramePr>
        <p:xfrm>
          <a:off x="1066800" y="1447800"/>
          <a:ext cx="6934200" cy="4092492"/>
        </p:xfrm>
        <a:graphic>
          <a:graphicData uri="http://schemas.openxmlformats.org/drawingml/2006/table">
            <a:tbl>
              <a:tblPr firstRow="1" bandRow="1">
                <a:tableStyleId>{5C22544A-7EE6-4342-B048-85BDC9FD1C3A}</a:tableStyleId>
              </a:tblPr>
              <a:tblGrid>
                <a:gridCol w="5846721">
                  <a:extLst>
                    <a:ext uri="{9D8B030D-6E8A-4147-A177-3AD203B41FA5}">
                      <a16:colId xmlns:a16="http://schemas.microsoft.com/office/drawing/2014/main" val="2741195151"/>
                    </a:ext>
                  </a:extLst>
                </a:gridCol>
                <a:gridCol w="1087479">
                  <a:extLst>
                    <a:ext uri="{9D8B030D-6E8A-4147-A177-3AD203B41FA5}">
                      <a16:colId xmlns:a16="http://schemas.microsoft.com/office/drawing/2014/main" val="1585152048"/>
                    </a:ext>
                  </a:extLst>
                </a:gridCol>
              </a:tblGrid>
              <a:tr h="274012">
                <a:tc>
                  <a:txBody>
                    <a:bodyPr/>
                    <a:lstStyle/>
                    <a:p>
                      <a:pPr algn="l"/>
                      <a:r>
                        <a:rPr lang="en-US" sz="1100" dirty="0"/>
                        <a:t>Participating Organization</a:t>
                      </a:r>
                    </a:p>
                  </a:txBody>
                  <a:tcPr marL="68580" marR="68580" marT="34290" marB="34290">
                    <a:lnL w="12700" cap="flat" cmpd="sng" algn="ctr">
                      <a:solidFill>
                        <a:schemeClr val="accent1">
                          <a:lumMod val="50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tc>
                  <a:txBody>
                    <a:bodyPr/>
                    <a:lstStyle/>
                    <a:p>
                      <a:pPr algn="r"/>
                      <a:r>
                        <a:rPr lang="en-US" sz="1100" dirty="0"/>
                        <a:t>Population</a:t>
                      </a:r>
                    </a:p>
                  </a:txBody>
                  <a:tcPr marL="68580" marR="68580" marT="34290" marB="34290">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tcPr>
                </a:tc>
                <a:extLst>
                  <a:ext uri="{0D108BD9-81ED-4DB2-BD59-A6C34878D82A}">
                    <a16:rowId xmlns:a16="http://schemas.microsoft.com/office/drawing/2014/main" val="2925400555"/>
                  </a:ext>
                </a:extLst>
              </a:tr>
              <a:tr h="238655">
                <a:tc>
                  <a:txBody>
                    <a:bodyPr/>
                    <a:lstStyle/>
                    <a:p>
                      <a:pPr algn="l"/>
                      <a:r>
                        <a:rPr lang="en-US" sz="900" i="1" dirty="0"/>
                        <a:t>Air Force summary totals</a:t>
                      </a:r>
                    </a:p>
                  </a:txBody>
                  <a:tcPr marL="68580" marR="68580" marT="34290" marB="34290">
                    <a:lnL w="12700" cap="flat" cmpd="sng" algn="ctr">
                      <a:solidFill>
                        <a:schemeClr val="accent1">
                          <a:lumMod val="50000"/>
                        </a:schemeClr>
                      </a:solidFill>
                      <a:prstDash val="solid"/>
                      <a:round/>
                      <a:headEnd type="none" w="med" len="med"/>
                      <a:tailEnd type="none" w="med" len="med"/>
                    </a:lnL>
                    <a:lnB w="12700" cap="flat" cmpd="sng" algn="ctr">
                      <a:solidFill>
                        <a:schemeClr val="accent1">
                          <a:lumMod val="50000"/>
                        </a:schemeClr>
                      </a:solidFill>
                      <a:prstDash val="sysDot"/>
                      <a:round/>
                      <a:headEnd type="none" w="med" len="med"/>
                      <a:tailEnd type="none" w="med" len="med"/>
                    </a:lnB>
                  </a:tcPr>
                </a:tc>
                <a:tc>
                  <a:txBody>
                    <a:bodyPr/>
                    <a:lstStyle/>
                    <a:p>
                      <a:pPr algn="r"/>
                      <a:r>
                        <a:rPr lang="en-US" sz="900" i="1" dirty="0"/>
                        <a:t>16,981</a:t>
                      </a:r>
                    </a:p>
                  </a:txBody>
                  <a:tcPr marL="68580" marR="68580" marT="34290" marB="34290">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ysDot"/>
                      <a:round/>
                      <a:headEnd type="none" w="med" len="med"/>
                      <a:tailEnd type="none" w="med" len="med"/>
                    </a:lnB>
                  </a:tcPr>
                </a:tc>
                <a:extLst>
                  <a:ext uri="{0D108BD9-81ED-4DB2-BD59-A6C34878D82A}">
                    <a16:rowId xmlns:a16="http://schemas.microsoft.com/office/drawing/2014/main" val="1986726597"/>
                  </a:ext>
                </a:extLst>
              </a:tr>
              <a:tr h="238655">
                <a:tc>
                  <a:txBody>
                    <a:bodyPr/>
                    <a:lstStyle/>
                    <a:p>
                      <a:pPr algn="l"/>
                      <a:r>
                        <a:rPr lang="en-US" sz="900" dirty="0"/>
                        <a:t>SAF AQ – Rapid Capabilities Office</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66</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3371646402"/>
                  </a:ext>
                </a:extLst>
              </a:tr>
              <a:tr h="238655">
                <a:tc>
                  <a:txBody>
                    <a:bodyPr/>
                    <a:lstStyle/>
                    <a:p>
                      <a:pPr algn="l"/>
                      <a:r>
                        <a:rPr lang="en-US" sz="900" dirty="0"/>
                        <a:t>AF Installation and Mission Support</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191</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49001673"/>
                  </a:ext>
                </a:extLst>
              </a:tr>
              <a:tr h="238655">
                <a:tc>
                  <a:txBody>
                    <a:bodyPr/>
                    <a:lstStyle/>
                    <a:p>
                      <a:pPr algn="l"/>
                      <a:r>
                        <a:rPr lang="en-US" sz="900" dirty="0"/>
                        <a:t>Air Combat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206</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764131099"/>
                  </a:ext>
                </a:extLst>
              </a:tr>
              <a:tr h="238655">
                <a:tc>
                  <a:txBody>
                    <a:bodyPr/>
                    <a:lstStyle/>
                    <a:p>
                      <a:pPr algn="l"/>
                      <a:r>
                        <a:rPr lang="en-US" sz="900" dirty="0"/>
                        <a:t>Air Force Civilian Career Training</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31</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40336736"/>
                  </a:ext>
                </a:extLst>
              </a:tr>
              <a:tr h="238655">
                <a:tc>
                  <a:txBody>
                    <a:bodyPr/>
                    <a:lstStyle/>
                    <a:p>
                      <a:pPr algn="l"/>
                      <a:r>
                        <a:rPr lang="en-US" sz="900" dirty="0"/>
                        <a:t>Air Force District Washington</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900" dirty="0"/>
                        <a:t>60</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972748009"/>
                  </a:ext>
                </a:extLst>
              </a:tr>
              <a:tr h="238655">
                <a:tc>
                  <a:txBody>
                    <a:bodyPr/>
                    <a:lstStyle/>
                    <a:p>
                      <a:pPr algn="l"/>
                      <a:r>
                        <a:rPr lang="en-US" sz="900" dirty="0"/>
                        <a:t>Air Force Elements (Other than Europe)</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11</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227139046"/>
                  </a:ext>
                </a:extLst>
              </a:tr>
              <a:tr h="238655">
                <a:tc>
                  <a:txBody>
                    <a:bodyPr/>
                    <a:lstStyle/>
                    <a:p>
                      <a:pPr algn="l"/>
                      <a:r>
                        <a:rPr lang="en-US" sz="900" dirty="0"/>
                        <a:t>Air Force Elements, U.S. Special Operations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301</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434667252"/>
                  </a:ext>
                </a:extLst>
              </a:tr>
              <a:tr h="238655">
                <a:tc>
                  <a:txBody>
                    <a:bodyPr/>
                    <a:lstStyle/>
                    <a:p>
                      <a:pPr algn="l"/>
                      <a:r>
                        <a:rPr lang="en-US" sz="900" dirty="0"/>
                        <a:t>Air Force Elements, U.S. Transportation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240</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118235975"/>
                  </a:ext>
                </a:extLst>
              </a:tr>
              <a:tr h="238655">
                <a:tc>
                  <a:txBody>
                    <a:bodyPr/>
                    <a:lstStyle/>
                    <a:p>
                      <a:pPr algn="l"/>
                      <a:r>
                        <a:rPr lang="en-US" sz="900" dirty="0"/>
                        <a:t>Air Force Materiel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15,205</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014414952"/>
                  </a:ext>
                </a:extLst>
              </a:tr>
              <a:tr h="238655">
                <a:tc>
                  <a:txBody>
                    <a:bodyPr/>
                    <a:lstStyle/>
                    <a:p>
                      <a:pPr algn="l"/>
                      <a:r>
                        <a:rPr lang="en-US" sz="900" dirty="0"/>
                        <a:t>Air Force Program Executive Office</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19</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353671984"/>
                  </a:ext>
                </a:extLst>
              </a:tr>
              <a:tr h="238655">
                <a:tc>
                  <a:txBody>
                    <a:bodyPr/>
                    <a:lstStyle/>
                    <a:p>
                      <a:pPr algn="l"/>
                      <a:r>
                        <a:rPr lang="en-US" sz="900" dirty="0"/>
                        <a:t>Air Mobility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66</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789963519"/>
                  </a:ext>
                </a:extLst>
              </a:tr>
              <a:tr h="238655">
                <a:tc>
                  <a:txBody>
                    <a:bodyPr/>
                    <a:lstStyle/>
                    <a:p>
                      <a:pPr algn="l"/>
                      <a:r>
                        <a:rPr lang="en-US" sz="900" dirty="0"/>
                        <a:t>Air National Guard Support Center</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18</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299475743"/>
                  </a:ext>
                </a:extLst>
              </a:tr>
              <a:tr h="238655">
                <a:tc>
                  <a:txBody>
                    <a:bodyPr/>
                    <a:lstStyle/>
                    <a:p>
                      <a:pPr algn="l"/>
                      <a:r>
                        <a:rPr lang="en-US" sz="900" dirty="0"/>
                        <a:t>HQ USAF and Support Element</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173</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776715769"/>
                  </a:ext>
                </a:extLst>
              </a:tr>
              <a:tr h="238655">
                <a:tc>
                  <a:txBody>
                    <a:bodyPr/>
                    <a:lstStyle/>
                    <a:p>
                      <a:pPr algn="l"/>
                      <a:r>
                        <a:rPr lang="en-US" sz="900" dirty="0"/>
                        <a:t>Space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349</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3918939074"/>
                  </a:ext>
                </a:extLst>
              </a:tr>
              <a:tr h="238655">
                <a:tc>
                  <a:txBody>
                    <a:bodyPr/>
                    <a:lstStyle/>
                    <a:p>
                      <a:pPr algn="l"/>
                      <a:r>
                        <a:rPr lang="en-US" sz="900" dirty="0"/>
                        <a:t>U.S. Air Force Academy</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900" dirty="0"/>
                        <a:t>42</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4074138652"/>
                  </a:ext>
                </a:extLst>
              </a:tr>
            </a:tbl>
          </a:graphicData>
        </a:graphic>
      </p:graphicFrame>
    </p:spTree>
    <p:extLst>
      <p:ext uri="{BB962C8B-B14F-4D97-AF65-F5344CB8AC3E}">
        <p14:creationId xmlns:p14="http://schemas.microsoft.com/office/powerpoint/2010/main" val="194748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6" name="TextBox 3"/>
          <p:cNvSpPr txBox="1">
            <a:spLocks noChangeArrowheads="1"/>
          </p:cNvSpPr>
          <p:nvPr/>
        </p:nvSpPr>
        <p:spPr bwMode="auto">
          <a:xfrm>
            <a:off x="7030388" y="5333998"/>
            <a:ext cx="1064715" cy="207749"/>
          </a:xfrm>
          <a:prstGeom prst="rect">
            <a:avLst/>
          </a:prstGeom>
          <a:noFill/>
          <a:ln w="9525">
            <a:noFill/>
            <a:miter lim="800000"/>
            <a:headEnd/>
            <a:tailEnd/>
          </a:ln>
        </p:spPr>
        <p:txBody>
          <a:bodyPr wrap="none">
            <a:spAutoFit/>
          </a:bodyPr>
          <a:lstStyle/>
          <a:p>
            <a:pPr algn="r"/>
            <a:r>
              <a:rPr lang="en-US" sz="750" dirty="0"/>
              <a:t>As of: 29 January 2018</a:t>
            </a:r>
          </a:p>
        </p:txBody>
      </p:sp>
      <p:sp>
        <p:nvSpPr>
          <p:cNvPr id="5" name="Slide Number Placeholder 3">
            <a:extLst>
              <a:ext uri="{FF2B5EF4-FFF2-40B4-BE49-F238E27FC236}">
                <a16:creationId xmlns:a16="http://schemas.microsoft.com/office/drawing/2014/main" id="{7718BBDC-2116-4636-A56C-5ADC1D1A3545}"/>
              </a:ext>
            </a:extLst>
          </p:cNvPr>
          <p:cNvSpPr>
            <a:spLocks noGrp="1"/>
          </p:cNvSpPr>
          <p:nvPr>
            <p:ph type="sldNum" sz="quarter" idx="12"/>
          </p:nvPr>
        </p:nvSpPr>
        <p:spPr>
          <a:xfrm>
            <a:off x="7600950" y="6707051"/>
            <a:ext cx="1543050" cy="150949"/>
          </a:xfrm>
        </p:spPr>
        <p:txBody>
          <a:bodyPr/>
          <a:lstStyle/>
          <a:p>
            <a:fld id="{587B44EF-9D51-466C-AE0E-CA5B51EF1E24}" type="slidenum">
              <a:rPr lang="en-US" smtClean="0"/>
              <a:t>13</a:t>
            </a:fld>
            <a:endParaRPr lang="en-US" dirty="0"/>
          </a:p>
        </p:txBody>
      </p:sp>
      <p:graphicFrame>
        <p:nvGraphicFramePr>
          <p:cNvPr id="2" name="Table 1">
            <a:extLst>
              <a:ext uri="{FF2B5EF4-FFF2-40B4-BE49-F238E27FC236}">
                <a16:creationId xmlns:a16="http://schemas.microsoft.com/office/drawing/2014/main" id="{D8914151-6D55-418D-BCBE-D35A9AFDDF6F}"/>
              </a:ext>
            </a:extLst>
          </p:cNvPr>
          <p:cNvGraphicFramePr>
            <a:graphicFrameLocks noGrp="1" noChangeAspect="1"/>
          </p:cNvGraphicFramePr>
          <p:nvPr>
            <p:extLst>
              <p:ext uri="{D42A27DB-BD31-4B8C-83A1-F6EECF244321}">
                <p14:modId xmlns:p14="http://schemas.microsoft.com/office/powerpoint/2010/main" val="3378605478"/>
              </p:ext>
            </p:extLst>
          </p:nvPr>
        </p:nvGraphicFramePr>
        <p:xfrm>
          <a:off x="1150213" y="1524000"/>
          <a:ext cx="6843573" cy="3809998"/>
        </p:xfrm>
        <a:graphic>
          <a:graphicData uri="http://schemas.openxmlformats.org/drawingml/2006/table">
            <a:tbl>
              <a:tblPr firstRow="1" bandRow="1">
                <a:tableStyleId>{5C22544A-7EE6-4342-B048-85BDC9FD1C3A}</a:tableStyleId>
              </a:tblPr>
              <a:tblGrid>
                <a:gridCol w="5770306">
                  <a:extLst>
                    <a:ext uri="{9D8B030D-6E8A-4147-A177-3AD203B41FA5}">
                      <a16:colId xmlns:a16="http://schemas.microsoft.com/office/drawing/2014/main" val="2741195151"/>
                    </a:ext>
                  </a:extLst>
                </a:gridCol>
                <a:gridCol w="1073267">
                  <a:extLst>
                    <a:ext uri="{9D8B030D-6E8A-4147-A177-3AD203B41FA5}">
                      <a16:colId xmlns:a16="http://schemas.microsoft.com/office/drawing/2014/main" val="1585152048"/>
                    </a:ext>
                  </a:extLst>
                </a:gridCol>
              </a:tblGrid>
              <a:tr h="309189">
                <a:tc>
                  <a:txBody>
                    <a:bodyPr/>
                    <a:lstStyle/>
                    <a:p>
                      <a:pPr algn="l"/>
                      <a:r>
                        <a:rPr lang="en-US" sz="1100" dirty="0"/>
                        <a:t>Participating Organization</a:t>
                      </a:r>
                    </a:p>
                  </a:txBody>
                  <a:tcPr marL="68580" marR="68580" marT="34290" marB="34290">
                    <a:lnL w="12700" cap="flat" cmpd="sng" algn="ctr">
                      <a:solidFill>
                        <a:schemeClr val="accent1">
                          <a:lumMod val="50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tc>
                  <a:txBody>
                    <a:bodyPr/>
                    <a:lstStyle/>
                    <a:p>
                      <a:pPr algn="r"/>
                      <a:r>
                        <a:rPr lang="en-US" sz="1100" dirty="0"/>
                        <a:t>Population</a:t>
                      </a:r>
                    </a:p>
                  </a:txBody>
                  <a:tcPr marL="68580" marR="68580" marT="34290" marB="34290">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tcPr>
                </a:tc>
                <a:extLst>
                  <a:ext uri="{0D108BD9-81ED-4DB2-BD59-A6C34878D82A}">
                    <a16:rowId xmlns:a16="http://schemas.microsoft.com/office/drawing/2014/main" val="2925400555"/>
                  </a:ext>
                </a:extLst>
              </a:tr>
              <a:tr h="269293">
                <a:tc>
                  <a:txBody>
                    <a:bodyPr/>
                    <a:lstStyle/>
                    <a:p>
                      <a:pPr algn="l"/>
                      <a:r>
                        <a:rPr lang="en-US" sz="900" b="1" i="1" dirty="0"/>
                        <a:t>Army summary totals</a:t>
                      </a:r>
                    </a:p>
                  </a:txBody>
                  <a:tcPr marL="68580" marR="68580" marT="34290" marB="34290">
                    <a:lnL w="12700" cap="flat" cmpd="sng" algn="ctr">
                      <a:solidFill>
                        <a:schemeClr val="accent1">
                          <a:lumMod val="50000"/>
                        </a:schemeClr>
                      </a:solidFill>
                      <a:prstDash val="solid"/>
                      <a:round/>
                      <a:headEnd type="none" w="med" len="med"/>
                      <a:tailEnd type="none" w="med" len="med"/>
                    </a:lnL>
                    <a:lnB w="12700" cap="flat" cmpd="sng" algn="ctr">
                      <a:solidFill>
                        <a:schemeClr val="accent1">
                          <a:lumMod val="50000"/>
                        </a:schemeClr>
                      </a:solidFill>
                      <a:prstDash val="sysDot"/>
                      <a:round/>
                      <a:headEnd type="none" w="med" len="med"/>
                      <a:tailEnd type="none" w="med" len="med"/>
                    </a:lnB>
                  </a:tcPr>
                </a:tc>
                <a:tc>
                  <a:txBody>
                    <a:bodyPr/>
                    <a:lstStyle/>
                    <a:p>
                      <a:pPr algn="r"/>
                      <a:r>
                        <a:rPr lang="en-US" sz="900" b="1" i="1" dirty="0"/>
                        <a:t>8,871</a:t>
                      </a:r>
                    </a:p>
                  </a:txBody>
                  <a:tcPr marL="68580" marR="68580" marT="34290" marB="34290">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ysDot"/>
                      <a:round/>
                      <a:headEnd type="none" w="med" len="med"/>
                      <a:tailEnd type="none" w="med" len="med"/>
                    </a:lnB>
                  </a:tcPr>
                </a:tc>
                <a:extLst>
                  <a:ext uri="{0D108BD9-81ED-4DB2-BD59-A6C34878D82A}">
                    <a16:rowId xmlns:a16="http://schemas.microsoft.com/office/drawing/2014/main" val="1986726597"/>
                  </a:ext>
                </a:extLst>
              </a:tr>
              <a:tr h="269293">
                <a:tc>
                  <a:txBody>
                    <a:bodyPr/>
                    <a:lstStyle/>
                    <a:p>
                      <a:pPr algn="l"/>
                      <a:r>
                        <a:rPr lang="en-US" sz="900" dirty="0"/>
                        <a:t>Immediate Office of the Chief of Staff of the Army</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3371646402"/>
                  </a:ext>
                </a:extLst>
              </a:tr>
              <a:tr h="269293">
                <a:tc>
                  <a:txBody>
                    <a:bodyPr/>
                    <a:lstStyle/>
                    <a:p>
                      <a:pPr algn="l"/>
                      <a:r>
                        <a:rPr lang="en-US" sz="900" dirty="0"/>
                        <a:t>Materiel Acquisition Activities</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272</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49001673"/>
                  </a:ext>
                </a:extLst>
              </a:tr>
              <a:tr h="269293">
                <a:tc>
                  <a:txBody>
                    <a:bodyPr/>
                    <a:lstStyle/>
                    <a:p>
                      <a:pPr algn="l"/>
                      <a:r>
                        <a:rPr lang="en-US" sz="900" dirty="0"/>
                        <a:t>Office of the Chief of the National Guard Bureau</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31</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764131099"/>
                  </a:ext>
                </a:extLst>
              </a:tr>
              <a:tr h="269293">
                <a:tc>
                  <a:txBody>
                    <a:bodyPr/>
                    <a:lstStyle/>
                    <a:p>
                      <a:pPr algn="l"/>
                      <a:r>
                        <a:rPr lang="en-US" sz="900" dirty="0"/>
                        <a:t>Office of the Secretary of the Army</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153</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40336736"/>
                  </a:ext>
                </a:extLst>
              </a:tr>
              <a:tr h="269293">
                <a:tc>
                  <a:txBody>
                    <a:bodyPr/>
                    <a:lstStyle/>
                    <a:p>
                      <a:pPr algn="l"/>
                      <a:r>
                        <a:rPr lang="en-US" sz="900" dirty="0"/>
                        <a:t>U.S. Army Acquisition Support Center</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900" dirty="0"/>
                        <a:t>4,591</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972748009"/>
                  </a:ext>
                </a:extLst>
              </a:tr>
              <a:tr h="269293">
                <a:tc>
                  <a:txBody>
                    <a:bodyPr/>
                    <a:lstStyle/>
                    <a:p>
                      <a:pPr algn="l"/>
                      <a:r>
                        <a:rPr lang="en-US" sz="900" dirty="0"/>
                        <a:t>U.S. Army Medical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220</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227139046"/>
                  </a:ext>
                </a:extLst>
              </a:tr>
              <a:tr h="269293">
                <a:tc>
                  <a:txBody>
                    <a:bodyPr/>
                    <a:lstStyle/>
                    <a:p>
                      <a:pPr algn="l"/>
                      <a:r>
                        <a:rPr lang="en-US" sz="900" dirty="0"/>
                        <a:t>U.S. Army Research Laboratory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568</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434667252"/>
                  </a:ext>
                </a:extLst>
              </a:tr>
              <a:tr h="269293">
                <a:tc>
                  <a:txBody>
                    <a:bodyPr/>
                    <a:lstStyle/>
                    <a:p>
                      <a:pPr algn="l"/>
                      <a:r>
                        <a:rPr lang="en-US" sz="900" dirty="0"/>
                        <a:t>U.S. Army Research, Development and Engineering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4</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118235975"/>
                  </a:ext>
                </a:extLst>
              </a:tr>
              <a:tr h="269293">
                <a:tc>
                  <a:txBody>
                    <a:bodyPr/>
                    <a:lstStyle/>
                    <a:p>
                      <a:pPr algn="l"/>
                      <a:r>
                        <a:rPr lang="en-US" sz="900" dirty="0"/>
                        <a:t>U.S. Army Space and Strategic Defense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15,205</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014414952"/>
                  </a:ext>
                </a:extLst>
              </a:tr>
              <a:tr h="269293">
                <a:tc>
                  <a:txBody>
                    <a:bodyPr/>
                    <a:lstStyle/>
                    <a:p>
                      <a:pPr algn="l"/>
                      <a:r>
                        <a:rPr lang="en-US" sz="900" dirty="0"/>
                        <a:t>U.S. Army Tank-Automotive and Armament Command (TACOM)</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391</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353671984"/>
                  </a:ext>
                </a:extLst>
              </a:tr>
              <a:tr h="269293">
                <a:tc>
                  <a:txBody>
                    <a:bodyPr/>
                    <a:lstStyle/>
                    <a:p>
                      <a:pPr algn="l"/>
                      <a:r>
                        <a:rPr lang="en-US" sz="900" dirty="0"/>
                        <a:t>U.S. Army Aviation and Missile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418</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789963519"/>
                  </a:ext>
                </a:extLst>
              </a:tr>
              <a:tr h="269293">
                <a:tc>
                  <a:txBody>
                    <a:bodyPr/>
                    <a:lstStyle/>
                    <a:p>
                      <a:pPr algn="l"/>
                      <a:r>
                        <a:rPr lang="en-US" sz="900" dirty="0"/>
                        <a:t>U.S. Army Test and Evaluation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1,455</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299475743"/>
                  </a:ext>
                </a:extLst>
              </a:tr>
            </a:tbl>
          </a:graphicData>
        </a:graphic>
      </p:graphicFrame>
      <p:sp>
        <p:nvSpPr>
          <p:cNvPr id="6" name="Rectangle 2">
            <a:extLst>
              <a:ext uri="{FF2B5EF4-FFF2-40B4-BE49-F238E27FC236}">
                <a16:creationId xmlns:a16="http://schemas.microsoft.com/office/drawing/2014/main" id="{39FBAF41-745F-4D8E-BAD8-157615BC4E34}"/>
              </a:ext>
            </a:extLst>
          </p:cNvPr>
          <p:cNvSpPr txBox="1">
            <a:spLocks noChangeArrowheads="1"/>
          </p:cNvSpPr>
          <p:nvPr/>
        </p:nvSpPr>
        <p:spPr>
          <a:xfrm>
            <a:off x="0" y="301752"/>
            <a:ext cx="9144000" cy="742950"/>
          </a:xfrm>
          <a:prstGeom prst="rect">
            <a:avLst/>
          </a:prstGeom>
        </p:spPr>
        <p:txBody>
          <a:bodyPr anchor="ctr"/>
          <a:lstStyle/>
          <a:p>
            <a:pPr algn="ctr" eaLnBrk="0" hangingPunct="0">
              <a:defRPr/>
            </a:pPr>
            <a:r>
              <a:rPr lang="en-US" sz="3200" b="1" kern="0" dirty="0">
                <a:ea typeface="+mj-ea"/>
                <a:cs typeface="+mj-cs"/>
              </a:rPr>
              <a:t>Who We Are</a:t>
            </a:r>
          </a:p>
          <a:p>
            <a:pPr algn="ctr" eaLnBrk="0" hangingPunct="0">
              <a:defRPr/>
            </a:pPr>
            <a:r>
              <a:rPr lang="en-US" sz="2400" b="1" i="1" kern="0" dirty="0">
                <a:ea typeface="+mj-ea"/>
                <a:cs typeface="+mj-cs"/>
              </a:rPr>
              <a:t>Current AcqDemo Organization Populations</a:t>
            </a:r>
            <a:endParaRPr lang="en-US" sz="2400" b="1" i="1" kern="0" dirty="0">
              <a:latin typeface="+mj-lt"/>
              <a:ea typeface="+mj-ea"/>
              <a:cs typeface="+mj-cs"/>
            </a:endParaRPr>
          </a:p>
        </p:txBody>
      </p:sp>
    </p:spTree>
    <p:extLst>
      <p:ext uri="{BB962C8B-B14F-4D97-AF65-F5344CB8AC3E}">
        <p14:creationId xmlns:p14="http://schemas.microsoft.com/office/powerpoint/2010/main" val="481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6" name="TextBox 3"/>
          <p:cNvSpPr txBox="1">
            <a:spLocks noChangeArrowheads="1"/>
          </p:cNvSpPr>
          <p:nvPr/>
        </p:nvSpPr>
        <p:spPr bwMode="auto">
          <a:xfrm>
            <a:off x="7164885" y="4927272"/>
            <a:ext cx="1064715" cy="207749"/>
          </a:xfrm>
          <a:prstGeom prst="rect">
            <a:avLst/>
          </a:prstGeom>
          <a:noFill/>
          <a:ln w="9525">
            <a:noFill/>
            <a:miter lim="800000"/>
            <a:headEnd/>
            <a:tailEnd/>
          </a:ln>
        </p:spPr>
        <p:txBody>
          <a:bodyPr wrap="none">
            <a:spAutoFit/>
          </a:bodyPr>
          <a:lstStyle/>
          <a:p>
            <a:pPr algn="r"/>
            <a:r>
              <a:rPr lang="en-US" sz="750" dirty="0"/>
              <a:t>As of: 29 January 2018</a:t>
            </a:r>
          </a:p>
        </p:txBody>
      </p:sp>
      <p:sp>
        <p:nvSpPr>
          <p:cNvPr id="5" name="Slide Number Placeholder 3">
            <a:extLst>
              <a:ext uri="{FF2B5EF4-FFF2-40B4-BE49-F238E27FC236}">
                <a16:creationId xmlns:a16="http://schemas.microsoft.com/office/drawing/2014/main" id="{7718BBDC-2116-4636-A56C-5ADC1D1A3545}"/>
              </a:ext>
            </a:extLst>
          </p:cNvPr>
          <p:cNvSpPr>
            <a:spLocks noGrp="1"/>
          </p:cNvSpPr>
          <p:nvPr>
            <p:ph type="sldNum" sz="quarter" idx="12"/>
          </p:nvPr>
        </p:nvSpPr>
        <p:spPr>
          <a:xfrm>
            <a:off x="7599960" y="6707051"/>
            <a:ext cx="1543050" cy="150949"/>
          </a:xfrm>
        </p:spPr>
        <p:txBody>
          <a:bodyPr/>
          <a:lstStyle/>
          <a:p>
            <a:fld id="{C116BBEA-7C9E-49DB-A907-AA8837425B0D}" type="slidenum">
              <a:rPr lang="en-US" smtClean="0"/>
              <a:t>14</a:t>
            </a:fld>
            <a:endParaRPr lang="en-US" dirty="0"/>
          </a:p>
        </p:txBody>
      </p:sp>
      <p:graphicFrame>
        <p:nvGraphicFramePr>
          <p:cNvPr id="2" name="Table 1">
            <a:extLst>
              <a:ext uri="{FF2B5EF4-FFF2-40B4-BE49-F238E27FC236}">
                <a16:creationId xmlns:a16="http://schemas.microsoft.com/office/drawing/2014/main" id="{D8914151-6D55-418D-BCBE-D35A9AFDDF6F}"/>
              </a:ext>
            </a:extLst>
          </p:cNvPr>
          <p:cNvGraphicFramePr>
            <a:graphicFrameLocks noGrp="1"/>
          </p:cNvGraphicFramePr>
          <p:nvPr>
            <p:extLst>
              <p:ext uri="{D42A27DB-BD31-4B8C-83A1-F6EECF244321}">
                <p14:modId xmlns:p14="http://schemas.microsoft.com/office/powerpoint/2010/main" val="3242015101"/>
              </p:ext>
            </p:extLst>
          </p:nvPr>
        </p:nvGraphicFramePr>
        <p:xfrm>
          <a:off x="1219200" y="1524000"/>
          <a:ext cx="6934200" cy="3429002"/>
        </p:xfrm>
        <a:graphic>
          <a:graphicData uri="http://schemas.openxmlformats.org/drawingml/2006/table">
            <a:tbl>
              <a:tblPr firstRow="1" bandRow="1">
                <a:tableStyleId>{5C22544A-7EE6-4342-B048-85BDC9FD1C3A}</a:tableStyleId>
              </a:tblPr>
              <a:tblGrid>
                <a:gridCol w="5846721">
                  <a:extLst>
                    <a:ext uri="{9D8B030D-6E8A-4147-A177-3AD203B41FA5}">
                      <a16:colId xmlns:a16="http://schemas.microsoft.com/office/drawing/2014/main" val="2741195151"/>
                    </a:ext>
                  </a:extLst>
                </a:gridCol>
                <a:gridCol w="1087479">
                  <a:extLst>
                    <a:ext uri="{9D8B030D-6E8A-4147-A177-3AD203B41FA5}">
                      <a16:colId xmlns:a16="http://schemas.microsoft.com/office/drawing/2014/main" val="1585152048"/>
                    </a:ext>
                  </a:extLst>
                </a:gridCol>
              </a:tblGrid>
              <a:tr h="278270">
                <a:tc>
                  <a:txBody>
                    <a:bodyPr/>
                    <a:lstStyle/>
                    <a:p>
                      <a:pPr algn="l"/>
                      <a:r>
                        <a:rPr lang="en-US" sz="1100" dirty="0"/>
                        <a:t>Participating Organization</a:t>
                      </a:r>
                    </a:p>
                  </a:txBody>
                  <a:tcPr marL="68580" marR="68580" marT="34290" marB="34290">
                    <a:lnL w="12700" cap="flat" cmpd="sng" algn="ctr">
                      <a:solidFill>
                        <a:schemeClr val="accent1">
                          <a:lumMod val="50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tc>
                  <a:txBody>
                    <a:bodyPr/>
                    <a:lstStyle/>
                    <a:p>
                      <a:pPr algn="r"/>
                      <a:r>
                        <a:rPr lang="en-US" sz="1100" dirty="0"/>
                        <a:t>Population</a:t>
                      </a:r>
                    </a:p>
                  </a:txBody>
                  <a:tcPr marL="68580" marR="68580" marT="34290" marB="34290">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tcPr>
                </a:tc>
                <a:extLst>
                  <a:ext uri="{0D108BD9-81ED-4DB2-BD59-A6C34878D82A}">
                    <a16:rowId xmlns:a16="http://schemas.microsoft.com/office/drawing/2014/main" val="2925400555"/>
                  </a:ext>
                </a:extLst>
              </a:tr>
              <a:tr h="242364">
                <a:tc>
                  <a:txBody>
                    <a:bodyPr/>
                    <a:lstStyle/>
                    <a:p>
                      <a:pPr algn="l"/>
                      <a:r>
                        <a:rPr lang="en-US" sz="900" b="1" i="1" dirty="0"/>
                        <a:t>Navy summary totals</a:t>
                      </a:r>
                    </a:p>
                  </a:txBody>
                  <a:tcPr marL="68580" marR="68580" marT="34290" marB="34290">
                    <a:lnL w="12700" cap="flat" cmpd="sng" algn="ctr">
                      <a:solidFill>
                        <a:schemeClr val="accent1">
                          <a:lumMod val="50000"/>
                        </a:schemeClr>
                      </a:solidFill>
                      <a:prstDash val="solid"/>
                      <a:round/>
                      <a:headEnd type="none" w="med" len="med"/>
                      <a:tailEnd type="none" w="med" len="med"/>
                    </a:lnL>
                    <a:lnB w="12700" cap="flat" cmpd="sng" algn="ctr">
                      <a:solidFill>
                        <a:schemeClr val="accent1">
                          <a:lumMod val="50000"/>
                        </a:schemeClr>
                      </a:solidFill>
                      <a:prstDash val="sysDot"/>
                      <a:round/>
                      <a:headEnd type="none" w="med" len="med"/>
                      <a:tailEnd type="none" w="med" len="med"/>
                    </a:lnB>
                  </a:tcPr>
                </a:tc>
                <a:tc>
                  <a:txBody>
                    <a:bodyPr/>
                    <a:lstStyle/>
                    <a:p>
                      <a:pPr algn="r"/>
                      <a:r>
                        <a:rPr lang="en-US" sz="900" b="1" i="1" dirty="0"/>
                        <a:t>5,211</a:t>
                      </a:r>
                    </a:p>
                  </a:txBody>
                  <a:tcPr marL="68580" marR="68580" marT="34290" marB="34290">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ysDot"/>
                      <a:round/>
                      <a:headEnd type="none" w="med" len="med"/>
                      <a:tailEnd type="none" w="med" len="med"/>
                    </a:lnB>
                  </a:tcPr>
                </a:tc>
                <a:extLst>
                  <a:ext uri="{0D108BD9-81ED-4DB2-BD59-A6C34878D82A}">
                    <a16:rowId xmlns:a16="http://schemas.microsoft.com/office/drawing/2014/main" val="1986726597"/>
                  </a:ext>
                </a:extLst>
              </a:tr>
              <a:tr h="242364">
                <a:tc>
                  <a:txBody>
                    <a:bodyPr/>
                    <a:lstStyle/>
                    <a:p>
                      <a:pPr algn="l"/>
                      <a:r>
                        <a:rPr lang="en-US" sz="900" dirty="0"/>
                        <a:t>Assistant for Administration, Under Secretary of the Navy</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182</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3371646402"/>
                  </a:ext>
                </a:extLst>
              </a:tr>
              <a:tr h="242364">
                <a:tc>
                  <a:txBody>
                    <a:bodyPr/>
                    <a:lstStyle/>
                    <a:p>
                      <a:pPr algn="l"/>
                      <a:r>
                        <a:rPr lang="en-US" sz="900" dirty="0"/>
                        <a:t>Naval Sea Systems Command</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4,067</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49001673"/>
                  </a:ext>
                </a:extLst>
              </a:tr>
              <a:tr h="242364">
                <a:tc>
                  <a:txBody>
                    <a:bodyPr/>
                    <a:lstStyle/>
                    <a:p>
                      <a:pPr algn="l"/>
                      <a:r>
                        <a:rPr lang="en-US" sz="900" dirty="0"/>
                        <a:t>Strategic Systems Program Office</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962</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764131099"/>
                  </a:ext>
                </a:extLst>
              </a:tr>
              <a:tr h="242364">
                <a:tc>
                  <a:txBody>
                    <a:bodyPr/>
                    <a:lstStyle/>
                    <a:p>
                      <a:pPr algn="l"/>
                      <a:r>
                        <a:rPr lang="en-US" sz="900" dirty="0"/>
                        <a:t>Office of the Secretary of the Army</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r"/>
                      <a:r>
                        <a:rPr lang="en-US" sz="900" dirty="0"/>
                        <a:t>153</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40336736"/>
                  </a:ext>
                </a:extLst>
              </a:tr>
              <a:tr h="242364">
                <a:tc>
                  <a:txBody>
                    <a:bodyPr/>
                    <a:lstStyle/>
                    <a:p>
                      <a:pPr algn="l"/>
                      <a:r>
                        <a:rPr lang="en-US" sz="900" b="1" i="1" dirty="0"/>
                        <a:t>U.S. Marine Corps</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r"/>
                      <a:r>
                        <a:rPr lang="en-US" sz="900" b="1" i="1" dirty="0"/>
                        <a:t>5,211</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D2DEEF"/>
                    </a:solidFill>
                  </a:tcPr>
                </a:tc>
                <a:extLst>
                  <a:ext uri="{0D108BD9-81ED-4DB2-BD59-A6C34878D82A}">
                    <a16:rowId xmlns:a16="http://schemas.microsoft.com/office/drawing/2014/main" val="2972748009"/>
                  </a:ext>
                </a:extLst>
              </a:tr>
              <a:tr h="242364">
                <a:tc>
                  <a:txBody>
                    <a:bodyPr/>
                    <a:lstStyle/>
                    <a:p>
                      <a:pPr algn="l"/>
                      <a:r>
                        <a:rPr lang="en-US" sz="900" b="1" i="1" dirty="0"/>
                        <a:t>4</a:t>
                      </a:r>
                      <a:r>
                        <a:rPr lang="en-US" sz="900" b="1" i="1" baseline="30000" dirty="0"/>
                        <a:t>th</a:t>
                      </a:r>
                      <a:r>
                        <a:rPr lang="en-US" sz="900" b="1" i="1" dirty="0"/>
                        <a:t> Estate</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ysDot"/>
                      <a:round/>
                      <a:headEnd type="none" w="med" len="med"/>
                      <a:tailEnd type="none" w="med" len="med"/>
                    </a:lnB>
                    <a:solidFill>
                      <a:srgbClr val="D2DEEF"/>
                    </a:solidFill>
                  </a:tcPr>
                </a:tc>
                <a:tc>
                  <a:txBody>
                    <a:bodyPr/>
                    <a:lstStyle/>
                    <a:p>
                      <a:pPr algn="r"/>
                      <a:r>
                        <a:rPr lang="en-US" sz="900" b="1" i="1" dirty="0"/>
                        <a:t>4,829</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ysDot"/>
                      <a:round/>
                      <a:headEnd type="none" w="med" len="med"/>
                      <a:tailEnd type="none" w="med" len="med"/>
                    </a:lnB>
                    <a:solidFill>
                      <a:srgbClr val="D2DEEF"/>
                    </a:solidFill>
                  </a:tcPr>
                </a:tc>
                <a:extLst>
                  <a:ext uri="{0D108BD9-81ED-4DB2-BD59-A6C34878D82A}">
                    <a16:rowId xmlns:a16="http://schemas.microsoft.com/office/drawing/2014/main" val="1227139046"/>
                  </a:ext>
                </a:extLst>
              </a:tr>
              <a:tr h="242364">
                <a:tc>
                  <a:txBody>
                    <a:bodyPr/>
                    <a:lstStyle/>
                    <a:p>
                      <a:pPr algn="l"/>
                      <a:r>
                        <a:rPr lang="en-US" sz="900" dirty="0"/>
                        <a:t>Defense Acquisition University</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168</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434667252"/>
                  </a:ext>
                </a:extLst>
              </a:tr>
              <a:tr h="242364">
                <a:tc>
                  <a:txBody>
                    <a:bodyPr/>
                    <a:lstStyle/>
                    <a:p>
                      <a:pPr algn="l"/>
                      <a:r>
                        <a:rPr lang="en-US" sz="900" dirty="0"/>
                        <a:t>Defense Contract Management Agency</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1,972</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118235975"/>
                  </a:ext>
                </a:extLst>
              </a:tr>
              <a:tr h="242364">
                <a:tc>
                  <a:txBody>
                    <a:bodyPr/>
                    <a:lstStyle/>
                    <a:p>
                      <a:pPr algn="l"/>
                      <a:r>
                        <a:rPr lang="en-US" sz="900" dirty="0"/>
                        <a:t>Department of Defense Test Resource Management Center</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25</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014414952"/>
                  </a:ext>
                </a:extLst>
              </a:tr>
              <a:tr h="242364">
                <a:tc>
                  <a:txBody>
                    <a:bodyPr/>
                    <a:lstStyle/>
                    <a:p>
                      <a:pPr algn="l"/>
                      <a:r>
                        <a:rPr lang="en-US" sz="900" dirty="0"/>
                        <a:t>Missile Defense Agency</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2,249</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353671984"/>
                  </a:ext>
                </a:extLst>
              </a:tr>
              <a:tr h="242364">
                <a:tc>
                  <a:txBody>
                    <a:bodyPr/>
                    <a:lstStyle/>
                    <a:p>
                      <a:pPr algn="l"/>
                      <a:r>
                        <a:rPr lang="en-US" sz="900" dirty="0"/>
                        <a:t>Office of the Secretary of Defense</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296</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2789963519"/>
                  </a:ext>
                </a:extLst>
              </a:tr>
              <a:tr h="242364">
                <a:tc>
                  <a:txBody>
                    <a:bodyPr/>
                    <a:lstStyle/>
                    <a:p>
                      <a:pPr algn="l"/>
                      <a:r>
                        <a:rPr lang="en-US" sz="900" dirty="0"/>
                        <a:t>Washington Headquarters Service</a:t>
                      </a:r>
                    </a:p>
                  </a:txBody>
                  <a:tcPr marL="68580" marR="68580" marT="34290" marB="342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ysDot"/>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tc>
                  <a:txBody>
                    <a:bodyPr/>
                    <a:lstStyle/>
                    <a:p>
                      <a:pPr algn="r"/>
                      <a:r>
                        <a:rPr lang="en-US" sz="900" dirty="0"/>
                        <a:t>119</a:t>
                      </a:r>
                    </a:p>
                  </a:txBody>
                  <a:tcPr marL="68580" marR="68580" marT="34290" marB="34290">
                    <a:lnL w="12700" cap="flat" cmpd="sng" algn="ctr">
                      <a:solidFill>
                        <a:schemeClr val="accent1">
                          <a:lumMod val="50000"/>
                        </a:schemeClr>
                      </a:solidFill>
                      <a:prstDash val="sysDot"/>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ysDot"/>
                      <a:round/>
                      <a:headEnd type="none" w="med" len="med"/>
                      <a:tailEnd type="none" w="med" len="med"/>
                    </a:lnT>
                    <a:lnB w="12700" cap="flat" cmpd="sng" algn="ctr">
                      <a:solidFill>
                        <a:schemeClr val="accent1">
                          <a:lumMod val="50000"/>
                        </a:schemeClr>
                      </a:solidFill>
                      <a:prstDash val="sysDot"/>
                      <a:round/>
                      <a:headEnd type="none" w="med" len="med"/>
                      <a:tailEnd type="none" w="med" len="med"/>
                    </a:lnB>
                    <a:noFill/>
                  </a:tcPr>
                </a:tc>
                <a:extLst>
                  <a:ext uri="{0D108BD9-81ED-4DB2-BD59-A6C34878D82A}">
                    <a16:rowId xmlns:a16="http://schemas.microsoft.com/office/drawing/2014/main" val="1299475743"/>
                  </a:ext>
                </a:extLst>
              </a:tr>
            </a:tbl>
          </a:graphicData>
        </a:graphic>
      </p:graphicFrame>
      <p:sp>
        <p:nvSpPr>
          <p:cNvPr id="6" name="Rectangle 2">
            <a:extLst>
              <a:ext uri="{FF2B5EF4-FFF2-40B4-BE49-F238E27FC236}">
                <a16:creationId xmlns:a16="http://schemas.microsoft.com/office/drawing/2014/main" id="{9BC98600-14B0-4FEE-998C-6BDFA0E38E94}"/>
              </a:ext>
            </a:extLst>
          </p:cNvPr>
          <p:cNvSpPr txBox="1">
            <a:spLocks noChangeArrowheads="1"/>
          </p:cNvSpPr>
          <p:nvPr/>
        </p:nvSpPr>
        <p:spPr>
          <a:xfrm>
            <a:off x="0" y="301752"/>
            <a:ext cx="9144000" cy="742950"/>
          </a:xfrm>
          <a:prstGeom prst="rect">
            <a:avLst/>
          </a:prstGeom>
        </p:spPr>
        <p:txBody>
          <a:bodyPr anchor="ctr"/>
          <a:lstStyle/>
          <a:p>
            <a:pPr algn="ctr" eaLnBrk="0" hangingPunct="0">
              <a:defRPr/>
            </a:pPr>
            <a:r>
              <a:rPr lang="en-US" sz="3200" b="1" kern="0" dirty="0">
                <a:ea typeface="+mj-ea"/>
                <a:cs typeface="+mj-cs"/>
              </a:rPr>
              <a:t>Who We Are</a:t>
            </a:r>
          </a:p>
          <a:p>
            <a:pPr algn="ctr" eaLnBrk="0" hangingPunct="0">
              <a:defRPr/>
            </a:pPr>
            <a:r>
              <a:rPr lang="en-US" sz="2400" b="1" i="1" kern="0" dirty="0">
                <a:ea typeface="+mj-ea"/>
                <a:cs typeface="+mj-cs"/>
              </a:rPr>
              <a:t>Current AcqDemo Organization Populations</a:t>
            </a:r>
            <a:endParaRPr lang="en-US" sz="2400" b="1" i="1" kern="0" dirty="0">
              <a:latin typeface="+mj-lt"/>
              <a:ea typeface="+mj-ea"/>
              <a:cs typeface="+mj-cs"/>
            </a:endParaRPr>
          </a:p>
        </p:txBody>
      </p:sp>
    </p:spTree>
    <p:extLst>
      <p:ext uri="{BB962C8B-B14F-4D97-AF65-F5344CB8AC3E}">
        <p14:creationId xmlns:p14="http://schemas.microsoft.com/office/powerpoint/2010/main" val="522933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301752"/>
            <a:ext cx="9144000" cy="777014"/>
          </a:xfrm>
          <a:prstGeom prst="rect">
            <a:avLst/>
          </a:prstGeom>
        </p:spPr>
        <p:txBody>
          <a:bodyPr>
            <a:noAutofit/>
          </a:bodyPr>
          <a:lstStyle/>
          <a:p>
            <a:r>
              <a:rPr lang="en-US" dirty="0"/>
              <a:t>INTRODUCTION</a:t>
            </a:r>
            <a:r>
              <a:rPr lang="en-US" b="1" dirty="0"/>
              <a:t/>
            </a:r>
            <a:br>
              <a:rPr lang="en-US" b="1" dirty="0"/>
            </a:br>
            <a:r>
              <a:rPr lang="en-US" sz="2400" i="1" dirty="0"/>
              <a:t>Exclusions</a:t>
            </a:r>
          </a:p>
        </p:txBody>
      </p:sp>
      <p:sp>
        <p:nvSpPr>
          <p:cNvPr id="29699" name="Content Placeholder 4"/>
          <p:cNvSpPr>
            <a:spLocks noGrp="1"/>
          </p:cNvSpPr>
          <p:nvPr>
            <p:ph idx="4294967295"/>
          </p:nvPr>
        </p:nvSpPr>
        <p:spPr>
          <a:xfrm>
            <a:off x="971550" y="1219200"/>
            <a:ext cx="7222424" cy="5337048"/>
          </a:xfrm>
          <a:prstGeom prst="rect">
            <a:avLst/>
          </a:prstGeom>
        </p:spPr>
        <p:txBody>
          <a:bodyPr>
            <a:noAutofit/>
          </a:bodyPr>
          <a:lstStyle/>
          <a:p>
            <a:pPr>
              <a:buClr>
                <a:srgbClr val="1D015F"/>
              </a:buClr>
            </a:pPr>
            <a:r>
              <a:rPr lang="en-US" sz="2400" dirty="0"/>
              <a:t>Federal Wage System and Administratively Determined (AD) positions</a:t>
            </a:r>
          </a:p>
          <a:p>
            <a:pPr>
              <a:buClr>
                <a:srgbClr val="1D015F"/>
              </a:buClr>
            </a:pPr>
            <a:r>
              <a:rPr lang="en-US" sz="2400" dirty="0"/>
              <a:t>Primary or Secondary Law Enforcement Officer (LEO) positions</a:t>
            </a:r>
          </a:p>
          <a:p>
            <a:pPr>
              <a:buClr>
                <a:srgbClr val="1D015F"/>
              </a:buClr>
            </a:pPr>
            <a:r>
              <a:rPr lang="en-US" sz="2400" dirty="0"/>
              <a:t>Intelligence (DCIPS) positions</a:t>
            </a:r>
          </a:p>
          <a:p>
            <a:pPr>
              <a:buClr>
                <a:srgbClr val="1D015F"/>
              </a:buClr>
            </a:pPr>
            <a:r>
              <a:rPr lang="en-US" sz="2400" dirty="0"/>
              <a:t>Positions covered by the Science and Technology Reinvention Laboratory (STRL) demonstration project umbrella</a:t>
            </a:r>
          </a:p>
          <a:p>
            <a:pPr>
              <a:buClr>
                <a:srgbClr val="1D015F"/>
              </a:buClr>
            </a:pPr>
            <a:r>
              <a:rPr lang="en-US" sz="2400" dirty="0"/>
              <a:t>Positions allocated to a Physician and Dentist Pay Plan</a:t>
            </a:r>
          </a:p>
          <a:p>
            <a:pPr>
              <a:buClr>
                <a:srgbClr val="1D015F"/>
              </a:buClr>
            </a:pPr>
            <a:r>
              <a:rPr lang="en-US" sz="2400" dirty="0"/>
              <a:t>Senior Executive Service, Senior Level &amp; Scientific and Technical (SES/SL/ST) positions</a:t>
            </a:r>
          </a:p>
          <a:p>
            <a:pPr>
              <a:buClr>
                <a:srgbClr val="1D015F"/>
              </a:buClr>
            </a:pPr>
            <a:r>
              <a:rPr lang="en-US" sz="2400" dirty="0"/>
              <a:t>Administrative law judge positions</a:t>
            </a:r>
          </a:p>
          <a:p>
            <a:pPr>
              <a:buClr>
                <a:srgbClr val="1D015F"/>
              </a:buClr>
            </a:pPr>
            <a:r>
              <a:rPr lang="en-US" sz="2400" dirty="0"/>
              <a:t>DoD Cyber Excepted Service (CES) Personnel System positions</a:t>
            </a:r>
          </a:p>
        </p:txBody>
      </p:sp>
      <p:sp>
        <p:nvSpPr>
          <p:cNvPr id="4" name="Slide Number Placeholder 3">
            <a:extLst>
              <a:ext uri="{FF2B5EF4-FFF2-40B4-BE49-F238E27FC236}">
                <a16:creationId xmlns:a16="http://schemas.microsoft.com/office/drawing/2014/main" id="{86EFF8FF-B9EF-4A76-947F-41560025A388}"/>
              </a:ext>
            </a:extLst>
          </p:cNvPr>
          <p:cNvSpPr>
            <a:spLocks noGrp="1"/>
          </p:cNvSpPr>
          <p:nvPr>
            <p:ph type="sldNum" sz="quarter" idx="12"/>
          </p:nvPr>
        </p:nvSpPr>
        <p:spPr>
          <a:xfrm>
            <a:off x="7600950" y="6707051"/>
            <a:ext cx="1543050" cy="150949"/>
          </a:xfrm>
        </p:spPr>
        <p:txBody>
          <a:bodyPr/>
          <a:lstStyle/>
          <a:p>
            <a:fld id="{F46D652E-887F-482E-BAFB-74A71500CE3A}"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idx="4294967295"/>
          </p:nvPr>
        </p:nvSpPr>
        <p:spPr>
          <a:xfrm>
            <a:off x="0" y="301752"/>
            <a:ext cx="9144000" cy="810307"/>
          </a:xfrm>
          <a:prstGeom prst="rect">
            <a:avLst/>
          </a:prstGeom>
        </p:spPr>
        <p:txBody>
          <a:bodyPr>
            <a:noAutofit/>
          </a:bodyPr>
          <a:lstStyle/>
          <a:p>
            <a:r>
              <a:rPr lang="en-US" dirty="0"/>
              <a:t>INTRODUCTION</a:t>
            </a:r>
            <a:r>
              <a:rPr lang="en-US" b="1" dirty="0"/>
              <a:t> </a:t>
            </a:r>
            <a:br>
              <a:rPr lang="en-US" b="1" dirty="0"/>
            </a:br>
            <a:r>
              <a:rPr lang="en-US" sz="2400" i="1" dirty="0"/>
              <a:t>Conversion Timeline</a:t>
            </a:r>
          </a:p>
        </p:txBody>
      </p:sp>
      <p:sp>
        <p:nvSpPr>
          <p:cNvPr id="17" name="Rectangle 3"/>
          <p:cNvSpPr>
            <a:spLocks noGrp="1" noChangeArrowheads="1"/>
          </p:cNvSpPr>
          <p:nvPr>
            <p:ph idx="4294967295"/>
          </p:nvPr>
        </p:nvSpPr>
        <p:spPr>
          <a:xfrm>
            <a:off x="1471691" y="1614663"/>
            <a:ext cx="5829300" cy="3781425"/>
          </a:xfrm>
          <a:prstGeom prst="rect">
            <a:avLst/>
          </a:prstGeom>
        </p:spPr>
        <p:txBody>
          <a:bodyPr/>
          <a:lstStyle/>
          <a:p>
            <a:pPr marL="467916" lvl="2" indent="-250031">
              <a:lnSpc>
                <a:spcPct val="100000"/>
              </a:lnSpc>
              <a:buClr>
                <a:srgbClr val="1D015F"/>
              </a:buClr>
            </a:pPr>
            <a:r>
              <a:rPr lang="en-US" sz="2600" dirty="0"/>
              <a:t>Conversion Checklist </a:t>
            </a:r>
          </a:p>
          <a:p>
            <a:pPr marL="467916" lvl="2" indent="-250031">
              <a:lnSpc>
                <a:spcPct val="100000"/>
              </a:lnSpc>
              <a:buClr>
                <a:srgbClr val="1D015F"/>
              </a:buClr>
            </a:pPr>
            <a:r>
              <a:rPr lang="en-US" sz="2600" dirty="0"/>
              <a:t>Establish Training Plan  </a:t>
            </a:r>
          </a:p>
          <a:p>
            <a:pPr marL="467916" lvl="2" indent="-250031">
              <a:lnSpc>
                <a:spcPct val="100000"/>
              </a:lnSpc>
              <a:buClr>
                <a:srgbClr val="1D015F"/>
              </a:buClr>
            </a:pPr>
            <a:r>
              <a:rPr lang="en-US" sz="2600" dirty="0"/>
              <a:t>Deliver Leadership Brief</a:t>
            </a:r>
          </a:p>
          <a:p>
            <a:pPr marL="467916" lvl="2" indent="-250031">
              <a:lnSpc>
                <a:spcPct val="100000"/>
              </a:lnSpc>
              <a:buClr>
                <a:srgbClr val="1D015F"/>
              </a:buClr>
            </a:pPr>
            <a:r>
              <a:rPr lang="en-US" sz="2600" dirty="0"/>
              <a:t>Deliver HR Training</a:t>
            </a:r>
          </a:p>
          <a:p>
            <a:pPr marL="467916" lvl="2" indent="-250031">
              <a:lnSpc>
                <a:spcPct val="100000"/>
              </a:lnSpc>
              <a:buClr>
                <a:srgbClr val="1D015F"/>
              </a:buClr>
            </a:pPr>
            <a:r>
              <a:rPr lang="en-US" sz="2600" dirty="0"/>
              <a:t>Deliver Workforce Training</a:t>
            </a:r>
          </a:p>
          <a:p>
            <a:pPr marL="467916" lvl="2" indent="-250031">
              <a:lnSpc>
                <a:spcPct val="100000"/>
              </a:lnSpc>
              <a:buClr>
                <a:srgbClr val="1D015F"/>
              </a:buClr>
            </a:pPr>
            <a:r>
              <a:rPr lang="en-US" sz="2600" dirty="0"/>
              <a:t>Process </a:t>
            </a:r>
            <a:r>
              <a:rPr lang="en-US" sz="2600" dirty="0" err="1"/>
              <a:t>AcqDemo</a:t>
            </a:r>
            <a:r>
              <a:rPr lang="en-US" sz="2600" dirty="0"/>
              <a:t> Transitions</a:t>
            </a:r>
          </a:p>
          <a:p>
            <a:pPr marL="467916" lvl="2" indent="-250031">
              <a:lnSpc>
                <a:spcPct val="100000"/>
              </a:lnSpc>
              <a:buClr>
                <a:srgbClr val="1D015F"/>
              </a:buClr>
            </a:pPr>
            <a:r>
              <a:rPr lang="en-US" sz="2600" dirty="0"/>
              <a:t>Establish </a:t>
            </a:r>
            <a:r>
              <a:rPr lang="en-US" sz="2600" dirty="0" err="1"/>
              <a:t>AcqDemo</a:t>
            </a:r>
            <a:r>
              <a:rPr lang="en-US" sz="2600" dirty="0"/>
              <a:t> Contribution Plans</a:t>
            </a:r>
          </a:p>
          <a:p>
            <a:pPr marL="469106" lvl="2" indent="-169069">
              <a:lnSpc>
                <a:spcPct val="100000"/>
              </a:lnSpc>
              <a:buFont typeface="Wingdings" pitchFamily="2" charset="2"/>
              <a:buChar char="§"/>
            </a:pPr>
            <a:endParaRPr lang="en-US" sz="1050" dirty="0"/>
          </a:p>
        </p:txBody>
      </p:sp>
      <p:sp>
        <p:nvSpPr>
          <p:cNvPr id="81" name="TextBox 80"/>
          <p:cNvSpPr txBox="1"/>
          <p:nvPr/>
        </p:nvSpPr>
        <p:spPr>
          <a:xfrm>
            <a:off x="2265997" y="5257800"/>
            <a:ext cx="4811649" cy="400110"/>
          </a:xfrm>
          <a:prstGeom prst="rect">
            <a:avLst/>
          </a:prstGeom>
          <a:noFill/>
        </p:spPr>
        <p:txBody>
          <a:bodyPr wrap="square" rtlCol="0">
            <a:spAutoFit/>
          </a:bodyPr>
          <a:lstStyle/>
          <a:p>
            <a:r>
              <a:rPr lang="en-US" sz="2000" dirty="0"/>
              <a:t>DoD Program Office                 Commands</a:t>
            </a:r>
          </a:p>
        </p:txBody>
      </p:sp>
      <p:sp>
        <p:nvSpPr>
          <p:cNvPr id="83" name="Rectangle 82"/>
          <p:cNvSpPr/>
          <p:nvPr/>
        </p:nvSpPr>
        <p:spPr bwMode="auto">
          <a:xfrm>
            <a:off x="2120457" y="5387913"/>
            <a:ext cx="173736" cy="173736"/>
          </a:xfrm>
          <a:prstGeom prst="rect">
            <a:avLst/>
          </a:prstGeom>
          <a:solidFill>
            <a:srgbClr val="7030A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endParaRPr lang="en-US" sz="2100" b="1" dirty="0">
              <a:solidFill>
                <a:schemeClr val="bg1"/>
              </a:solidFill>
              <a:latin typeface="Arial" charset="0"/>
            </a:endParaRPr>
          </a:p>
        </p:txBody>
      </p:sp>
      <p:sp>
        <p:nvSpPr>
          <p:cNvPr id="91" name="Rectangle 7"/>
          <p:cNvSpPr>
            <a:spLocks noChangeArrowheads="1"/>
          </p:cNvSpPr>
          <p:nvPr/>
        </p:nvSpPr>
        <p:spPr bwMode="auto">
          <a:xfrm>
            <a:off x="5391150" y="2667714"/>
            <a:ext cx="38862" cy="150495"/>
          </a:xfrm>
          <a:prstGeom prst="rect">
            <a:avLst/>
          </a:prstGeom>
          <a:solidFill>
            <a:schemeClr val="bg1"/>
          </a:solidFill>
          <a:ln w="9525" algn="ctr">
            <a:noFill/>
            <a:round/>
            <a:headEnd/>
            <a:tailEnd/>
          </a:ln>
        </p:spPr>
        <p:txBody>
          <a:bodyPr anchor="ctr"/>
          <a:lstStyle/>
          <a:p>
            <a:pPr algn="ctr"/>
            <a:endParaRPr lang="en-US" sz="2100" dirty="0"/>
          </a:p>
        </p:txBody>
      </p:sp>
      <p:sp>
        <p:nvSpPr>
          <p:cNvPr id="18" name="Rectangle 17"/>
          <p:cNvSpPr/>
          <p:nvPr/>
        </p:nvSpPr>
        <p:spPr bwMode="auto">
          <a:xfrm>
            <a:off x="4859975" y="1809750"/>
            <a:ext cx="171450" cy="171450"/>
          </a:xfrm>
          <a:prstGeom prst="rect">
            <a:avLst/>
          </a:prstGeom>
          <a:solidFill>
            <a:srgbClr val="7030A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endParaRPr lang="en-US" sz="2100" b="1" dirty="0">
              <a:solidFill>
                <a:schemeClr val="bg1"/>
              </a:solidFill>
              <a:latin typeface="Arial" charset="0"/>
            </a:endParaRPr>
          </a:p>
        </p:txBody>
      </p:sp>
      <p:sp>
        <p:nvSpPr>
          <p:cNvPr id="20" name="Rectangle 19"/>
          <p:cNvSpPr/>
          <p:nvPr/>
        </p:nvSpPr>
        <p:spPr bwMode="auto">
          <a:xfrm>
            <a:off x="5046200" y="2248733"/>
            <a:ext cx="171450" cy="171450"/>
          </a:xfrm>
          <a:prstGeom prst="rect">
            <a:avLst/>
          </a:prstGeom>
          <a:solidFill>
            <a:srgbClr val="7030A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endParaRPr lang="en-US" sz="2100" b="1" dirty="0">
              <a:solidFill>
                <a:schemeClr val="bg1"/>
              </a:solidFill>
              <a:latin typeface="Arial" charset="0"/>
            </a:endParaRPr>
          </a:p>
        </p:txBody>
      </p:sp>
      <p:sp>
        <p:nvSpPr>
          <p:cNvPr id="21" name="Rectangle 20"/>
          <p:cNvSpPr/>
          <p:nvPr/>
        </p:nvSpPr>
        <p:spPr bwMode="auto">
          <a:xfrm>
            <a:off x="5319634" y="2676846"/>
            <a:ext cx="171450" cy="171450"/>
          </a:xfrm>
          <a:prstGeom prst="rect">
            <a:avLst/>
          </a:prstGeom>
          <a:solidFill>
            <a:srgbClr val="7030A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endParaRPr lang="en-US" sz="2100" b="1" dirty="0">
              <a:solidFill>
                <a:schemeClr val="bg1"/>
              </a:solidFill>
              <a:latin typeface="Arial" charset="0"/>
            </a:endParaRPr>
          </a:p>
        </p:txBody>
      </p:sp>
      <p:sp>
        <p:nvSpPr>
          <p:cNvPr id="22" name="Rectangle 21"/>
          <p:cNvSpPr/>
          <p:nvPr/>
        </p:nvSpPr>
        <p:spPr bwMode="auto">
          <a:xfrm>
            <a:off x="4653028" y="3158650"/>
            <a:ext cx="171450" cy="171450"/>
          </a:xfrm>
          <a:prstGeom prst="rect">
            <a:avLst/>
          </a:prstGeom>
          <a:solidFill>
            <a:srgbClr val="7030A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endParaRPr lang="en-US" sz="2100" b="1" dirty="0">
              <a:solidFill>
                <a:schemeClr val="bg1"/>
              </a:solidFill>
              <a:latin typeface="Arial" charset="0"/>
            </a:endParaRPr>
          </a:p>
        </p:txBody>
      </p:sp>
      <p:sp>
        <p:nvSpPr>
          <p:cNvPr id="23" name="Rectangle 22"/>
          <p:cNvSpPr/>
          <p:nvPr/>
        </p:nvSpPr>
        <p:spPr bwMode="auto">
          <a:xfrm>
            <a:off x="5650675" y="3596292"/>
            <a:ext cx="171450" cy="171450"/>
          </a:xfrm>
          <a:prstGeom prst="rect">
            <a:avLst/>
          </a:prstGeom>
          <a:solidFill>
            <a:srgbClr val="7030A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endParaRPr lang="en-US" sz="2100" b="1" dirty="0">
              <a:solidFill>
                <a:schemeClr val="bg1"/>
              </a:solidFill>
              <a:latin typeface="Arial" charset="0"/>
            </a:endParaRPr>
          </a:p>
        </p:txBody>
      </p:sp>
      <p:sp>
        <p:nvSpPr>
          <p:cNvPr id="26" name="Slide Number Placeholder 3">
            <a:extLst>
              <a:ext uri="{FF2B5EF4-FFF2-40B4-BE49-F238E27FC236}">
                <a16:creationId xmlns:a16="http://schemas.microsoft.com/office/drawing/2014/main" id="{8C88CF5E-8E77-4E99-8CB9-42388280D007}"/>
              </a:ext>
            </a:extLst>
          </p:cNvPr>
          <p:cNvSpPr>
            <a:spLocks noGrp="1"/>
          </p:cNvSpPr>
          <p:nvPr>
            <p:ph type="sldNum" sz="quarter" idx="12"/>
          </p:nvPr>
        </p:nvSpPr>
        <p:spPr>
          <a:xfrm>
            <a:off x="7600950" y="6707051"/>
            <a:ext cx="1543050" cy="150949"/>
          </a:xfrm>
        </p:spPr>
        <p:txBody>
          <a:bodyPr/>
          <a:lstStyle/>
          <a:p>
            <a:fld id="{7848DF8E-4847-4EE5-AC40-664AE190F014}" type="slidenum">
              <a:rPr lang="en-US" smtClean="0"/>
              <a:t>16</a:t>
            </a:fld>
            <a:endParaRPr lang="en-US" dirty="0"/>
          </a:p>
        </p:txBody>
      </p:sp>
      <p:sp>
        <p:nvSpPr>
          <p:cNvPr id="2" name="Isosceles Triangle 1">
            <a:extLst>
              <a:ext uri="{FF2B5EF4-FFF2-40B4-BE49-F238E27FC236}">
                <a16:creationId xmlns:a16="http://schemas.microsoft.com/office/drawing/2014/main" id="{BE537FAC-22AC-4FE1-8C4A-DCCD1DAE4406}"/>
              </a:ext>
            </a:extLst>
          </p:cNvPr>
          <p:cNvSpPr/>
          <p:nvPr/>
        </p:nvSpPr>
        <p:spPr>
          <a:xfrm>
            <a:off x="6024750" y="4009391"/>
            <a:ext cx="233825"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Isosceles Triangle 26">
            <a:extLst>
              <a:ext uri="{FF2B5EF4-FFF2-40B4-BE49-F238E27FC236}">
                <a16:creationId xmlns:a16="http://schemas.microsoft.com/office/drawing/2014/main" id="{722ECF0D-1D2C-431D-8986-067EF1F7FBC8}"/>
              </a:ext>
            </a:extLst>
          </p:cNvPr>
          <p:cNvSpPr/>
          <p:nvPr/>
        </p:nvSpPr>
        <p:spPr>
          <a:xfrm>
            <a:off x="7253350" y="4455225"/>
            <a:ext cx="233825"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Isosceles Triangle 23">
            <a:extLst>
              <a:ext uri="{FF2B5EF4-FFF2-40B4-BE49-F238E27FC236}">
                <a16:creationId xmlns:a16="http://schemas.microsoft.com/office/drawing/2014/main" id="{765D07B8-D760-4675-A0FC-EFA42539E7E7}"/>
              </a:ext>
            </a:extLst>
          </p:cNvPr>
          <p:cNvSpPr/>
          <p:nvPr/>
        </p:nvSpPr>
        <p:spPr>
          <a:xfrm>
            <a:off x="5092002" y="5375591"/>
            <a:ext cx="233825" cy="1714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0" y="301752"/>
            <a:ext cx="9144000" cy="839391"/>
          </a:xfrm>
          <a:prstGeom prst="rect">
            <a:avLst/>
          </a:prstGeom>
        </p:spPr>
        <p:txBody>
          <a:bodyPr>
            <a:noAutofit/>
          </a:bodyPr>
          <a:lstStyle/>
          <a:p>
            <a:r>
              <a:rPr lang="en-US" dirty="0"/>
              <a:t>INTRODUCTION</a:t>
            </a:r>
            <a:br>
              <a:rPr lang="en-US" dirty="0"/>
            </a:br>
            <a:r>
              <a:rPr lang="en-US" sz="2400" i="1" dirty="0" err="1"/>
              <a:t>AcqDemo</a:t>
            </a:r>
            <a:r>
              <a:rPr lang="en-US" sz="2400" i="1" dirty="0"/>
              <a:t> Conversion Plan</a:t>
            </a:r>
          </a:p>
        </p:txBody>
      </p:sp>
      <p:sp>
        <p:nvSpPr>
          <p:cNvPr id="70659" name="Content Placeholder 2"/>
          <p:cNvSpPr>
            <a:spLocks noGrp="1"/>
          </p:cNvSpPr>
          <p:nvPr>
            <p:ph idx="4294967295"/>
          </p:nvPr>
        </p:nvSpPr>
        <p:spPr>
          <a:xfrm>
            <a:off x="914400" y="1604760"/>
            <a:ext cx="7315200" cy="3781425"/>
          </a:xfrm>
          <a:prstGeom prst="rect">
            <a:avLst/>
          </a:prstGeom>
        </p:spPr>
        <p:txBody>
          <a:bodyPr/>
          <a:lstStyle/>
          <a:p>
            <a:pPr>
              <a:lnSpc>
                <a:spcPct val="100000"/>
              </a:lnSpc>
              <a:spcAft>
                <a:spcPts val="450"/>
              </a:spcAft>
              <a:buClr>
                <a:schemeClr val="tx1"/>
              </a:buClr>
            </a:pPr>
            <a:r>
              <a:rPr lang="en-US" sz="2600" dirty="0"/>
              <a:t>AcqDemo Hiring Changeover: _________</a:t>
            </a:r>
            <a:endParaRPr lang="en-US" sz="2600" dirty="0">
              <a:solidFill>
                <a:srgbClr val="FF0000"/>
              </a:solidFill>
            </a:endParaRPr>
          </a:p>
          <a:p>
            <a:pPr>
              <a:lnSpc>
                <a:spcPct val="100000"/>
              </a:lnSpc>
              <a:spcAft>
                <a:spcPts val="450"/>
              </a:spcAft>
              <a:buClr>
                <a:schemeClr val="tx1"/>
              </a:buClr>
            </a:pPr>
            <a:r>
              <a:rPr lang="en-US" sz="2600" dirty="0"/>
              <a:t>Existing Workforce Conversion: _________</a:t>
            </a:r>
          </a:p>
          <a:p>
            <a:pPr>
              <a:lnSpc>
                <a:spcPct val="100000"/>
              </a:lnSpc>
              <a:spcAft>
                <a:spcPts val="450"/>
              </a:spcAft>
              <a:buClr>
                <a:schemeClr val="tx1"/>
              </a:buClr>
            </a:pPr>
            <a:r>
              <a:rPr lang="en-US" sz="2600" dirty="0"/>
              <a:t>Deployed Civilians – NLT Date: _________</a:t>
            </a:r>
          </a:p>
          <a:p>
            <a:pPr>
              <a:lnSpc>
                <a:spcPct val="100000"/>
              </a:lnSpc>
              <a:spcAft>
                <a:spcPts val="450"/>
              </a:spcAft>
              <a:buClr>
                <a:schemeClr val="tx1"/>
              </a:buClr>
            </a:pPr>
            <a:r>
              <a:rPr lang="en-US" sz="2600" dirty="0"/>
              <a:t>Classification/Appointment Review: _________</a:t>
            </a:r>
          </a:p>
          <a:p>
            <a:pPr>
              <a:lnSpc>
                <a:spcPct val="100000"/>
              </a:lnSpc>
              <a:spcAft>
                <a:spcPts val="450"/>
              </a:spcAft>
              <a:buClr>
                <a:schemeClr val="tx1"/>
              </a:buClr>
            </a:pPr>
            <a:r>
              <a:rPr lang="en-US" sz="2600" dirty="0"/>
              <a:t>Position Requirements Document (PRD) Establishment: _________</a:t>
            </a:r>
          </a:p>
          <a:p>
            <a:pPr>
              <a:lnSpc>
                <a:spcPct val="100000"/>
              </a:lnSpc>
              <a:spcAft>
                <a:spcPts val="450"/>
              </a:spcAft>
              <a:buClr>
                <a:schemeClr val="tx1"/>
              </a:buClr>
            </a:pPr>
            <a:r>
              <a:rPr lang="en-US" sz="2600" dirty="0"/>
              <a:t>Create AcqDemo Contribution Plans: _________</a:t>
            </a:r>
          </a:p>
          <a:p>
            <a:pPr>
              <a:lnSpc>
                <a:spcPct val="100000"/>
              </a:lnSpc>
              <a:buFont typeface="Wingdings" pitchFamily="2" charset="2"/>
              <a:buNone/>
            </a:pPr>
            <a:endParaRPr lang="en-US" sz="2600" dirty="0"/>
          </a:p>
        </p:txBody>
      </p:sp>
      <p:sp>
        <p:nvSpPr>
          <p:cNvPr id="4" name="Slide Number Placeholder 3">
            <a:extLst>
              <a:ext uri="{FF2B5EF4-FFF2-40B4-BE49-F238E27FC236}">
                <a16:creationId xmlns:a16="http://schemas.microsoft.com/office/drawing/2014/main" id="{3C9E55AD-BB36-4984-B6D6-241B97680D39}"/>
              </a:ext>
            </a:extLst>
          </p:cNvPr>
          <p:cNvSpPr>
            <a:spLocks noGrp="1"/>
          </p:cNvSpPr>
          <p:nvPr>
            <p:ph type="sldNum" sz="quarter" idx="12"/>
          </p:nvPr>
        </p:nvSpPr>
        <p:spPr>
          <a:xfrm>
            <a:off x="7601940" y="6707051"/>
            <a:ext cx="1543050" cy="150949"/>
          </a:xfrm>
        </p:spPr>
        <p:txBody>
          <a:bodyPr/>
          <a:lstStyle/>
          <a:p>
            <a:fld id="{3BE3AEAE-A2E0-4D61-9772-B70297DE7D3C}" type="slidenum">
              <a:rPr lang="en-US" smtClean="0"/>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7" dur="5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blinds(horizontal)">
                                      <p:cBhvr>
                                        <p:cTn id="22" dur="500"/>
                                        <p:tgtEl>
                                          <p:spTgt spid="70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animEffect transition="in" filter="blinds(horizontal)">
                                      <p:cBhvr>
                                        <p:cTn id="27" dur="500"/>
                                        <p:tgtEl>
                                          <p:spTgt spid="70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0659">
                                            <p:txEl>
                                              <p:pRg st="5" end="5"/>
                                            </p:txEl>
                                          </p:spTgt>
                                        </p:tgtEl>
                                        <p:attrNameLst>
                                          <p:attrName>style.visibility</p:attrName>
                                        </p:attrNameLst>
                                      </p:cBhvr>
                                      <p:to>
                                        <p:strVal val="visible"/>
                                      </p:to>
                                    </p:set>
                                    <p:animEffect transition="in" filter="blinds(horizontal)">
                                      <p:cBhvr>
                                        <p:cTn id="32" dur="500"/>
                                        <p:tgtEl>
                                          <p:spTgt spid="70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0" y="301752"/>
            <a:ext cx="9144000" cy="839392"/>
          </a:xfrm>
          <a:prstGeom prst="rect">
            <a:avLst/>
          </a:prstGeom>
        </p:spPr>
        <p:txBody>
          <a:bodyPr>
            <a:noAutofit/>
          </a:bodyPr>
          <a:lstStyle/>
          <a:p>
            <a:r>
              <a:rPr lang="en-US" dirty="0"/>
              <a:t>INTRODUCTION</a:t>
            </a:r>
            <a:br>
              <a:rPr lang="en-US" dirty="0"/>
            </a:br>
            <a:r>
              <a:rPr lang="en-US" sz="2400" i="1" dirty="0"/>
              <a:t>Conversion Readiness Tool</a:t>
            </a:r>
          </a:p>
        </p:txBody>
      </p:sp>
      <p:sp>
        <p:nvSpPr>
          <p:cNvPr id="62467" name="Content Placeholder 2"/>
          <p:cNvSpPr>
            <a:spLocks noGrp="1"/>
          </p:cNvSpPr>
          <p:nvPr>
            <p:ph idx="4294967295"/>
          </p:nvPr>
        </p:nvSpPr>
        <p:spPr>
          <a:xfrm>
            <a:off x="914400" y="1538287"/>
            <a:ext cx="7315200" cy="3781425"/>
          </a:xfrm>
          <a:prstGeom prst="rect">
            <a:avLst/>
          </a:prstGeom>
        </p:spPr>
        <p:txBody>
          <a:bodyPr/>
          <a:lstStyle/>
          <a:p>
            <a:pPr>
              <a:lnSpc>
                <a:spcPct val="100000"/>
              </a:lnSpc>
            </a:pPr>
            <a:r>
              <a:rPr lang="en-US" sz="2800" dirty="0"/>
              <a:t>Conversion Support Tools</a:t>
            </a:r>
          </a:p>
          <a:p>
            <a:pPr lvl="1">
              <a:lnSpc>
                <a:spcPct val="100000"/>
              </a:lnSpc>
            </a:pPr>
            <a:r>
              <a:rPr lang="en-US" sz="2600" dirty="0"/>
              <a:t>AcqDemo Readiness Tool</a:t>
            </a:r>
          </a:p>
          <a:p>
            <a:pPr lvl="1">
              <a:lnSpc>
                <a:spcPct val="100000"/>
              </a:lnSpc>
            </a:pPr>
            <a:r>
              <a:rPr lang="en-US" sz="2600" dirty="0"/>
              <a:t>Anticipate readiness status reporting requirements from AcqDemo Program Office</a:t>
            </a:r>
          </a:p>
          <a:p>
            <a:pPr>
              <a:lnSpc>
                <a:spcPct val="100000"/>
              </a:lnSpc>
            </a:pPr>
            <a:endParaRPr lang="en-US" sz="2400" dirty="0">
              <a:solidFill>
                <a:srgbClr val="FF0000"/>
              </a:solidFill>
            </a:endParaRPr>
          </a:p>
        </p:txBody>
      </p:sp>
      <p:sp>
        <p:nvSpPr>
          <p:cNvPr id="4" name="Slide Number Placeholder 3">
            <a:extLst>
              <a:ext uri="{FF2B5EF4-FFF2-40B4-BE49-F238E27FC236}">
                <a16:creationId xmlns:a16="http://schemas.microsoft.com/office/drawing/2014/main" id="{E8DAA695-D30C-46B4-9683-B8C8106ACC37}"/>
              </a:ext>
            </a:extLst>
          </p:cNvPr>
          <p:cNvSpPr>
            <a:spLocks noGrp="1"/>
          </p:cNvSpPr>
          <p:nvPr>
            <p:ph type="sldNum" sz="quarter" idx="12"/>
          </p:nvPr>
        </p:nvSpPr>
        <p:spPr>
          <a:xfrm>
            <a:off x="7600950" y="6707051"/>
            <a:ext cx="1543050" cy="150949"/>
          </a:xfrm>
        </p:spPr>
        <p:txBody>
          <a:bodyPr/>
          <a:lstStyle/>
          <a:p>
            <a:fld id="{DDFB7E52-EBD0-4476-8825-D38A6B3F62FB}" type="slidenum">
              <a:rPr lang="en-US" smtClean="0"/>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blinds(horizontal)">
                                      <p:cBhvr>
                                        <p:cTn id="7" dur="500"/>
                                        <p:tgtEl>
                                          <p:spTgt spid="624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blinds(horizontal)">
                                      <p:cBhvr>
                                        <p:cTn id="12"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0" y="301752"/>
            <a:ext cx="9144000" cy="791505"/>
          </a:xfrm>
          <a:prstGeom prst="rect">
            <a:avLst/>
          </a:prstGeom>
        </p:spPr>
        <p:txBody>
          <a:bodyPr>
            <a:noAutofit/>
          </a:bodyPr>
          <a:lstStyle/>
          <a:p>
            <a:r>
              <a:rPr lang="en-US" dirty="0"/>
              <a:t>INTRODUCTION</a:t>
            </a:r>
            <a:br>
              <a:rPr lang="en-US" dirty="0"/>
            </a:br>
            <a:r>
              <a:rPr lang="en-US" sz="2400" i="1" dirty="0"/>
              <a:t>Conversion Automation Tool</a:t>
            </a:r>
          </a:p>
        </p:txBody>
      </p:sp>
      <p:sp>
        <p:nvSpPr>
          <p:cNvPr id="63491" name="Content Placeholder 2"/>
          <p:cNvSpPr>
            <a:spLocks noGrp="1"/>
          </p:cNvSpPr>
          <p:nvPr>
            <p:ph idx="4294967295"/>
          </p:nvPr>
        </p:nvSpPr>
        <p:spPr>
          <a:xfrm>
            <a:off x="914400" y="1538287"/>
            <a:ext cx="7315200" cy="3781425"/>
          </a:xfrm>
          <a:prstGeom prst="rect">
            <a:avLst/>
          </a:prstGeom>
        </p:spPr>
        <p:txBody>
          <a:bodyPr/>
          <a:lstStyle/>
          <a:p>
            <a:pPr>
              <a:lnSpc>
                <a:spcPct val="100000"/>
              </a:lnSpc>
            </a:pPr>
            <a:r>
              <a:rPr lang="en-US" sz="2600" dirty="0"/>
              <a:t>Mass Conversion Spreadsheets and Instructions being provided from DCPAS (</a:t>
            </a:r>
            <a:r>
              <a:rPr lang="en-US" sz="2600" dirty="0" err="1"/>
              <a:t>Reg</a:t>
            </a:r>
            <a:r>
              <a:rPr lang="en-US" sz="2600" dirty="0"/>
              <a:t>/Mod)</a:t>
            </a:r>
          </a:p>
          <a:p>
            <a:pPr lvl="1">
              <a:lnSpc>
                <a:spcPct val="100000"/>
              </a:lnSpc>
            </a:pPr>
            <a:r>
              <a:rPr lang="en-US" sz="2400" dirty="0"/>
              <a:t>Data pulled from DCPDS</a:t>
            </a:r>
          </a:p>
          <a:p>
            <a:pPr lvl="1">
              <a:lnSpc>
                <a:spcPct val="100000"/>
              </a:lnSpc>
            </a:pPr>
            <a:r>
              <a:rPr lang="en-US" sz="2400" dirty="0"/>
              <a:t>Manual intervention on conversion data</a:t>
            </a:r>
          </a:p>
          <a:p>
            <a:pPr lvl="1">
              <a:lnSpc>
                <a:spcPct val="100000"/>
              </a:lnSpc>
            </a:pPr>
            <a:r>
              <a:rPr lang="en-US" sz="2400" dirty="0"/>
              <a:t>Spreadsheet uploaded back to DCPDS</a:t>
            </a:r>
          </a:p>
          <a:p>
            <a:pPr lvl="1">
              <a:lnSpc>
                <a:spcPct val="100000"/>
              </a:lnSpc>
            </a:pPr>
            <a:r>
              <a:rPr lang="en-US" sz="2400" dirty="0"/>
              <a:t>Once reconciled for deadline changes, uploaded data will result in Notification of Personnel Action (SF50)</a:t>
            </a:r>
          </a:p>
          <a:p>
            <a:pPr>
              <a:lnSpc>
                <a:spcPct val="100000"/>
              </a:lnSpc>
              <a:buNone/>
            </a:pPr>
            <a:endParaRPr lang="en-US" sz="2400" dirty="0">
              <a:solidFill>
                <a:srgbClr val="FF0000"/>
              </a:solidFill>
            </a:endParaRPr>
          </a:p>
        </p:txBody>
      </p:sp>
      <p:sp>
        <p:nvSpPr>
          <p:cNvPr id="4" name="Slide Number Placeholder 3">
            <a:extLst>
              <a:ext uri="{FF2B5EF4-FFF2-40B4-BE49-F238E27FC236}">
                <a16:creationId xmlns:a16="http://schemas.microsoft.com/office/drawing/2014/main" id="{C490C483-593B-4F75-A4A4-15AE90AB069F}"/>
              </a:ext>
            </a:extLst>
          </p:cNvPr>
          <p:cNvSpPr>
            <a:spLocks noGrp="1"/>
          </p:cNvSpPr>
          <p:nvPr>
            <p:ph type="sldNum" sz="quarter" idx="12"/>
          </p:nvPr>
        </p:nvSpPr>
        <p:spPr>
          <a:xfrm>
            <a:off x="7600950" y="6707051"/>
            <a:ext cx="1543050" cy="150949"/>
          </a:xfrm>
        </p:spPr>
        <p:txBody>
          <a:bodyPr/>
          <a:lstStyle/>
          <a:p>
            <a:fld id="{F8A08EEC-7868-450A-AE47-D6A47299AAEA}" type="slidenum">
              <a:rPr lang="en-US" smtClean="0"/>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blinds(horizontal)">
                                      <p:cBhvr>
                                        <p:cTn id="7" dur="500"/>
                                        <p:tgtEl>
                                          <p:spTgt spid="634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blinds(horizontal)">
                                      <p:cBhvr>
                                        <p:cTn id="12" dur="500"/>
                                        <p:tgtEl>
                                          <p:spTgt spid="634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491">
                                            <p:txEl>
                                              <p:pRg st="3" end="3"/>
                                            </p:txEl>
                                          </p:spTgt>
                                        </p:tgtEl>
                                        <p:attrNameLst>
                                          <p:attrName>style.visibility</p:attrName>
                                        </p:attrNameLst>
                                      </p:cBhvr>
                                      <p:to>
                                        <p:strVal val="visible"/>
                                      </p:to>
                                    </p:set>
                                    <p:animEffect transition="in" filter="blinds(horizontal)">
                                      <p:cBhvr>
                                        <p:cTn id="17" dur="500"/>
                                        <p:tgtEl>
                                          <p:spTgt spid="634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3491">
                                            <p:txEl>
                                              <p:pRg st="4" end="4"/>
                                            </p:txEl>
                                          </p:spTgt>
                                        </p:tgtEl>
                                        <p:attrNameLst>
                                          <p:attrName>style.visibility</p:attrName>
                                        </p:attrNameLst>
                                      </p:cBhvr>
                                      <p:to>
                                        <p:strVal val="visible"/>
                                      </p:to>
                                    </p:set>
                                    <p:animEffect transition="in" filter="blinds(horizontal)">
                                      <p:cBhvr>
                                        <p:cTn id="22"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4"/>
          <p:cNvSpPr>
            <a:spLocks noGrp="1"/>
          </p:cNvSpPr>
          <p:nvPr>
            <p:ph type="sldNum" sz="quarter" idx="12"/>
          </p:nvPr>
        </p:nvSpPr>
        <p:spPr bwMode="auto">
          <a:prstGeom prst="rect">
            <a:avLst/>
          </a:prstGeom>
          <a:noFill/>
          <a:ln>
            <a:miter lim="800000"/>
            <a:headEnd/>
            <a:tailEnd/>
          </a:ln>
        </p:spPr>
        <p:txBody>
          <a:bodyPr/>
          <a:lstStyle/>
          <a:p>
            <a:r>
              <a:rPr lang="en-US" dirty="0"/>
              <a:t> </a:t>
            </a:r>
          </a:p>
        </p:txBody>
      </p:sp>
      <p:sp>
        <p:nvSpPr>
          <p:cNvPr id="7171" name="Content Placeholder 2"/>
          <p:cNvSpPr>
            <a:spLocks noGrp="1"/>
          </p:cNvSpPr>
          <p:nvPr>
            <p:ph idx="4294967295"/>
          </p:nvPr>
        </p:nvSpPr>
        <p:spPr>
          <a:xfrm>
            <a:off x="628650" y="1371600"/>
            <a:ext cx="7886700" cy="4351338"/>
          </a:xfrm>
          <a:prstGeom prst="rect">
            <a:avLst/>
          </a:prstGeom>
        </p:spPr>
        <p:txBody>
          <a:bodyPr>
            <a:normAutofit/>
          </a:bodyPr>
          <a:lstStyle/>
          <a:p>
            <a:pPr marL="225425" indent="-225425">
              <a:lnSpc>
                <a:spcPct val="100000"/>
              </a:lnSpc>
              <a:spcBef>
                <a:spcPts val="0"/>
              </a:spcBef>
              <a:spcAft>
                <a:spcPts val="450"/>
              </a:spcAft>
              <a:buClr>
                <a:schemeClr val="tx1"/>
              </a:buClr>
            </a:pPr>
            <a:r>
              <a:rPr lang="en-US" sz="2800" dirty="0"/>
              <a:t>Introduction</a:t>
            </a:r>
          </a:p>
          <a:p>
            <a:pPr marL="225425" lvl="1" indent="-225425">
              <a:lnSpc>
                <a:spcPct val="100000"/>
              </a:lnSpc>
              <a:spcBef>
                <a:spcPts val="0"/>
              </a:spcBef>
              <a:spcAft>
                <a:spcPts val="450"/>
              </a:spcAft>
              <a:buClr>
                <a:schemeClr val="tx1"/>
              </a:buClr>
            </a:pPr>
            <a:r>
              <a:rPr lang="en-US" sz="2800" dirty="0"/>
              <a:t>Classification System</a:t>
            </a:r>
          </a:p>
          <a:p>
            <a:pPr marL="225425" lvl="1" indent="-225425">
              <a:lnSpc>
                <a:spcPct val="100000"/>
              </a:lnSpc>
              <a:spcBef>
                <a:spcPts val="0"/>
              </a:spcBef>
              <a:spcAft>
                <a:spcPts val="450"/>
              </a:spcAft>
              <a:buClr>
                <a:schemeClr val="tx1"/>
              </a:buClr>
            </a:pPr>
            <a:r>
              <a:rPr lang="en-US" sz="2800" dirty="0"/>
              <a:t>Recruitment and Staffing</a:t>
            </a:r>
          </a:p>
          <a:p>
            <a:pPr marL="225425" lvl="1" indent="-225425">
              <a:lnSpc>
                <a:spcPct val="100000"/>
              </a:lnSpc>
              <a:spcBef>
                <a:spcPts val="0"/>
              </a:spcBef>
              <a:spcAft>
                <a:spcPts val="450"/>
              </a:spcAft>
              <a:buClr>
                <a:schemeClr val="tx1"/>
              </a:buClr>
            </a:pPr>
            <a:r>
              <a:rPr lang="en-US" sz="2800" dirty="0"/>
              <a:t>Pay Administration</a:t>
            </a:r>
          </a:p>
          <a:p>
            <a:pPr marL="225425" lvl="1" indent="-225425">
              <a:lnSpc>
                <a:spcPct val="100000"/>
              </a:lnSpc>
              <a:spcBef>
                <a:spcPts val="0"/>
              </a:spcBef>
              <a:spcAft>
                <a:spcPts val="450"/>
              </a:spcAft>
              <a:buClr>
                <a:schemeClr val="tx1"/>
              </a:buClr>
            </a:pPr>
            <a:r>
              <a:rPr lang="en-US" sz="2800" dirty="0"/>
              <a:t>CCAS</a:t>
            </a:r>
          </a:p>
          <a:p>
            <a:pPr marL="225425" indent="-225425">
              <a:lnSpc>
                <a:spcPct val="100000"/>
              </a:lnSpc>
              <a:spcBef>
                <a:spcPts val="0"/>
              </a:spcBef>
              <a:spcAft>
                <a:spcPts val="450"/>
              </a:spcAft>
              <a:buClr>
                <a:schemeClr val="tx1"/>
              </a:buClr>
            </a:pPr>
            <a:r>
              <a:rPr lang="en-US" sz="2800" dirty="0"/>
              <a:t>Post-Conversion</a:t>
            </a:r>
          </a:p>
        </p:txBody>
      </p:sp>
      <p:sp>
        <p:nvSpPr>
          <p:cNvPr id="6" name="Slide Number Placeholder 3">
            <a:extLst>
              <a:ext uri="{FF2B5EF4-FFF2-40B4-BE49-F238E27FC236}">
                <a16:creationId xmlns:a16="http://schemas.microsoft.com/office/drawing/2014/main" id="{13B743B1-3B77-4540-96CE-88F2ED6CFACC}"/>
              </a:ext>
            </a:extLst>
          </p:cNvPr>
          <p:cNvSpPr txBox="1">
            <a:spLocks/>
          </p:cNvSpPr>
          <p:nvPr/>
        </p:nvSpPr>
        <p:spPr>
          <a:xfrm>
            <a:off x="7600950" y="6707051"/>
            <a:ext cx="1543050" cy="150949"/>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8DF02F-64C6-49DA-9A91-6FEF5FEA4259}" type="slidenum">
              <a:rPr lang="en-US" sz="900"/>
              <a:t>2</a:t>
            </a:fld>
            <a:endParaRPr lang="en-US" sz="900" dirty="0"/>
          </a:p>
        </p:txBody>
      </p:sp>
      <p:pic>
        <p:nvPicPr>
          <p:cNvPr id="2" name="Picture 1">
            <a:extLst>
              <a:ext uri="{FF2B5EF4-FFF2-40B4-BE49-F238E27FC236}">
                <a16:creationId xmlns:a16="http://schemas.microsoft.com/office/drawing/2014/main" id="{755AFEF2-0FB4-4969-B359-DA9512E16756}"/>
              </a:ext>
            </a:extLst>
          </p:cNvPr>
          <p:cNvPicPr>
            <a:picLocks noChangeAspect="1"/>
          </p:cNvPicPr>
          <p:nvPr/>
        </p:nvPicPr>
        <p:blipFill>
          <a:blip r:embed="rId3"/>
          <a:stretch>
            <a:fillRect/>
          </a:stretch>
        </p:blipFill>
        <p:spPr>
          <a:xfrm>
            <a:off x="4753022" y="1981200"/>
            <a:ext cx="3619453" cy="2321291"/>
          </a:xfrm>
          <a:prstGeom prst="rect">
            <a:avLst/>
          </a:prstGeom>
        </p:spPr>
      </p:pic>
      <p:sp>
        <p:nvSpPr>
          <p:cNvPr id="9" name="Rectangle 2">
            <a:extLst>
              <a:ext uri="{FF2B5EF4-FFF2-40B4-BE49-F238E27FC236}">
                <a16:creationId xmlns:a16="http://schemas.microsoft.com/office/drawing/2014/main" id="{C662D75B-7B76-43A5-92BA-1828C1D81FC7}"/>
              </a:ext>
            </a:extLst>
          </p:cNvPr>
          <p:cNvSpPr txBox="1">
            <a:spLocks noChangeArrowheads="1"/>
          </p:cNvSpPr>
          <p:nvPr/>
        </p:nvSpPr>
        <p:spPr>
          <a:xfrm>
            <a:off x="0" y="304800"/>
            <a:ext cx="9144000" cy="603250"/>
          </a:xfrm>
          <a:prstGeom prst="rect">
            <a:avLst/>
          </a:prstGeom>
        </p:spPr>
        <p:txBody>
          <a:bodyPr>
            <a:normAutofit/>
          </a:bodyPr>
          <a:lstStyle>
            <a:lvl1pPr algn="ctr" defTabSz="685800" rtl="0" eaLnBrk="1" latinLnBrk="0" hangingPunct="1">
              <a:lnSpc>
                <a:spcPct val="90000"/>
              </a:lnSpc>
              <a:spcBef>
                <a:spcPct val="0"/>
              </a:spcBef>
              <a:buNone/>
              <a:defRPr sz="3200" b="1" kern="1200">
                <a:solidFill>
                  <a:schemeClr val="tx1"/>
                </a:solidFill>
                <a:latin typeface="+mn-lt"/>
                <a:ea typeface="+mj-ea"/>
                <a:cs typeface="+mj-cs"/>
              </a:defRPr>
            </a:lvl1pPr>
          </a:lstStyle>
          <a:p>
            <a:r>
              <a:rPr lang="en-US" dirty="0"/>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301752"/>
            <a:ext cx="9143999" cy="452438"/>
          </a:xfrm>
          <a:prstGeom prst="rect">
            <a:avLst/>
          </a:prstGeom>
        </p:spPr>
        <p:txBody>
          <a:bodyPr>
            <a:noAutofit/>
          </a:bodyPr>
          <a:lstStyle/>
          <a:p>
            <a:r>
              <a:rPr lang="en-US" dirty="0"/>
              <a:t>II.  CLASSIFICATION SYSTEM</a:t>
            </a:r>
          </a:p>
        </p:txBody>
      </p:sp>
      <p:sp>
        <p:nvSpPr>
          <p:cNvPr id="20484" name="Slide Number Placeholder 4"/>
          <p:cNvSpPr>
            <a:spLocks noGrp="1"/>
          </p:cNvSpPr>
          <p:nvPr>
            <p:ph type="sldNum" sz="quarter" idx="12"/>
          </p:nvPr>
        </p:nvSpPr>
        <p:spPr bwMode="auto">
          <a:xfrm>
            <a:off x="6400800" y="5772150"/>
            <a:ext cx="1600200" cy="210741"/>
          </a:xfrm>
          <a:prstGeom prst="rect">
            <a:avLst/>
          </a:prstGeom>
          <a:noFill/>
          <a:ln>
            <a:miter lim="800000"/>
            <a:headEnd/>
            <a:tailEnd/>
          </a:ln>
        </p:spPr>
        <p:txBody>
          <a:bodyPr/>
          <a:lstStyle/>
          <a:p>
            <a:r>
              <a:rPr lang="en-US" dirty="0"/>
              <a:t> </a:t>
            </a:r>
          </a:p>
        </p:txBody>
      </p:sp>
      <p:sp>
        <p:nvSpPr>
          <p:cNvPr id="7" name="Slide Number Placeholder 3">
            <a:extLst>
              <a:ext uri="{FF2B5EF4-FFF2-40B4-BE49-F238E27FC236}">
                <a16:creationId xmlns:a16="http://schemas.microsoft.com/office/drawing/2014/main" id="{6968CB98-4AA2-4655-95F0-3805AB556028}"/>
              </a:ext>
            </a:extLst>
          </p:cNvPr>
          <p:cNvSpPr txBox="1">
            <a:spLocks/>
          </p:cNvSpPr>
          <p:nvPr/>
        </p:nvSpPr>
        <p:spPr>
          <a:xfrm>
            <a:off x="7600949" y="6707051"/>
            <a:ext cx="1543050" cy="150949"/>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5EBBA8-4845-4B6C-A43D-16C88167DE0D}" type="slidenum">
              <a:rPr lang="en-US" sz="900"/>
              <a:t>20</a:t>
            </a:fld>
            <a:endParaRPr lang="en-US" sz="900" dirty="0"/>
          </a:p>
        </p:txBody>
      </p:sp>
      <p:pic>
        <p:nvPicPr>
          <p:cNvPr id="2" name="Picture 1">
            <a:extLst>
              <a:ext uri="{FF2B5EF4-FFF2-40B4-BE49-F238E27FC236}">
                <a16:creationId xmlns:a16="http://schemas.microsoft.com/office/drawing/2014/main" id="{EF2AAF3C-DDF1-4B8B-99DA-366A25B4C980}"/>
              </a:ext>
            </a:extLst>
          </p:cNvPr>
          <p:cNvPicPr>
            <a:picLocks noChangeAspect="1"/>
          </p:cNvPicPr>
          <p:nvPr/>
        </p:nvPicPr>
        <p:blipFill>
          <a:blip r:embed="rId3"/>
          <a:stretch>
            <a:fillRect/>
          </a:stretch>
        </p:blipFill>
        <p:spPr>
          <a:xfrm>
            <a:off x="6330259" y="3509415"/>
            <a:ext cx="2386727" cy="1481257"/>
          </a:xfrm>
          <a:prstGeom prst="rect">
            <a:avLst/>
          </a:prstGeom>
        </p:spPr>
      </p:pic>
      <p:pic>
        <p:nvPicPr>
          <p:cNvPr id="17" name="Picture 16">
            <a:extLst>
              <a:ext uri="{FF2B5EF4-FFF2-40B4-BE49-F238E27FC236}">
                <a16:creationId xmlns:a16="http://schemas.microsoft.com/office/drawing/2014/main" id="{A530DD61-13BC-41E2-8E62-5675B8EB68D9}"/>
              </a:ext>
            </a:extLst>
          </p:cNvPr>
          <p:cNvPicPr>
            <a:picLocks noChangeAspect="1"/>
          </p:cNvPicPr>
          <p:nvPr/>
        </p:nvPicPr>
        <p:blipFill>
          <a:blip r:embed="rId4"/>
          <a:stretch>
            <a:fillRect/>
          </a:stretch>
        </p:blipFill>
        <p:spPr>
          <a:xfrm>
            <a:off x="5068386" y="1760625"/>
            <a:ext cx="3349705" cy="2108835"/>
          </a:xfrm>
          <a:prstGeom prst="rect">
            <a:avLst/>
          </a:prstGeom>
        </p:spPr>
      </p:pic>
      <p:sp>
        <p:nvSpPr>
          <p:cNvPr id="20483" name="Content Placeholder 2"/>
          <p:cNvSpPr>
            <a:spLocks noGrp="1"/>
          </p:cNvSpPr>
          <p:nvPr>
            <p:ph idx="4294967295"/>
          </p:nvPr>
        </p:nvSpPr>
        <p:spPr>
          <a:xfrm>
            <a:off x="877108" y="907896"/>
            <a:ext cx="5818631" cy="5416703"/>
          </a:xfrm>
          <a:prstGeom prst="rect">
            <a:avLst/>
          </a:prstGeom>
        </p:spPr>
        <p:txBody>
          <a:bodyPr/>
          <a:lstStyle/>
          <a:p>
            <a:pPr marL="171450" lvl="1">
              <a:buClr>
                <a:schemeClr val="tx1"/>
              </a:buClr>
            </a:pPr>
            <a:r>
              <a:rPr lang="en-US" sz="2600" dirty="0"/>
              <a:t>Classification Overview</a:t>
            </a:r>
          </a:p>
          <a:p>
            <a:pPr marL="171450" lvl="1">
              <a:buClr>
                <a:schemeClr val="tx1"/>
              </a:buClr>
            </a:pPr>
            <a:r>
              <a:rPr lang="en-US" sz="2600" dirty="0"/>
              <a:t>Classification Authority </a:t>
            </a:r>
          </a:p>
          <a:p>
            <a:pPr marL="171450" lvl="1">
              <a:buClr>
                <a:schemeClr val="tx1"/>
              </a:buClr>
            </a:pPr>
            <a:r>
              <a:rPr lang="en-US" sz="2600" dirty="0" err="1"/>
              <a:t>AcqDemo</a:t>
            </a:r>
            <a:r>
              <a:rPr lang="en-US" sz="2600" dirty="0"/>
              <a:t> Classification Structure</a:t>
            </a:r>
          </a:p>
          <a:p>
            <a:pPr marL="171450" lvl="1">
              <a:buClr>
                <a:schemeClr val="tx1"/>
              </a:buClr>
            </a:pPr>
            <a:r>
              <a:rPr lang="en-US" sz="2600" dirty="0"/>
              <a:t>Classification Process</a:t>
            </a:r>
          </a:p>
          <a:p>
            <a:pPr marL="171450" lvl="1">
              <a:buClr>
                <a:schemeClr val="tx1"/>
              </a:buClr>
            </a:pPr>
            <a:r>
              <a:rPr lang="en-US" sz="2600" dirty="0"/>
              <a:t>Broadbands</a:t>
            </a:r>
          </a:p>
          <a:p>
            <a:pPr marL="171450" lvl="1">
              <a:buClr>
                <a:schemeClr val="tx1"/>
              </a:buClr>
            </a:pPr>
            <a:r>
              <a:rPr lang="en-US" sz="2600" dirty="0"/>
              <a:t>Classification Factors</a:t>
            </a:r>
          </a:p>
          <a:p>
            <a:pPr marL="171450" lvl="1">
              <a:buClr>
                <a:schemeClr val="tx1"/>
              </a:buClr>
            </a:pPr>
            <a:r>
              <a:rPr lang="en-US" sz="2600" dirty="0"/>
              <a:t>Descriptors and Discriminators</a:t>
            </a:r>
          </a:p>
          <a:p>
            <a:pPr marL="171450" lvl="1">
              <a:buClr>
                <a:schemeClr val="tx1"/>
              </a:buClr>
            </a:pPr>
            <a:r>
              <a:rPr lang="en-US" sz="2600" dirty="0"/>
              <a:t>Deputies, Supervisors and Team Leaders</a:t>
            </a:r>
          </a:p>
          <a:p>
            <a:pPr marL="171450" lvl="1">
              <a:buClr>
                <a:schemeClr val="tx1"/>
              </a:buClr>
            </a:pPr>
            <a:r>
              <a:rPr lang="en-US" sz="2600" dirty="0"/>
              <a:t>Maximum Broadband Level</a:t>
            </a:r>
          </a:p>
          <a:p>
            <a:pPr marL="171450" lvl="1">
              <a:buClr>
                <a:schemeClr val="tx1"/>
              </a:buClr>
            </a:pPr>
            <a:r>
              <a:rPr lang="en-US" sz="2600" dirty="0"/>
              <a:t>Position Requirements Document</a:t>
            </a:r>
          </a:p>
          <a:p>
            <a:pPr marL="171450" lvl="1">
              <a:buClr>
                <a:schemeClr val="tx1"/>
              </a:buClr>
            </a:pPr>
            <a:r>
              <a:rPr lang="en-US" sz="2600" dirty="0"/>
              <a:t>Activity:  Career Path</a:t>
            </a:r>
          </a:p>
          <a:p>
            <a:pPr marL="171450" lvl="1">
              <a:buClr>
                <a:schemeClr val="tx1"/>
              </a:buClr>
            </a:pPr>
            <a:r>
              <a:rPr lang="en-US" sz="2600" dirty="0"/>
              <a:t>Fair Labor Standards Act </a:t>
            </a:r>
          </a:p>
          <a:p>
            <a:pPr marL="171450" lvl="1">
              <a:buClr>
                <a:schemeClr val="tx1"/>
              </a:buClr>
            </a:pPr>
            <a:r>
              <a:rPr lang="en-US" sz="2600" dirty="0"/>
              <a:t>Classification Appeals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301752"/>
            <a:ext cx="9144000" cy="777014"/>
          </a:xfrm>
          <a:prstGeom prst="rect">
            <a:avLst/>
          </a:prstGeom>
        </p:spPr>
        <p:txBody>
          <a:bodyPr>
            <a:noAutofit/>
          </a:bodyPr>
          <a:lstStyle/>
          <a:p>
            <a:r>
              <a:rPr lang="en-US" dirty="0"/>
              <a:t>CLASSIFICATION</a:t>
            </a:r>
            <a:r>
              <a:rPr lang="en-US" b="1" dirty="0"/>
              <a:t/>
            </a:r>
            <a:br>
              <a:rPr lang="en-US" b="1" dirty="0"/>
            </a:br>
            <a:r>
              <a:rPr lang="en-US" sz="2400" i="1" dirty="0"/>
              <a:t>Classification Overview</a:t>
            </a:r>
          </a:p>
        </p:txBody>
      </p:sp>
      <p:sp>
        <p:nvSpPr>
          <p:cNvPr id="17410" name="Rectangle 3"/>
          <p:cNvSpPr>
            <a:spLocks noGrp="1" noChangeArrowheads="1"/>
          </p:cNvSpPr>
          <p:nvPr>
            <p:ph idx="4294967295"/>
          </p:nvPr>
        </p:nvSpPr>
        <p:spPr>
          <a:xfrm>
            <a:off x="938150" y="1371600"/>
            <a:ext cx="7267699" cy="4552951"/>
          </a:xfrm>
          <a:prstGeom prst="rect">
            <a:avLst/>
          </a:prstGeom>
        </p:spPr>
        <p:txBody>
          <a:bodyPr/>
          <a:lstStyle/>
          <a:p>
            <a:pPr marL="342900" indent="-342900">
              <a:lnSpc>
                <a:spcPct val="100000"/>
              </a:lnSpc>
            </a:pPr>
            <a:r>
              <a:rPr lang="en-US" sz="2600" dirty="0"/>
              <a:t>OPM classification standards used only for title &amp; series</a:t>
            </a:r>
          </a:p>
          <a:p>
            <a:pPr marL="342900" indent="-342900">
              <a:lnSpc>
                <a:spcPct val="100000"/>
              </a:lnSpc>
            </a:pPr>
            <a:r>
              <a:rPr lang="en-US" sz="2600" dirty="0"/>
              <a:t>PDs converted to Position Requirements Document (PRD), which combines position information, staffing requirements, contribution expectations (linked to mission), and evaluation statement into a single document</a:t>
            </a:r>
          </a:p>
          <a:p>
            <a:pPr marL="942975" lvl="2" indent="-342900">
              <a:lnSpc>
                <a:spcPct val="100000"/>
              </a:lnSpc>
            </a:pPr>
            <a:r>
              <a:rPr lang="en-US" sz="2000" dirty="0"/>
              <a:t>PRDs describe duties, scope and difficulty of work within the broadband</a:t>
            </a:r>
          </a:p>
          <a:p>
            <a:pPr marL="942975" lvl="2" indent="-342900">
              <a:lnSpc>
                <a:spcPct val="100000"/>
              </a:lnSpc>
            </a:pPr>
            <a:r>
              <a:rPr lang="en-US" sz="2000" dirty="0"/>
              <a:t>Employees qualify at the minimum of the broadband</a:t>
            </a:r>
          </a:p>
          <a:p>
            <a:pPr marL="342900" indent="-342900">
              <a:lnSpc>
                <a:spcPct val="100000"/>
              </a:lnSpc>
            </a:pPr>
            <a:r>
              <a:rPr lang="en-US" sz="2600" dirty="0"/>
              <a:t>Classification actions appealable  </a:t>
            </a:r>
          </a:p>
        </p:txBody>
      </p:sp>
      <p:sp>
        <p:nvSpPr>
          <p:cNvPr id="4" name="Slide Number Placeholder 3">
            <a:extLst>
              <a:ext uri="{FF2B5EF4-FFF2-40B4-BE49-F238E27FC236}">
                <a16:creationId xmlns:a16="http://schemas.microsoft.com/office/drawing/2014/main" id="{A74CC904-4541-4A30-B28B-DFA8B87ADA40}"/>
              </a:ext>
            </a:extLst>
          </p:cNvPr>
          <p:cNvSpPr>
            <a:spLocks noGrp="1"/>
          </p:cNvSpPr>
          <p:nvPr>
            <p:ph type="sldNum" sz="quarter" idx="12"/>
          </p:nvPr>
        </p:nvSpPr>
        <p:spPr>
          <a:xfrm>
            <a:off x="7600950" y="6707051"/>
            <a:ext cx="1543050" cy="150949"/>
          </a:xfrm>
        </p:spPr>
        <p:txBody>
          <a:bodyPr/>
          <a:lstStyle/>
          <a:p>
            <a:fld id="{6C400B99-6C83-41E9-AEEE-1C3A0B00E52F}" type="slidenum">
              <a:rPr lang="en-US" smtClean="0"/>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linds(horizontal)">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blinds(horizontal)">
                                      <p:cBhvr>
                                        <p:cTn id="12" dur="500"/>
                                        <p:tgtEl>
                                          <p:spTgt spid="17410">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animEffect transition="in" filter="blinds(horizontal)">
                                      <p:cBhvr>
                                        <p:cTn id="15" dur="500"/>
                                        <p:tgtEl>
                                          <p:spTgt spid="17410">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7410">
                                            <p:txEl>
                                              <p:pRg st="3" end="3"/>
                                            </p:txEl>
                                          </p:spTgt>
                                        </p:tgtEl>
                                        <p:attrNameLst>
                                          <p:attrName>style.visibility</p:attrName>
                                        </p:attrNameLst>
                                      </p:cBhvr>
                                      <p:to>
                                        <p:strVal val="visible"/>
                                      </p:to>
                                    </p:set>
                                    <p:animEffect transition="in" filter="blinds(horizontal)">
                                      <p:cBhvr>
                                        <p:cTn id="18" dur="500"/>
                                        <p:tgtEl>
                                          <p:spTgt spid="174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410">
                                            <p:txEl>
                                              <p:pRg st="4" end="4"/>
                                            </p:txEl>
                                          </p:spTgt>
                                        </p:tgtEl>
                                        <p:attrNameLst>
                                          <p:attrName>style.visibility</p:attrName>
                                        </p:attrNameLst>
                                      </p:cBhvr>
                                      <p:to>
                                        <p:strVal val="visible"/>
                                      </p:to>
                                    </p:set>
                                    <p:animEffect transition="in" filter="blinds(horizontal)">
                                      <p:cBhvr>
                                        <p:cTn id="23" dur="500"/>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0" y="301752"/>
            <a:ext cx="9144000" cy="895350"/>
          </a:xfrm>
          <a:prstGeom prst="rect">
            <a:avLst/>
          </a:prstGeom>
        </p:spPr>
        <p:txBody>
          <a:bodyPr>
            <a:noAutofit/>
          </a:bodyPr>
          <a:lstStyle/>
          <a:p>
            <a:r>
              <a:rPr lang="en-US" dirty="0"/>
              <a:t>CLASSIFICATION</a:t>
            </a:r>
            <a:r>
              <a:rPr lang="en-US" b="1" dirty="0"/>
              <a:t/>
            </a:r>
            <a:br>
              <a:rPr lang="en-US" b="1" dirty="0"/>
            </a:br>
            <a:r>
              <a:rPr lang="en-US" sz="2400" i="1" dirty="0"/>
              <a:t>Classification Authority</a:t>
            </a:r>
          </a:p>
        </p:txBody>
      </p:sp>
      <p:sp>
        <p:nvSpPr>
          <p:cNvPr id="22531" name="Content Placeholder 2"/>
          <p:cNvSpPr>
            <a:spLocks noGrp="1"/>
          </p:cNvSpPr>
          <p:nvPr>
            <p:ph idx="4294967295"/>
          </p:nvPr>
        </p:nvSpPr>
        <p:spPr>
          <a:xfrm>
            <a:off x="914400" y="1532892"/>
            <a:ext cx="7315199" cy="3792216"/>
          </a:xfrm>
          <a:prstGeom prst="rect">
            <a:avLst/>
          </a:prstGeom>
        </p:spPr>
        <p:txBody>
          <a:bodyPr/>
          <a:lstStyle/>
          <a:p>
            <a:pPr>
              <a:lnSpc>
                <a:spcPct val="100000"/>
              </a:lnSpc>
              <a:buClr>
                <a:schemeClr val="tx1"/>
              </a:buClr>
            </a:pPr>
            <a:r>
              <a:rPr lang="en-US" sz="2600" dirty="0"/>
              <a:t>Classification authority delegated to Heads of Participating Organizations (or equivalent)</a:t>
            </a:r>
          </a:p>
          <a:p>
            <a:pPr lvl="1">
              <a:lnSpc>
                <a:spcPct val="100000"/>
              </a:lnSpc>
              <a:buClr>
                <a:schemeClr val="tx1"/>
              </a:buClr>
            </a:pPr>
            <a:r>
              <a:rPr lang="en-US" sz="2400" dirty="0"/>
              <a:t>Heads of Participating Organizations may re-delegate authority to subordinate management levels</a:t>
            </a:r>
          </a:p>
          <a:p>
            <a:pPr lvl="1">
              <a:lnSpc>
                <a:spcPct val="100000"/>
              </a:lnSpc>
              <a:buClr>
                <a:schemeClr val="tx1"/>
              </a:buClr>
            </a:pPr>
            <a:r>
              <a:rPr lang="en-US" sz="2400" dirty="0"/>
              <a:t>Re-delegated classification approval must be exercised at least one management level above the first-line supervisor</a:t>
            </a:r>
          </a:p>
          <a:p>
            <a:pPr>
              <a:lnSpc>
                <a:spcPct val="100000"/>
              </a:lnSpc>
              <a:buClr>
                <a:schemeClr val="tx1"/>
              </a:buClr>
            </a:pPr>
            <a:r>
              <a:rPr lang="en-US" sz="2600" dirty="0"/>
              <a:t>Personnel specialists provide on-going consultation and guidance</a:t>
            </a:r>
          </a:p>
        </p:txBody>
      </p:sp>
      <p:sp>
        <p:nvSpPr>
          <p:cNvPr id="4" name="Slide Number Placeholder 3">
            <a:extLst>
              <a:ext uri="{FF2B5EF4-FFF2-40B4-BE49-F238E27FC236}">
                <a16:creationId xmlns:a16="http://schemas.microsoft.com/office/drawing/2014/main" id="{5256EE46-FCE4-4690-8827-33885B9D4CAE}"/>
              </a:ext>
            </a:extLst>
          </p:cNvPr>
          <p:cNvSpPr>
            <a:spLocks noGrp="1"/>
          </p:cNvSpPr>
          <p:nvPr>
            <p:ph type="sldNum" sz="quarter" idx="12"/>
          </p:nvPr>
        </p:nvSpPr>
        <p:spPr>
          <a:xfrm>
            <a:off x="7595012" y="6707051"/>
            <a:ext cx="1543050" cy="150949"/>
          </a:xfrm>
        </p:spPr>
        <p:txBody>
          <a:bodyPr/>
          <a:lstStyle/>
          <a:p>
            <a:fld id="{66D9BA40-7AB7-43EF-966B-DB3CC2836BB2}"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301752"/>
            <a:ext cx="9144000" cy="917448"/>
          </a:xfrm>
          <a:prstGeom prst="rect">
            <a:avLst/>
          </a:prstGeom>
        </p:spPr>
        <p:txBody>
          <a:bodyPr>
            <a:noAutofit/>
          </a:bodyPr>
          <a:lstStyle/>
          <a:p>
            <a:r>
              <a:rPr lang="en-US" dirty="0"/>
              <a:t>CLASSIFICATION</a:t>
            </a:r>
            <a:r>
              <a:rPr lang="en-US" b="1" dirty="0"/>
              <a:t/>
            </a:r>
            <a:br>
              <a:rPr lang="en-US" b="1" dirty="0"/>
            </a:br>
            <a:r>
              <a:rPr lang="en-US" sz="2400" i="1" dirty="0" err="1"/>
              <a:t>AcqDemo</a:t>
            </a:r>
            <a:r>
              <a:rPr lang="en-US" sz="2400" i="1" dirty="0"/>
              <a:t> Classification Structure</a:t>
            </a:r>
          </a:p>
        </p:txBody>
      </p:sp>
      <p:graphicFrame>
        <p:nvGraphicFramePr>
          <p:cNvPr id="32806" name="Group 38"/>
          <p:cNvGraphicFramePr>
            <a:graphicFrameLocks noGrp="1"/>
          </p:cNvGraphicFramePr>
          <p:nvPr>
            <p:extLst>
              <p:ext uri="{D42A27DB-BD31-4B8C-83A1-F6EECF244321}">
                <p14:modId xmlns:p14="http://schemas.microsoft.com/office/powerpoint/2010/main" val="2656341669"/>
              </p:ext>
            </p:extLst>
          </p:nvPr>
        </p:nvGraphicFramePr>
        <p:xfrm>
          <a:off x="2571751" y="1657351"/>
          <a:ext cx="4000500" cy="4103184"/>
        </p:xfrm>
        <a:graphic>
          <a:graphicData uri="http://schemas.openxmlformats.org/drawingml/2006/table">
            <a:tbl>
              <a:tblPr/>
              <a:tblGrid>
                <a:gridCol w="4000500">
                  <a:extLst>
                    <a:ext uri="{9D8B030D-6E8A-4147-A177-3AD203B41FA5}">
                      <a16:colId xmlns:a16="http://schemas.microsoft.com/office/drawing/2014/main" val="20000"/>
                    </a:ext>
                  </a:extLst>
                </a:gridCol>
              </a:tblGrid>
              <a:tr h="32887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bg1"/>
                          </a:solidFill>
                          <a:effectLst/>
                          <a:latin typeface="Arial" charset="0"/>
                        </a:rPr>
                        <a:t>ACQDEMO</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560070">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0" lang="en-US" sz="1500" b="1" i="0" u="none" strike="noStrike" cap="none" normalizeH="0" baseline="0" dirty="0">
                          <a:ln>
                            <a:noFill/>
                          </a:ln>
                          <a:solidFill>
                            <a:schemeClr val="tx1"/>
                          </a:solidFill>
                          <a:effectLst/>
                          <a:latin typeface="Arial" charset="0"/>
                        </a:rPr>
                        <a:t>Occupational Series and Title</a:t>
                      </a:r>
                    </a:p>
                    <a:p>
                      <a:pPr marL="0" marR="0" lvl="0" indent="0" algn="ctr" defTabSz="914400" rtl="0" eaLnBrk="0" fontAlgn="base" latinLnBrk="0" hangingPunct="0">
                        <a:lnSpc>
                          <a:spcPct val="100000"/>
                        </a:lnSpc>
                        <a:spcBef>
                          <a:spcPts val="0"/>
                        </a:spcBef>
                        <a:spcAft>
                          <a:spcPts val="600"/>
                        </a:spcAft>
                        <a:buClrTx/>
                        <a:buSzTx/>
                        <a:buFontTx/>
                        <a:buNone/>
                        <a:tabLst/>
                      </a:pPr>
                      <a:r>
                        <a:rPr kumimoji="0" lang="en-US" sz="1400" b="0" i="0" u="none" strike="noStrike" cap="none" normalizeH="0" baseline="0" dirty="0">
                          <a:ln>
                            <a:noFill/>
                          </a:ln>
                          <a:solidFill>
                            <a:schemeClr val="tx1"/>
                          </a:solidFill>
                          <a:effectLst/>
                          <a:latin typeface="Arial" charset="0"/>
                        </a:rPr>
                        <a:t>(Defined by OPM Classification Standards)</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20274">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0" lang="en-US" sz="1500" b="1" i="0" u="none" strike="noStrike" cap="none" normalizeH="0" baseline="0" dirty="0">
                          <a:ln>
                            <a:noFill/>
                          </a:ln>
                          <a:solidFill>
                            <a:schemeClr val="tx1"/>
                          </a:solidFill>
                          <a:effectLst/>
                          <a:latin typeface="Arial" charset="0"/>
                        </a:rPr>
                        <a:t>Career Path</a:t>
                      </a:r>
                    </a:p>
                    <a:p>
                      <a:pPr marL="0" marR="0" lvl="0" indent="0" algn="ctr" defTabSz="914400" rtl="0" eaLnBrk="0" fontAlgn="base" latinLnBrk="0" hangingPunct="0">
                        <a:lnSpc>
                          <a:spcPct val="100000"/>
                        </a:lnSpc>
                        <a:spcBef>
                          <a:spcPts val="600"/>
                        </a:spcBef>
                        <a:spcAft>
                          <a:spcPts val="600"/>
                        </a:spcAft>
                        <a:buClrTx/>
                        <a:buSzTx/>
                        <a:buFont typeface="Wingdings" pitchFamily="2" charset="2"/>
                        <a:buChar char="§"/>
                        <a:tabLst/>
                      </a:pPr>
                      <a:r>
                        <a:rPr kumimoji="0" lang="en-US" sz="1500" b="0" i="0" u="none" strike="noStrike" cap="none" normalizeH="0" baseline="0" dirty="0">
                          <a:ln>
                            <a:noFill/>
                          </a:ln>
                          <a:solidFill>
                            <a:schemeClr val="tx1"/>
                          </a:solidFill>
                          <a:effectLst/>
                          <a:latin typeface="Arial" charset="0"/>
                        </a:rPr>
                        <a:t> Business Management and Technical </a:t>
                      </a:r>
                      <a:br>
                        <a:rPr kumimoji="0" lang="en-US" sz="1500" b="0" i="0" u="none" strike="noStrike" cap="none" normalizeH="0" baseline="0" dirty="0">
                          <a:ln>
                            <a:noFill/>
                          </a:ln>
                          <a:solidFill>
                            <a:schemeClr val="tx1"/>
                          </a:solidFill>
                          <a:effectLst/>
                          <a:latin typeface="Arial" charset="0"/>
                        </a:rPr>
                      </a:br>
                      <a:r>
                        <a:rPr kumimoji="0" lang="en-US" sz="1500" b="0" i="0" u="none" strike="noStrike" cap="none" normalizeH="0" baseline="0" dirty="0">
                          <a:ln>
                            <a:noFill/>
                          </a:ln>
                          <a:solidFill>
                            <a:schemeClr val="tx1"/>
                          </a:solidFill>
                          <a:effectLst/>
                          <a:latin typeface="Arial" charset="0"/>
                        </a:rPr>
                        <a:t>    Management Professional (NH)</a:t>
                      </a:r>
                    </a:p>
                    <a:p>
                      <a:pPr marL="0" marR="0" lvl="0" indent="0" algn="ctr" defTabSz="914400" rtl="0" eaLnBrk="0" fontAlgn="base" latinLnBrk="0" hangingPunct="0">
                        <a:lnSpc>
                          <a:spcPct val="100000"/>
                        </a:lnSpc>
                        <a:spcBef>
                          <a:spcPts val="600"/>
                        </a:spcBef>
                        <a:spcAft>
                          <a:spcPts val="600"/>
                        </a:spcAft>
                        <a:buClrTx/>
                        <a:buSzTx/>
                        <a:buFont typeface="Wingdings" pitchFamily="2" charset="2"/>
                        <a:buChar char="§"/>
                        <a:tabLst/>
                      </a:pPr>
                      <a:r>
                        <a:rPr kumimoji="0" lang="en-US" sz="1500" b="0" i="0" u="none" strike="noStrike" cap="none" normalizeH="0" baseline="0" dirty="0">
                          <a:ln>
                            <a:noFill/>
                          </a:ln>
                          <a:solidFill>
                            <a:schemeClr val="tx1"/>
                          </a:solidFill>
                          <a:effectLst/>
                          <a:latin typeface="Arial" charset="0"/>
                        </a:rPr>
                        <a:t> Technical Management Support (NJ)</a:t>
                      </a:r>
                    </a:p>
                    <a:p>
                      <a:pPr marL="0" marR="0" lvl="0" indent="0" algn="ctr" defTabSz="914400" rtl="0" eaLnBrk="0" fontAlgn="base" latinLnBrk="0" hangingPunct="0">
                        <a:lnSpc>
                          <a:spcPct val="100000"/>
                        </a:lnSpc>
                        <a:spcBef>
                          <a:spcPts val="600"/>
                        </a:spcBef>
                        <a:spcAft>
                          <a:spcPts val="600"/>
                        </a:spcAft>
                        <a:buClrTx/>
                        <a:buSzTx/>
                        <a:buFont typeface="Wingdings" pitchFamily="2" charset="2"/>
                        <a:buChar char="§"/>
                        <a:tabLst/>
                      </a:pPr>
                      <a:r>
                        <a:rPr kumimoji="0" lang="en-US" sz="1500" b="0" i="0" u="none" strike="noStrike" cap="none" normalizeH="0" baseline="0" dirty="0">
                          <a:ln>
                            <a:noFill/>
                          </a:ln>
                          <a:solidFill>
                            <a:schemeClr val="tx1"/>
                          </a:solidFill>
                          <a:effectLst/>
                          <a:latin typeface="Arial" charset="0"/>
                        </a:rPr>
                        <a:t> Administrative Support (NK)</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8945">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0" lang="en-US" sz="1500" b="1" i="0" u="none" strike="noStrike" cap="none" normalizeH="0" baseline="0" dirty="0">
                          <a:ln>
                            <a:noFill/>
                          </a:ln>
                          <a:solidFill>
                            <a:schemeClr val="tx1"/>
                          </a:solidFill>
                          <a:effectLst/>
                          <a:latin typeface="Arial" charset="0"/>
                        </a:rPr>
                        <a:t>Pay Schedule</a:t>
                      </a:r>
                    </a:p>
                    <a:p>
                      <a:pPr marL="0" marR="0" lvl="0" indent="0" algn="ctr" defTabSz="914400" rtl="0" eaLnBrk="0" fontAlgn="base" latinLnBrk="0" hangingPunct="0">
                        <a:lnSpc>
                          <a:spcPct val="100000"/>
                        </a:lnSpc>
                        <a:spcBef>
                          <a:spcPts val="600"/>
                        </a:spcBef>
                        <a:spcAft>
                          <a:spcPts val="600"/>
                        </a:spcAft>
                        <a:buClrTx/>
                        <a:buSzTx/>
                        <a:buFontTx/>
                        <a:buNone/>
                        <a:tabLst/>
                      </a:pPr>
                      <a:r>
                        <a:rPr kumimoji="0" lang="en-US" sz="1500" b="0" i="0" u="none" strike="noStrike" cap="none" normalizeH="0" baseline="0" dirty="0">
                          <a:ln>
                            <a:noFill/>
                          </a:ln>
                          <a:solidFill>
                            <a:schemeClr val="tx1"/>
                          </a:solidFill>
                          <a:effectLst/>
                          <a:latin typeface="Arial" charset="0"/>
                        </a:rPr>
                        <a:t>NH, NJ, NK</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8349">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0" lang="en-US" sz="1500" b="1" i="0" u="none" strike="noStrike" cap="none" normalizeH="0" baseline="0" dirty="0">
                          <a:ln>
                            <a:noFill/>
                          </a:ln>
                          <a:solidFill>
                            <a:schemeClr val="tx1"/>
                          </a:solidFill>
                          <a:effectLst/>
                          <a:latin typeface="Arial" charset="0"/>
                        </a:rPr>
                        <a:t>Broadband</a:t>
                      </a:r>
                    </a:p>
                    <a:p>
                      <a:pPr marL="0" marR="0" lvl="0" indent="0" algn="ctr" defTabSz="914400" rtl="0" eaLnBrk="0" fontAlgn="base" latinLnBrk="0" hangingPunct="0">
                        <a:lnSpc>
                          <a:spcPct val="100000"/>
                        </a:lnSpc>
                        <a:spcBef>
                          <a:spcPts val="600"/>
                        </a:spcBef>
                        <a:spcAft>
                          <a:spcPts val="600"/>
                        </a:spcAft>
                        <a:buClrTx/>
                        <a:buSzTx/>
                        <a:buFontTx/>
                        <a:buNone/>
                        <a:tabLst/>
                      </a:pPr>
                      <a:r>
                        <a:rPr kumimoji="0" lang="en-US" sz="1500" b="0" i="0" u="none" strike="noStrike" cap="none" normalizeH="0" baseline="0" dirty="0">
                          <a:ln>
                            <a:noFill/>
                          </a:ln>
                          <a:solidFill>
                            <a:schemeClr val="tx1"/>
                          </a:solidFill>
                          <a:effectLst/>
                          <a:latin typeface="Arial" charset="0"/>
                        </a:rPr>
                        <a:t>I, II, III, or IV (NH and NJ only)</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B05DA3A3-F5E1-4BE0-9955-38C1C8673CD4}"/>
              </a:ext>
            </a:extLst>
          </p:cNvPr>
          <p:cNvSpPr>
            <a:spLocks noGrp="1"/>
          </p:cNvSpPr>
          <p:nvPr>
            <p:ph type="sldNum" sz="quarter" idx="12"/>
          </p:nvPr>
        </p:nvSpPr>
        <p:spPr>
          <a:xfrm>
            <a:off x="7600950" y="6706061"/>
            <a:ext cx="1543050" cy="150949"/>
          </a:xfrm>
        </p:spPr>
        <p:txBody>
          <a:bodyPr/>
          <a:lstStyle/>
          <a:p>
            <a:fld id="{67AA613E-99E2-46FF-8B71-4E1CDD3890A9}"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301752"/>
            <a:ext cx="9144000" cy="770558"/>
          </a:xfrm>
          <a:prstGeom prst="rect">
            <a:avLst/>
          </a:prstGeom>
        </p:spPr>
        <p:txBody>
          <a:bodyPr>
            <a:noAutofit/>
          </a:bodyPr>
          <a:lstStyle/>
          <a:p>
            <a:r>
              <a:rPr lang="en-US" dirty="0"/>
              <a:t>CLASSIFICATION</a:t>
            </a:r>
            <a:r>
              <a:rPr lang="en-US" b="1" dirty="0"/>
              <a:t/>
            </a:r>
            <a:br>
              <a:rPr lang="en-US" b="1" dirty="0"/>
            </a:br>
            <a:r>
              <a:rPr lang="en-US" sz="2400" i="1" dirty="0"/>
              <a:t>Classification Process</a:t>
            </a:r>
          </a:p>
        </p:txBody>
      </p:sp>
      <p:sp>
        <p:nvSpPr>
          <p:cNvPr id="24579" name="Content Placeholder 2"/>
          <p:cNvSpPr>
            <a:spLocks noGrp="1"/>
          </p:cNvSpPr>
          <p:nvPr>
            <p:ph idx="4294967295"/>
          </p:nvPr>
        </p:nvSpPr>
        <p:spPr>
          <a:xfrm>
            <a:off x="958647" y="1428351"/>
            <a:ext cx="7242736" cy="3781425"/>
          </a:xfrm>
          <a:prstGeom prst="rect">
            <a:avLst/>
          </a:prstGeom>
        </p:spPr>
        <p:txBody>
          <a:bodyPr/>
          <a:lstStyle/>
          <a:p>
            <a:pPr marL="342900" indent="-342900"/>
            <a:r>
              <a:rPr lang="en-US" sz="2600" dirty="0"/>
              <a:t>Identify Occupational Series and Title</a:t>
            </a:r>
          </a:p>
          <a:p>
            <a:pPr marL="642938" lvl="1" indent="-342900">
              <a:buClr>
                <a:schemeClr val="tx1"/>
              </a:buClr>
              <a:buFont typeface="Wingdings" panose="05000000000000000000" pitchFamily="2" charset="2"/>
              <a:buChar char="Ø"/>
            </a:pPr>
            <a:r>
              <a:rPr lang="en-US" sz="2000" dirty="0"/>
              <a:t>Apply OPM Classification Standards</a:t>
            </a:r>
          </a:p>
          <a:p>
            <a:pPr marL="342900" indent="-342900">
              <a:buClr>
                <a:srgbClr val="1D015F"/>
              </a:buClr>
            </a:pPr>
            <a:r>
              <a:rPr lang="en-US" sz="2600" dirty="0"/>
              <a:t>Determine Applicable Career Path</a:t>
            </a:r>
          </a:p>
          <a:p>
            <a:pPr marL="642938" lvl="1" indent="-342900">
              <a:buClr>
                <a:schemeClr val="tx1"/>
              </a:buClr>
              <a:buFont typeface="Wingdings" panose="05000000000000000000" pitchFamily="2" charset="2"/>
              <a:buChar char="Ø"/>
            </a:pPr>
            <a:r>
              <a:rPr lang="en-US" sz="2000" dirty="0"/>
              <a:t>Refer to Appendix B, Occupational Series and Titles, in Chapter 3 of the </a:t>
            </a:r>
            <a:r>
              <a:rPr lang="en-US" sz="2000" dirty="0" err="1"/>
              <a:t>AcqDemo</a:t>
            </a:r>
            <a:r>
              <a:rPr lang="en-US" sz="2000" dirty="0"/>
              <a:t> Ops Guide</a:t>
            </a:r>
          </a:p>
          <a:p>
            <a:pPr marL="342900" indent="-342900">
              <a:buClr>
                <a:srgbClr val="1D015F"/>
              </a:buClr>
            </a:pPr>
            <a:r>
              <a:rPr lang="en-US" sz="2600" dirty="0"/>
              <a:t>Determine Broadband Level</a:t>
            </a:r>
          </a:p>
          <a:p>
            <a:pPr marL="642938" lvl="1" indent="-342900">
              <a:buClr>
                <a:schemeClr val="tx1"/>
              </a:buClr>
              <a:buFont typeface="Wingdings" panose="05000000000000000000" pitchFamily="2" charset="2"/>
              <a:buChar char="Ø"/>
            </a:pPr>
            <a:r>
              <a:rPr lang="en-US" sz="2000" dirty="0"/>
              <a:t>Evaluate position duties and responsibilities using the broadband level Factor Descriptors to determine appropriate broadband level classification</a:t>
            </a:r>
          </a:p>
        </p:txBody>
      </p:sp>
      <p:sp>
        <p:nvSpPr>
          <p:cNvPr id="8" name="Text Box 44"/>
          <p:cNvSpPr txBox="1">
            <a:spLocks noChangeArrowheads="1"/>
          </p:cNvSpPr>
          <p:nvPr/>
        </p:nvSpPr>
        <p:spPr bwMode="auto">
          <a:xfrm>
            <a:off x="797246" y="5715000"/>
            <a:ext cx="7512290" cy="923330"/>
          </a:xfrm>
          <a:prstGeom prst="rect">
            <a:avLst/>
          </a:prstGeom>
          <a:noFill/>
          <a:ln w="9525">
            <a:noFill/>
            <a:miter lim="800000"/>
            <a:headEnd type="none" w="sm" len="sm"/>
            <a:tailEnd type="none" w="sm" len="sm"/>
          </a:ln>
        </p:spPr>
        <p:txBody>
          <a:bodyPr wrap="square">
            <a:spAutoFit/>
          </a:bodyPr>
          <a:lstStyle/>
          <a:p>
            <a:pPr algn="ctr"/>
            <a:r>
              <a:rPr lang="en-US" i="1" dirty="0"/>
              <a:t>Positions are classified to the broadband level most appropriate for the scope and difficulty of work. Broadband level classification is generally indicative of the employee’s expected level of contribution. </a:t>
            </a:r>
          </a:p>
        </p:txBody>
      </p:sp>
      <p:grpSp>
        <p:nvGrpSpPr>
          <p:cNvPr id="2" name="Group 1">
            <a:extLst>
              <a:ext uri="{FF2B5EF4-FFF2-40B4-BE49-F238E27FC236}">
                <a16:creationId xmlns:a16="http://schemas.microsoft.com/office/drawing/2014/main" id="{E939603C-14F9-42B7-AD30-E246DE87EA6B}"/>
              </a:ext>
            </a:extLst>
          </p:cNvPr>
          <p:cNvGrpSpPr/>
          <p:nvPr/>
        </p:nvGrpSpPr>
        <p:grpSpPr>
          <a:xfrm>
            <a:off x="1243317" y="4858110"/>
            <a:ext cx="6657365" cy="733806"/>
            <a:chOff x="2057400" y="4920387"/>
            <a:chExt cx="8555074" cy="978408"/>
          </a:xfrm>
        </p:grpSpPr>
        <p:sp>
          <p:nvSpPr>
            <p:cNvPr id="24581" name="Rectangle 4"/>
            <p:cNvSpPr>
              <a:spLocks noChangeArrowheads="1"/>
            </p:cNvSpPr>
            <p:nvPr/>
          </p:nvSpPr>
          <p:spPr bwMode="auto">
            <a:xfrm>
              <a:off x="2057400" y="4920387"/>
              <a:ext cx="1819656" cy="978408"/>
            </a:xfrm>
            <a:prstGeom prst="ellipse">
              <a:avLst/>
            </a:prstGeom>
            <a:solidFill>
              <a:srgbClr val="0070C0"/>
            </a:solidFill>
            <a:ln w="9525" algn="ctr">
              <a:solidFill>
                <a:srgbClr val="1D015F"/>
              </a:solidFill>
              <a:round/>
              <a:headEnd/>
              <a:tailEnd/>
            </a:ln>
          </p:spPr>
          <p:txBody>
            <a:bodyPr anchor="ctr"/>
            <a:lstStyle/>
            <a:p>
              <a:pPr algn="ctr"/>
              <a:r>
                <a:rPr lang="en-US" sz="1350" b="1" dirty="0">
                  <a:solidFill>
                    <a:schemeClr val="bg1"/>
                  </a:solidFill>
                </a:rPr>
                <a:t>Series</a:t>
              </a:r>
            </a:p>
          </p:txBody>
        </p:sp>
        <p:sp>
          <p:nvSpPr>
            <p:cNvPr id="24582" name="Rectangle 5"/>
            <p:cNvSpPr>
              <a:spLocks noChangeArrowheads="1"/>
            </p:cNvSpPr>
            <p:nvPr/>
          </p:nvSpPr>
          <p:spPr bwMode="auto">
            <a:xfrm>
              <a:off x="6556602" y="4920387"/>
              <a:ext cx="1819656" cy="978408"/>
            </a:xfrm>
            <a:prstGeom prst="ellipse">
              <a:avLst/>
            </a:prstGeom>
            <a:solidFill>
              <a:srgbClr val="0070C0"/>
            </a:solidFill>
            <a:ln w="9525" algn="ctr">
              <a:solidFill>
                <a:srgbClr val="1D015F"/>
              </a:solidFill>
              <a:round/>
              <a:headEnd/>
              <a:tailEnd/>
            </a:ln>
          </p:spPr>
          <p:txBody>
            <a:bodyPr anchor="ctr"/>
            <a:lstStyle/>
            <a:p>
              <a:pPr algn="ctr"/>
              <a:r>
                <a:rPr lang="en-US" sz="1350" b="1" dirty="0">
                  <a:solidFill>
                    <a:schemeClr val="bg1"/>
                  </a:solidFill>
                </a:rPr>
                <a:t>Career Path</a:t>
              </a:r>
            </a:p>
          </p:txBody>
        </p:sp>
        <p:sp>
          <p:nvSpPr>
            <p:cNvPr id="24583" name="Rectangle 6"/>
            <p:cNvSpPr>
              <a:spLocks noChangeArrowheads="1"/>
            </p:cNvSpPr>
            <p:nvPr/>
          </p:nvSpPr>
          <p:spPr bwMode="auto">
            <a:xfrm>
              <a:off x="8789116" y="4921484"/>
              <a:ext cx="1823358" cy="976214"/>
            </a:xfrm>
            <a:prstGeom prst="ellipse">
              <a:avLst/>
            </a:prstGeom>
            <a:solidFill>
              <a:srgbClr val="0070C0"/>
            </a:solidFill>
            <a:ln w="9525" algn="ctr">
              <a:solidFill>
                <a:srgbClr val="1D015F"/>
              </a:solidFill>
              <a:round/>
              <a:headEnd/>
              <a:tailEnd/>
            </a:ln>
          </p:spPr>
          <p:txBody>
            <a:bodyPr anchor="ctr"/>
            <a:lstStyle/>
            <a:p>
              <a:pPr algn="ctr"/>
              <a:r>
                <a:rPr lang="en-US" sz="1350" b="1" dirty="0">
                  <a:solidFill>
                    <a:schemeClr val="bg1"/>
                  </a:solidFill>
                </a:rPr>
                <a:t>Broadband</a:t>
              </a:r>
            </a:p>
          </p:txBody>
        </p:sp>
        <p:sp>
          <p:nvSpPr>
            <p:cNvPr id="9" name="Right Arrow 8"/>
            <p:cNvSpPr/>
            <p:nvPr/>
          </p:nvSpPr>
          <p:spPr bwMode="auto">
            <a:xfrm>
              <a:off x="6133874" y="5230997"/>
              <a:ext cx="422728" cy="357188"/>
            </a:xfrm>
            <a:prstGeom prst="rightArrow">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900" b="1">
                <a:latin typeface="Tahoma" pitchFamily="34" charset="0"/>
              </a:endParaRPr>
            </a:p>
          </p:txBody>
        </p:sp>
        <p:sp>
          <p:nvSpPr>
            <p:cNvPr id="24580" name="Rectangle 3"/>
            <p:cNvSpPr>
              <a:spLocks noChangeArrowheads="1"/>
            </p:cNvSpPr>
            <p:nvPr/>
          </p:nvSpPr>
          <p:spPr bwMode="auto">
            <a:xfrm>
              <a:off x="4297816" y="4920387"/>
              <a:ext cx="1819656" cy="978408"/>
            </a:xfrm>
            <a:prstGeom prst="ellipse">
              <a:avLst/>
            </a:prstGeom>
            <a:solidFill>
              <a:srgbClr val="0070C0"/>
            </a:solidFill>
            <a:ln w="9525" algn="ctr">
              <a:solidFill>
                <a:srgbClr val="1D015F"/>
              </a:solidFill>
              <a:round/>
              <a:headEnd/>
              <a:tailEnd/>
            </a:ln>
          </p:spPr>
          <p:txBody>
            <a:bodyPr anchor="ctr"/>
            <a:lstStyle/>
            <a:p>
              <a:pPr algn="ctr"/>
              <a:r>
                <a:rPr lang="en-US" sz="1350" b="1" dirty="0">
                  <a:solidFill>
                    <a:schemeClr val="bg1"/>
                  </a:solidFill>
                </a:rPr>
                <a:t>Title</a:t>
              </a:r>
            </a:p>
          </p:txBody>
        </p:sp>
        <p:sp>
          <p:nvSpPr>
            <p:cNvPr id="11" name="Right Arrow 8">
              <a:extLst>
                <a:ext uri="{FF2B5EF4-FFF2-40B4-BE49-F238E27FC236}">
                  <a16:creationId xmlns:a16="http://schemas.microsoft.com/office/drawing/2014/main" id="{417467B1-F80E-4A19-ADA2-F47F780AD165}"/>
                </a:ext>
              </a:extLst>
            </p:cNvPr>
            <p:cNvSpPr/>
            <p:nvPr/>
          </p:nvSpPr>
          <p:spPr bwMode="auto">
            <a:xfrm>
              <a:off x="8385402" y="5230997"/>
              <a:ext cx="422728" cy="357188"/>
            </a:xfrm>
            <a:prstGeom prst="rightArrow">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900" b="1">
                <a:latin typeface="Tahoma" pitchFamily="34" charset="0"/>
              </a:endParaRPr>
            </a:p>
          </p:txBody>
        </p:sp>
        <p:sp>
          <p:nvSpPr>
            <p:cNvPr id="12" name="Right Arrow 8">
              <a:extLst>
                <a:ext uri="{FF2B5EF4-FFF2-40B4-BE49-F238E27FC236}">
                  <a16:creationId xmlns:a16="http://schemas.microsoft.com/office/drawing/2014/main" id="{C6E423AC-8FCA-4955-8893-4CC651D643EE}"/>
                </a:ext>
              </a:extLst>
            </p:cNvPr>
            <p:cNvSpPr/>
            <p:nvPr/>
          </p:nvSpPr>
          <p:spPr bwMode="auto">
            <a:xfrm>
              <a:off x="3893230" y="5230997"/>
              <a:ext cx="422728" cy="357188"/>
            </a:xfrm>
            <a:prstGeom prst="rightArrow">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900" b="1">
                <a:latin typeface="Tahoma" pitchFamily="34" charset="0"/>
              </a:endParaRPr>
            </a:p>
          </p:txBody>
        </p:sp>
      </p:grpSp>
      <p:sp>
        <p:nvSpPr>
          <p:cNvPr id="13" name="Slide Number Placeholder 3">
            <a:extLst>
              <a:ext uri="{FF2B5EF4-FFF2-40B4-BE49-F238E27FC236}">
                <a16:creationId xmlns:a16="http://schemas.microsoft.com/office/drawing/2014/main" id="{1A9FC6E9-7B57-4517-94D0-76317BFAE960}"/>
              </a:ext>
            </a:extLst>
          </p:cNvPr>
          <p:cNvSpPr>
            <a:spLocks noGrp="1"/>
          </p:cNvSpPr>
          <p:nvPr>
            <p:ph type="sldNum" sz="quarter" idx="12"/>
          </p:nvPr>
        </p:nvSpPr>
        <p:spPr>
          <a:xfrm>
            <a:off x="7600950" y="6707051"/>
            <a:ext cx="1543050" cy="150949"/>
          </a:xfrm>
        </p:spPr>
        <p:txBody>
          <a:bodyPr/>
          <a:lstStyle/>
          <a:p>
            <a:fld id="{ED9F1F9A-74D7-4933-8FD0-E15E072B1693}"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301752"/>
            <a:ext cx="9144000" cy="841248"/>
          </a:xfrm>
          <a:prstGeom prst="rect">
            <a:avLst/>
          </a:prstGeom>
        </p:spPr>
        <p:txBody>
          <a:bodyPr>
            <a:noAutofit/>
          </a:bodyPr>
          <a:lstStyle/>
          <a:p>
            <a:r>
              <a:rPr lang="en-US" dirty="0"/>
              <a:t>CLASSIFICATION</a:t>
            </a:r>
            <a:r>
              <a:rPr lang="en-US" b="1" dirty="0"/>
              <a:t/>
            </a:r>
            <a:br>
              <a:rPr lang="en-US" b="1" dirty="0"/>
            </a:br>
            <a:r>
              <a:rPr lang="en-US" sz="2400" i="1" dirty="0" err="1"/>
              <a:t>Broadbands</a:t>
            </a:r>
            <a:endParaRPr lang="en-US" sz="2400" i="1" dirty="0"/>
          </a:p>
        </p:txBody>
      </p:sp>
      <p:sp>
        <p:nvSpPr>
          <p:cNvPr id="3" name="Rectangle 2"/>
          <p:cNvSpPr>
            <a:spLocks noChangeArrowheads="1"/>
          </p:cNvSpPr>
          <p:nvPr/>
        </p:nvSpPr>
        <p:spPr bwMode="auto">
          <a:xfrm>
            <a:off x="114300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pSp>
        <p:nvGrpSpPr>
          <p:cNvPr id="2" name="Group 1">
            <a:extLst>
              <a:ext uri="{FF2B5EF4-FFF2-40B4-BE49-F238E27FC236}">
                <a16:creationId xmlns:a16="http://schemas.microsoft.com/office/drawing/2014/main" id="{BEE1C6CF-9FC7-4678-A465-15620901ED58}"/>
              </a:ext>
            </a:extLst>
          </p:cNvPr>
          <p:cNvGrpSpPr/>
          <p:nvPr/>
        </p:nvGrpSpPr>
        <p:grpSpPr>
          <a:xfrm>
            <a:off x="190500" y="1295400"/>
            <a:ext cx="8763000" cy="5032849"/>
            <a:chOff x="152400" y="1066800"/>
            <a:chExt cx="13465434" cy="5474385"/>
          </a:xfrm>
        </p:grpSpPr>
        <p:graphicFrame>
          <p:nvGraphicFramePr>
            <p:cNvPr id="9" name="Content Placeholder 10"/>
            <p:cNvGraphicFramePr>
              <a:graphicFrameLocks/>
            </p:cNvGraphicFramePr>
            <p:nvPr>
              <p:extLst>
                <p:ext uri="{D42A27DB-BD31-4B8C-83A1-F6EECF244321}">
                  <p14:modId xmlns:p14="http://schemas.microsoft.com/office/powerpoint/2010/main" val="4279208590"/>
                </p:ext>
              </p:extLst>
            </p:nvPr>
          </p:nvGraphicFramePr>
          <p:xfrm>
            <a:off x="152400" y="1066800"/>
            <a:ext cx="13465434" cy="2155012"/>
          </p:xfrm>
          <a:graphic>
            <a:graphicData uri="http://schemas.openxmlformats.org/drawingml/2006/table">
              <a:tbl>
                <a:tblPr firstRow="1" bandRow="1">
                  <a:tableStyleId>{5C22544A-7EE6-4342-B048-85BDC9FD1C3A}</a:tableStyleId>
                </a:tblPr>
                <a:tblGrid>
                  <a:gridCol w="2190749">
                    <a:extLst>
                      <a:ext uri="{9D8B030D-6E8A-4147-A177-3AD203B41FA5}">
                        <a16:colId xmlns:a16="http://schemas.microsoft.com/office/drawing/2014/main" val="20000"/>
                      </a:ext>
                    </a:extLst>
                  </a:gridCol>
                  <a:gridCol w="2190751">
                    <a:extLst>
                      <a:ext uri="{9D8B030D-6E8A-4147-A177-3AD203B41FA5}">
                        <a16:colId xmlns:a16="http://schemas.microsoft.com/office/drawing/2014/main" val="20001"/>
                      </a:ext>
                    </a:extLst>
                  </a:gridCol>
                  <a:gridCol w="2190751">
                    <a:extLst>
                      <a:ext uri="{9D8B030D-6E8A-4147-A177-3AD203B41FA5}">
                        <a16:colId xmlns:a16="http://schemas.microsoft.com/office/drawing/2014/main" val="20002"/>
                      </a:ext>
                    </a:extLst>
                  </a:gridCol>
                  <a:gridCol w="2190749">
                    <a:extLst>
                      <a:ext uri="{9D8B030D-6E8A-4147-A177-3AD203B41FA5}">
                        <a16:colId xmlns:a16="http://schemas.microsoft.com/office/drawing/2014/main" val="20003"/>
                      </a:ext>
                    </a:extLst>
                  </a:gridCol>
                </a:tblGrid>
                <a:tr h="684726">
                  <a:tc gridSpan="4">
                    <a:txBody>
                      <a:bodyPr/>
                      <a:lstStyle/>
                      <a:p>
                        <a:pPr algn="ctr"/>
                        <a:r>
                          <a:rPr lang="en-US" sz="2000" dirty="0"/>
                          <a:t>BUSINESS AND TECHNICAL MANAGEMENT PROFESSIONAL</a:t>
                        </a:r>
                        <a:r>
                          <a:rPr lang="en-US" sz="2000" baseline="0" dirty="0"/>
                          <a:t>  </a:t>
                        </a:r>
                        <a:r>
                          <a:rPr lang="en-US" sz="2000" dirty="0"/>
                          <a:t>(NH)</a:t>
                        </a:r>
                      </a:p>
                    </a:txBody>
                    <a:tcPr marL="81203" marR="81203"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96474">
                  <a:tc>
                    <a:txBody>
                      <a:bodyPr/>
                      <a:lstStyle/>
                      <a:p>
                        <a:pPr algn="ctr"/>
                        <a:r>
                          <a:rPr lang="en-US" sz="2000" dirty="0"/>
                          <a:t>I</a:t>
                        </a:r>
                      </a:p>
                      <a:p>
                        <a:pPr algn="ctr"/>
                        <a:r>
                          <a:rPr lang="en-US" sz="2000" dirty="0"/>
                          <a:t>$18,785 – $33,629</a:t>
                        </a:r>
                      </a:p>
                      <a:p>
                        <a:pPr algn="ctr"/>
                        <a:r>
                          <a:rPr lang="en-US" sz="2000" dirty="0"/>
                          <a:t>(GS</a:t>
                        </a:r>
                        <a:r>
                          <a:rPr lang="en-US" sz="2000" baseline="0" dirty="0"/>
                          <a:t> 1- 4)</a:t>
                        </a:r>
                        <a:endParaRPr lang="en-US" sz="2000" dirty="0"/>
                      </a:p>
                    </a:txBody>
                    <a:tcPr marL="81203" marR="81203" anchor="ctr"/>
                  </a:tc>
                  <a:tc>
                    <a:txBody>
                      <a:bodyPr/>
                      <a:lstStyle/>
                      <a:p>
                        <a:pPr algn="ctr"/>
                        <a:r>
                          <a:rPr lang="en-US" sz="2000" dirty="0"/>
                          <a:t>II</a:t>
                        </a:r>
                      </a:p>
                      <a:p>
                        <a:pPr algn="ctr"/>
                        <a:r>
                          <a:rPr lang="en-US" sz="2000" dirty="0"/>
                          <a:t>$28,945 – $68,983</a:t>
                        </a:r>
                      </a:p>
                      <a:p>
                        <a:pPr algn="ctr"/>
                        <a:r>
                          <a:rPr lang="en-US" sz="2000" dirty="0"/>
                          <a:t>(GS</a:t>
                        </a:r>
                        <a:r>
                          <a:rPr lang="en-US" sz="2000" baseline="0" dirty="0"/>
                          <a:t> 5 – 11)</a:t>
                        </a:r>
                        <a:endParaRPr lang="en-US" sz="2000" dirty="0"/>
                      </a:p>
                    </a:txBody>
                    <a:tcPr marL="81203" marR="81203" anchor="ctr"/>
                  </a:tc>
                  <a:tc>
                    <a:txBody>
                      <a:bodyPr/>
                      <a:lstStyle/>
                      <a:p>
                        <a:pPr algn="ctr"/>
                        <a:r>
                          <a:rPr lang="en-US" sz="2000" dirty="0"/>
                          <a:t>III</a:t>
                        </a:r>
                      </a:p>
                      <a:p>
                        <a:pPr algn="ctr"/>
                        <a:r>
                          <a:rPr lang="en-US" sz="2000" dirty="0"/>
                          <a:t>$63,600 – $98,317</a:t>
                        </a:r>
                      </a:p>
                      <a:p>
                        <a:pPr algn="ctr"/>
                        <a:r>
                          <a:rPr lang="en-US" sz="2000" dirty="0"/>
                          <a:t>(GS</a:t>
                        </a:r>
                        <a:r>
                          <a:rPr lang="en-US" sz="2000" baseline="0" dirty="0"/>
                          <a:t> 12 – 13)</a:t>
                        </a:r>
                        <a:endParaRPr lang="en-US" sz="2000" dirty="0"/>
                      </a:p>
                    </a:txBody>
                    <a:tcPr marL="81203" marR="81203" anchor="ctr"/>
                  </a:tc>
                  <a:tc>
                    <a:txBody>
                      <a:bodyPr/>
                      <a:lstStyle/>
                      <a:p>
                        <a:pPr algn="ctr"/>
                        <a:r>
                          <a:rPr lang="en-US" sz="2000" dirty="0"/>
                          <a:t>IV</a:t>
                        </a:r>
                      </a:p>
                      <a:p>
                        <a:pPr algn="ctr"/>
                        <a:r>
                          <a:rPr lang="en-US" sz="2000" dirty="0"/>
                          <a:t>$89,370 -$136,659</a:t>
                        </a:r>
                      </a:p>
                      <a:p>
                        <a:pPr algn="ctr"/>
                        <a:r>
                          <a:rPr lang="en-US" sz="2000" dirty="0"/>
                          <a:t>(GS</a:t>
                        </a:r>
                        <a:r>
                          <a:rPr lang="en-US" sz="2000" baseline="0" dirty="0"/>
                          <a:t> 14 – 15)</a:t>
                        </a:r>
                        <a:endParaRPr lang="en-US" sz="2000" dirty="0"/>
                      </a:p>
                    </a:txBody>
                    <a:tcPr marL="81203" marR="81203" anchor="ctr"/>
                  </a:tc>
                  <a:extLst>
                    <a:ext uri="{0D108BD9-81ED-4DB2-BD59-A6C34878D82A}">
                      <a16:rowId xmlns:a16="http://schemas.microsoft.com/office/drawing/2014/main" val="10001"/>
                    </a:ext>
                  </a:extLst>
                </a:tr>
              </a:tbl>
            </a:graphicData>
          </a:graphic>
        </p:graphicFrame>
        <p:graphicFrame>
          <p:nvGraphicFramePr>
            <p:cNvPr id="10" name="Content Placeholder 10"/>
            <p:cNvGraphicFramePr>
              <a:graphicFrameLocks/>
            </p:cNvGraphicFramePr>
            <p:nvPr>
              <p:extLst>
                <p:ext uri="{D42A27DB-BD31-4B8C-83A1-F6EECF244321}">
                  <p14:modId xmlns:p14="http://schemas.microsoft.com/office/powerpoint/2010/main" val="3108268457"/>
                </p:ext>
              </p:extLst>
            </p:nvPr>
          </p:nvGraphicFramePr>
          <p:xfrm>
            <a:off x="152400" y="3047999"/>
            <a:ext cx="13465434" cy="1950798"/>
          </p:xfrm>
          <a:graphic>
            <a:graphicData uri="http://schemas.openxmlformats.org/drawingml/2006/table">
              <a:tbl>
                <a:tblPr firstRow="1" bandRow="1">
                  <a:tableStyleId>{5C22544A-7EE6-4342-B048-85BDC9FD1C3A}</a:tableStyleId>
                </a:tblPr>
                <a:tblGrid>
                  <a:gridCol w="2190749">
                    <a:extLst>
                      <a:ext uri="{9D8B030D-6E8A-4147-A177-3AD203B41FA5}">
                        <a16:colId xmlns:a16="http://schemas.microsoft.com/office/drawing/2014/main" val="20000"/>
                      </a:ext>
                    </a:extLst>
                  </a:gridCol>
                  <a:gridCol w="2190751">
                    <a:extLst>
                      <a:ext uri="{9D8B030D-6E8A-4147-A177-3AD203B41FA5}">
                        <a16:colId xmlns:a16="http://schemas.microsoft.com/office/drawing/2014/main" val="20001"/>
                      </a:ext>
                    </a:extLst>
                  </a:gridCol>
                  <a:gridCol w="2190751">
                    <a:extLst>
                      <a:ext uri="{9D8B030D-6E8A-4147-A177-3AD203B41FA5}">
                        <a16:colId xmlns:a16="http://schemas.microsoft.com/office/drawing/2014/main" val="20002"/>
                      </a:ext>
                    </a:extLst>
                  </a:gridCol>
                  <a:gridCol w="2190749">
                    <a:extLst>
                      <a:ext uri="{9D8B030D-6E8A-4147-A177-3AD203B41FA5}">
                        <a16:colId xmlns:a16="http://schemas.microsoft.com/office/drawing/2014/main" val="20003"/>
                      </a:ext>
                    </a:extLst>
                  </a:gridCol>
                </a:tblGrid>
                <a:tr h="518768">
                  <a:tc gridSpan="4">
                    <a:txBody>
                      <a:bodyPr/>
                      <a:lstStyle/>
                      <a:p>
                        <a:pPr algn="ctr"/>
                        <a:r>
                          <a:rPr lang="en-US" sz="2000" dirty="0"/>
                          <a:t>TECHNICAL MANAGEMENT</a:t>
                        </a:r>
                        <a:r>
                          <a:rPr lang="en-US" sz="2000" baseline="0" dirty="0"/>
                          <a:t> </a:t>
                        </a:r>
                        <a:r>
                          <a:rPr lang="en-US" sz="2000" dirty="0"/>
                          <a:t>SUPPORT </a:t>
                        </a:r>
                        <a:r>
                          <a:rPr lang="en-US" sz="2000" baseline="0" dirty="0"/>
                          <a:t>  </a:t>
                        </a:r>
                        <a:r>
                          <a:rPr lang="en-US" sz="2000" dirty="0"/>
                          <a:t>(NJ)</a:t>
                        </a:r>
                      </a:p>
                    </a:txBody>
                    <a:tcPr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74689">
                  <a:tc>
                    <a:txBody>
                      <a:bodyPr/>
                      <a:lstStyle/>
                      <a:p>
                        <a:pPr algn="ctr"/>
                        <a:r>
                          <a:rPr lang="en-US" sz="2000" dirty="0"/>
                          <a:t>I</a:t>
                        </a:r>
                      </a:p>
                      <a:p>
                        <a:pPr algn="ctr"/>
                        <a:r>
                          <a:rPr lang="en-US" sz="2000" dirty="0"/>
                          <a:t>$18,785 – $33,629</a:t>
                        </a:r>
                      </a:p>
                      <a:p>
                        <a:pPr algn="ctr"/>
                        <a:r>
                          <a:rPr lang="en-US" sz="2000" dirty="0"/>
                          <a:t>(GS</a:t>
                        </a:r>
                        <a:r>
                          <a:rPr lang="en-US" sz="2000" baseline="0" dirty="0"/>
                          <a:t> 1- 4)</a:t>
                        </a:r>
                        <a:endParaRPr lang="en-US" sz="2000" dirty="0"/>
                      </a:p>
                    </a:txBody>
                    <a:tcPr anchor="ctr"/>
                  </a:tc>
                  <a:tc>
                    <a:txBody>
                      <a:bodyPr/>
                      <a:lstStyle/>
                      <a:p>
                        <a:pPr algn="ctr"/>
                        <a:r>
                          <a:rPr lang="en-US" sz="2000" dirty="0"/>
                          <a:t>II</a:t>
                        </a:r>
                      </a:p>
                      <a:p>
                        <a:pPr algn="ctr"/>
                        <a:r>
                          <a:rPr lang="en-US" sz="2000" dirty="0"/>
                          <a:t>$28,945</a:t>
                        </a:r>
                        <a:r>
                          <a:rPr lang="en-US" sz="2000" baseline="0" dirty="0"/>
                          <a:t> </a:t>
                        </a:r>
                        <a:r>
                          <a:rPr lang="en-US" sz="2000" dirty="0"/>
                          <a:t>– $51,623</a:t>
                        </a:r>
                      </a:p>
                      <a:p>
                        <a:pPr algn="ctr"/>
                        <a:r>
                          <a:rPr lang="en-US" sz="2000" dirty="0"/>
                          <a:t>(GS</a:t>
                        </a:r>
                        <a:r>
                          <a:rPr lang="en-US" sz="2000" baseline="0" dirty="0"/>
                          <a:t> 5 – 8)</a:t>
                        </a:r>
                        <a:endParaRPr lang="en-US" sz="2000" dirty="0"/>
                      </a:p>
                    </a:txBody>
                    <a:tcPr anchor="ctr"/>
                  </a:tc>
                  <a:tc>
                    <a:txBody>
                      <a:bodyPr/>
                      <a:lstStyle/>
                      <a:p>
                        <a:pPr algn="ctr"/>
                        <a:r>
                          <a:rPr lang="en-US" sz="2000" dirty="0"/>
                          <a:t>III</a:t>
                        </a:r>
                      </a:p>
                      <a:p>
                        <a:pPr algn="ctr"/>
                        <a:r>
                          <a:rPr lang="en-US" sz="2000" dirty="0"/>
                          <a:t>$43,857 - $68,983</a:t>
                        </a:r>
                      </a:p>
                      <a:p>
                        <a:pPr algn="ctr"/>
                        <a:r>
                          <a:rPr lang="en-US" sz="2000" dirty="0"/>
                          <a:t>(GS</a:t>
                        </a:r>
                        <a:r>
                          <a:rPr lang="en-US" sz="2000" baseline="0" dirty="0"/>
                          <a:t> 9 – 11)</a:t>
                        </a:r>
                        <a:endParaRPr lang="en-US" sz="2000" dirty="0"/>
                      </a:p>
                    </a:txBody>
                    <a:tcPr anchor="ctr"/>
                  </a:tc>
                  <a:tc>
                    <a:txBody>
                      <a:bodyPr/>
                      <a:lstStyle/>
                      <a:p>
                        <a:pPr algn="ctr"/>
                        <a:r>
                          <a:rPr lang="en-US" sz="2000" dirty="0"/>
                          <a:t>IV</a:t>
                        </a:r>
                      </a:p>
                      <a:p>
                        <a:pPr algn="ctr"/>
                        <a:r>
                          <a:rPr lang="en-US" sz="2000" dirty="0"/>
                          <a:t>$63,600 – $98,317</a:t>
                        </a:r>
                      </a:p>
                      <a:p>
                        <a:pPr algn="ctr"/>
                        <a:r>
                          <a:rPr lang="en-US" sz="2000" dirty="0"/>
                          <a:t>(GS</a:t>
                        </a:r>
                        <a:r>
                          <a:rPr lang="en-US" sz="2000" baseline="0" dirty="0"/>
                          <a:t> 12 – 13)</a:t>
                        </a:r>
                        <a:endParaRPr lang="en-US" sz="2000" dirty="0"/>
                      </a:p>
                    </a:txBody>
                    <a:tcPr anchor="ctr"/>
                  </a:tc>
                  <a:extLst>
                    <a:ext uri="{0D108BD9-81ED-4DB2-BD59-A6C34878D82A}">
                      <a16:rowId xmlns:a16="http://schemas.microsoft.com/office/drawing/2014/main" val="10001"/>
                    </a:ext>
                  </a:extLst>
                </a:tr>
              </a:tbl>
            </a:graphicData>
          </a:graphic>
        </p:graphicFrame>
        <p:graphicFrame>
          <p:nvGraphicFramePr>
            <p:cNvPr id="11" name="Content Placeholder 10"/>
            <p:cNvGraphicFramePr>
              <a:graphicFrameLocks/>
            </p:cNvGraphicFramePr>
            <p:nvPr>
              <p:extLst>
                <p:ext uri="{D42A27DB-BD31-4B8C-83A1-F6EECF244321}">
                  <p14:modId xmlns:p14="http://schemas.microsoft.com/office/powerpoint/2010/main" val="3378517982"/>
                </p:ext>
              </p:extLst>
            </p:nvPr>
          </p:nvGraphicFramePr>
          <p:xfrm>
            <a:off x="152400" y="4800598"/>
            <a:ext cx="10069800" cy="1740587"/>
          </p:xfrm>
          <a:graphic>
            <a:graphicData uri="http://schemas.openxmlformats.org/drawingml/2006/table">
              <a:tbl>
                <a:tblPr firstRow="1" bandRow="1">
                  <a:tableStyleId>{5C22544A-7EE6-4342-B048-85BDC9FD1C3A}</a:tableStyleId>
                </a:tblPr>
                <a:tblGrid>
                  <a:gridCol w="2184398">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544068">
                  <a:tc gridSpan="3">
                    <a:txBody>
                      <a:bodyPr/>
                      <a:lstStyle/>
                      <a:p>
                        <a:pPr algn="ctr"/>
                        <a:r>
                          <a:rPr lang="en-US" sz="2000" dirty="0"/>
                          <a:t>ADMINISTRATIVE</a:t>
                        </a:r>
                        <a:r>
                          <a:rPr lang="en-US" sz="2000" baseline="0" dirty="0"/>
                          <a:t> SUPPORT  </a:t>
                        </a:r>
                        <a:r>
                          <a:rPr lang="en-US" sz="2000" dirty="0"/>
                          <a:t>(NK)</a:t>
                        </a:r>
                      </a:p>
                    </a:txBody>
                    <a:tcPr anchor="ctr">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56132">
                  <a:tc>
                    <a:txBody>
                      <a:bodyPr/>
                      <a:lstStyle/>
                      <a:p>
                        <a:pPr algn="ctr"/>
                        <a:r>
                          <a:rPr lang="en-US" sz="2000" dirty="0"/>
                          <a:t>I</a:t>
                        </a:r>
                      </a:p>
                      <a:p>
                        <a:pPr algn="ctr"/>
                        <a:r>
                          <a:rPr lang="en-US" sz="2000" dirty="0"/>
                          <a:t>$18,785 – $33,629</a:t>
                        </a:r>
                      </a:p>
                      <a:p>
                        <a:pPr algn="ctr"/>
                        <a:r>
                          <a:rPr lang="en-US" sz="2000" dirty="0"/>
                          <a:t>(GS</a:t>
                        </a:r>
                        <a:r>
                          <a:rPr lang="en-US" sz="2000" baseline="0" dirty="0"/>
                          <a:t> 1- 4)</a:t>
                        </a:r>
                        <a:endParaRPr lang="en-US" sz="2000" dirty="0"/>
                      </a:p>
                    </a:txBody>
                    <a:tcPr anchor="ctr"/>
                  </a:tc>
                  <a:tc>
                    <a:txBody>
                      <a:bodyPr/>
                      <a:lstStyle/>
                      <a:p>
                        <a:pPr algn="ctr"/>
                        <a:r>
                          <a:rPr lang="en-US" sz="2000" dirty="0"/>
                          <a:t>II</a:t>
                        </a:r>
                      </a:p>
                      <a:p>
                        <a:pPr algn="ctr"/>
                        <a:r>
                          <a:rPr lang="en-US" sz="2000" dirty="0"/>
                          <a:t>$28,945 -</a:t>
                        </a:r>
                        <a:r>
                          <a:rPr lang="en-US" sz="2000" baseline="0" dirty="0"/>
                          <a:t> $46,609</a:t>
                        </a:r>
                        <a:endParaRPr lang="en-US" sz="2000" dirty="0"/>
                      </a:p>
                      <a:p>
                        <a:pPr algn="ctr"/>
                        <a:r>
                          <a:rPr lang="en-US" sz="2000" dirty="0"/>
                          <a:t>(GS</a:t>
                        </a:r>
                        <a:r>
                          <a:rPr lang="en-US" sz="2000" baseline="0" dirty="0"/>
                          <a:t> 5 – 7)</a:t>
                        </a:r>
                        <a:endParaRPr lang="en-US" sz="2000" dirty="0"/>
                      </a:p>
                    </a:txBody>
                    <a:tcPr anchor="ctr"/>
                  </a:tc>
                  <a:tc>
                    <a:txBody>
                      <a:bodyPr/>
                      <a:lstStyle/>
                      <a:p>
                        <a:pPr algn="ctr"/>
                        <a:r>
                          <a:rPr lang="en-US" sz="2000" dirty="0"/>
                          <a:t>III</a:t>
                        </a:r>
                      </a:p>
                      <a:p>
                        <a:pPr algn="ctr"/>
                        <a:r>
                          <a:rPr lang="en-US" sz="2000" dirty="0"/>
                          <a:t>$39,707 - $62,787</a:t>
                        </a:r>
                      </a:p>
                      <a:p>
                        <a:pPr algn="ctr"/>
                        <a:r>
                          <a:rPr lang="en-US" sz="2000" dirty="0"/>
                          <a:t>(GS</a:t>
                        </a:r>
                        <a:r>
                          <a:rPr lang="en-US" sz="2000" baseline="0" dirty="0"/>
                          <a:t> 8 – 10)</a:t>
                        </a:r>
                        <a:endParaRPr lang="en-US" sz="2000" dirty="0"/>
                      </a:p>
                    </a:txBody>
                    <a:tcPr anchor="ctr"/>
                  </a:tc>
                  <a:extLst>
                    <a:ext uri="{0D108BD9-81ED-4DB2-BD59-A6C34878D82A}">
                      <a16:rowId xmlns:a16="http://schemas.microsoft.com/office/drawing/2014/main" val="10001"/>
                    </a:ext>
                  </a:extLst>
                </a:tr>
              </a:tbl>
            </a:graphicData>
          </a:graphic>
        </p:graphicFrame>
      </p:grpSp>
      <p:sp>
        <p:nvSpPr>
          <p:cNvPr id="12" name="TextBox 11"/>
          <p:cNvSpPr txBox="1">
            <a:spLocks noChangeArrowheads="1"/>
          </p:cNvSpPr>
          <p:nvPr/>
        </p:nvSpPr>
        <p:spPr bwMode="auto">
          <a:xfrm>
            <a:off x="6800850" y="5118093"/>
            <a:ext cx="2152650" cy="1077218"/>
          </a:xfrm>
          <a:prstGeom prst="rect">
            <a:avLst/>
          </a:prstGeom>
          <a:noFill/>
          <a:ln w="9525">
            <a:noFill/>
            <a:miter lim="800000"/>
            <a:headEnd/>
            <a:tailEnd/>
          </a:ln>
        </p:spPr>
        <p:txBody>
          <a:bodyPr wrap="square">
            <a:spAutoFit/>
          </a:bodyPr>
          <a:lstStyle/>
          <a:p>
            <a:pPr algn="ctr"/>
            <a:r>
              <a:rPr lang="en-US" sz="1600" dirty="0"/>
              <a:t>2018 ACQDEMO BROADBAND</a:t>
            </a:r>
          </a:p>
          <a:p>
            <a:pPr algn="ctr"/>
            <a:r>
              <a:rPr lang="en-US" sz="1600" dirty="0"/>
              <a:t>BASE PAY TABLE</a:t>
            </a:r>
          </a:p>
          <a:p>
            <a:pPr algn="ctr"/>
            <a:r>
              <a:rPr lang="en-US" sz="1600" dirty="0">
                <a:solidFill>
                  <a:srgbClr val="0070C0"/>
                </a:solidFill>
              </a:rPr>
              <a:t>(w/o Locality Pay)</a:t>
            </a:r>
          </a:p>
        </p:txBody>
      </p:sp>
      <p:sp>
        <p:nvSpPr>
          <p:cNvPr id="8" name="Slide Number Placeholder 3">
            <a:extLst>
              <a:ext uri="{FF2B5EF4-FFF2-40B4-BE49-F238E27FC236}">
                <a16:creationId xmlns:a16="http://schemas.microsoft.com/office/drawing/2014/main" id="{E3ED8F7D-AD36-45CA-A194-F3D771CF5D9F}"/>
              </a:ext>
            </a:extLst>
          </p:cNvPr>
          <p:cNvSpPr>
            <a:spLocks noGrp="1"/>
          </p:cNvSpPr>
          <p:nvPr>
            <p:ph type="sldNum" sz="quarter" idx="12"/>
          </p:nvPr>
        </p:nvSpPr>
        <p:spPr>
          <a:xfrm>
            <a:off x="7600950" y="6707051"/>
            <a:ext cx="1543050" cy="150949"/>
          </a:xfrm>
        </p:spPr>
        <p:txBody>
          <a:bodyPr/>
          <a:lstStyle/>
          <a:p>
            <a:fld id="{885D30E6-D76A-411F-9A9B-C5DBF98567C5}"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a:xfrm>
            <a:off x="0" y="304800"/>
            <a:ext cx="9144000" cy="850106"/>
          </a:xfrm>
          <a:prstGeom prst="rect">
            <a:avLst/>
          </a:prstGeom>
        </p:spPr>
        <p:txBody>
          <a:bodyPr>
            <a:noAutofit/>
          </a:bodyPr>
          <a:lstStyle/>
          <a:p>
            <a:r>
              <a:rPr lang="en-US" dirty="0"/>
              <a:t>CLASSIFICATION</a:t>
            </a:r>
            <a:br>
              <a:rPr lang="en-US" dirty="0"/>
            </a:br>
            <a:r>
              <a:rPr lang="en-US" sz="2400" i="1" dirty="0"/>
              <a:t>Transition Example</a:t>
            </a:r>
          </a:p>
        </p:txBody>
      </p:sp>
      <p:sp>
        <p:nvSpPr>
          <p:cNvPr id="9" name="Slide Number Placeholder 3">
            <a:extLst>
              <a:ext uri="{FF2B5EF4-FFF2-40B4-BE49-F238E27FC236}">
                <a16:creationId xmlns:a16="http://schemas.microsoft.com/office/drawing/2014/main" id="{D00FF505-B587-413C-9607-2A0E931CC361}"/>
              </a:ext>
            </a:extLst>
          </p:cNvPr>
          <p:cNvSpPr>
            <a:spLocks noGrp="1"/>
          </p:cNvSpPr>
          <p:nvPr>
            <p:ph type="sldNum" sz="quarter" idx="12"/>
          </p:nvPr>
        </p:nvSpPr>
        <p:spPr/>
        <p:txBody>
          <a:bodyPr/>
          <a:lstStyle/>
          <a:p>
            <a:fld id="{3847FD1B-2922-46C0-834F-949A4D5D6093}" type="slidenum">
              <a:rPr lang="en-US" smtClean="0"/>
              <a:t>26</a:t>
            </a:fld>
            <a:endParaRPr lang="en-US" dirty="0"/>
          </a:p>
        </p:txBody>
      </p:sp>
      <p:sp>
        <p:nvSpPr>
          <p:cNvPr id="64514" name="Content Placeholder 15"/>
          <p:cNvSpPr>
            <a:spLocks noGrp="1"/>
          </p:cNvSpPr>
          <p:nvPr>
            <p:ph idx="4294967295"/>
          </p:nvPr>
        </p:nvSpPr>
        <p:spPr>
          <a:xfrm>
            <a:off x="630936" y="1825625"/>
            <a:ext cx="7882128" cy="4351338"/>
          </a:xfrm>
          <a:prstGeom prst="rect">
            <a:avLst/>
          </a:prstGeom>
        </p:spPr>
        <p:txBody>
          <a:bodyPr/>
          <a:lstStyle/>
          <a:p>
            <a:r>
              <a:rPr lang="en-US" sz="2800" dirty="0"/>
              <a:t>GS-14 to NH-IV Conversion</a:t>
            </a:r>
          </a:p>
          <a:p>
            <a:r>
              <a:rPr lang="en-US" sz="2800" dirty="0"/>
              <a:t>Duties/Responsibilities are equivalent </a:t>
            </a:r>
            <a:endParaRPr lang="en-US" sz="2800" b="1" dirty="0"/>
          </a:p>
        </p:txBody>
      </p:sp>
      <p:sp>
        <p:nvSpPr>
          <p:cNvPr id="8" name="Text Box 8"/>
          <p:cNvSpPr txBox="1">
            <a:spLocks noChangeArrowheads="1"/>
          </p:cNvSpPr>
          <p:nvPr/>
        </p:nvSpPr>
        <p:spPr bwMode="auto">
          <a:xfrm>
            <a:off x="4800600" y="3143250"/>
            <a:ext cx="2914650" cy="553998"/>
          </a:xfrm>
          <a:prstGeom prst="rect">
            <a:avLst/>
          </a:prstGeom>
          <a:solidFill>
            <a:schemeClr val="tx2">
              <a:lumMod val="10000"/>
              <a:lumOff val="90000"/>
            </a:schemeClr>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spAutoFit/>
            <a:flatTx/>
          </a:bodyPr>
          <a:lstStyle/>
          <a:p>
            <a:pPr algn="ctr" eaLnBrk="0" hangingPunct="0">
              <a:spcBef>
                <a:spcPct val="50000"/>
              </a:spcBef>
              <a:defRPr/>
            </a:pPr>
            <a:r>
              <a:rPr lang="en-US" sz="1500" dirty="0">
                <a:solidFill>
                  <a:srgbClr val="7030A0"/>
                </a:solidFill>
              </a:rPr>
              <a:t>AcqDemo Career Path, </a:t>
            </a:r>
            <a:r>
              <a:rPr lang="en-US" sz="1500" dirty="0" err="1">
                <a:solidFill>
                  <a:srgbClr val="7030A0"/>
                </a:solidFill>
              </a:rPr>
              <a:t>Occ</a:t>
            </a:r>
            <a:r>
              <a:rPr lang="en-US" sz="1500" dirty="0">
                <a:solidFill>
                  <a:srgbClr val="7030A0"/>
                </a:solidFill>
              </a:rPr>
              <a:t> Series</a:t>
            </a:r>
          </a:p>
          <a:p>
            <a:pPr algn="ctr" eaLnBrk="0" hangingPunct="0">
              <a:defRPr/>
            </a:pPr>
            <a:r>
              <a:rPr lang="en-US" sz="1500" dirty="0">
                <a:solidFill>
                  <a:srgbClr val="7030A0"/>
                </a:solidFill>
              </a:rPr>
              <a:t>and Broadband Level</a:t>
            </a:r>
          </a:p>
        </p:txBody>
      </p:sp>
      <p:sp>
        <p:nvSpPr>
          <p:cNvPr id="10" name="Text Box 10"/>
          <p:cNvSpPr txBox="1">
            <a:spLocks noChangeArrowheads="1"/>
          </p:cNvSpPr>
          <p:nvPr/>
        </p:nvSpPr>
        <p:spPr bwMode="auto">
          <a:xfrm>
            <a:off x="4800600" y="3674269"/>
            <a:ext cx="2914650" cy="669414"/>
          </a:xfrm>
          <a:prstGeom prst="rect">
            <a:avLst/>
          </a:prstGeom>
          <a:solidFill>
            <a:srgbClr val="7030A0"/>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spAutoFit/>
            <a:flatTx/>
          </a:bodyPr>
          <a:lstStyle/>
          <a:p>
            <a:pPr algn="ctr" eaLnBrk="0" hangingPunct="0">
              <a:spcBef>
                <a:spcPct val="50000"/>
              </a:spcBef>
              <a:defRPr/>
            </a:pPr>
            <a:r>
              <a:rPr lang="en-US" sz="1500" dirty="0">
                <a:solidFill>
                  <a:schemeClr val="bg1"/>
                </a:solidFill>
              </a:rPr>
              <a:t>NH-0830-IV</a:t>
            </a:r>
          </a:p>
          <a:p>
            <a:pPr algn="ctr" eaLnBrk="0" hangingPunct="0">
              <a:spcBef>
                <a:spcPct val="50000"/>
              </a:spcBef>
              <a:defRPr/>
            </a:pPr>
            <a:r>
              <a:rPr lang="en-US" sz="1500" dirty="0">
                <a:solidFill>
                  <a:schemeClr val="bg1"/>
                </a:solidFill>
              </a:rPr>
              <a:t>(GS 14 – 15)</a:t>
            </a:r>
          </a:p>
        </p:txBody>
      </p:sp>
      <p:sp>
        <p:nvSpPr>
          <p:cNvPr id="11" name="Text Box 8"/>
          <p:cNvSpPr txBox="1">
            <a:spLocks noChangeArrowheads="1"/>
          </p:cNvSpPr>
          <p:nvPr/>
        </p:nvSpPr>
        <p:spPr bwMode="auto">
          <a:xfrm>
            <a:off x="1381013" y="3302671"/>
            <a:ext cx="2914650" cy="323165"/>
          </a:xfrm>
          <a:prstGeom prst="rect">
            <a:avLst/>
          </a:prstGeom>
          <a:solidFill>
            <a:schemeClr val="bg1"/>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nchor="ctr">
            <a:spAutoFit/>
            <a:flatTx/>
          </a:bodyPr>
          <a:lstStyle/>
          <a:p>
            <a:pPr algn="ctr" eaLnBrk="0" hangingPunct="0">
              <a:spcBef>
                <a:spcPct val="50000"/>
              </a:spcBef>
              <a:defRPr/>
            </a:pPr>
            <a:r>
              <a:rPr lang="en-US" sz="1500" dirty="0">
                <a:solidFill>
                  <a:srgbClr val="000099"/>
                </a:solidFill>
              </a:rPr>
              <a:t>General Schedule (GS)</a:t>
            </a:r>
          </a:p>
        </p:txBody>
      </p:sp>
      <p:sp>
        <p:nvSpPr>
          <p:cNvPr id="12" name="Text Box 10"/>
          <p:cNvSpPr txBox="1">
            <a:spLocks noChangeArrowheads="1"/>
          </p:cNvSpPr>
          <p:nvPr/>
        </p:nvSpPr>
        <p:spPr bwMode="auto">
          <a:xfrm>
            <a:off x="1371600" y="3674269"/>
            <a:ext cx="2914650" cy="669414"/>
          </a:xfrm>
          <a:prstGeom prst="rect">
            <a:avLst/>
          </a:prstGeom>
          <a:solidFill>
            <a:srgbClr val="000099"/>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spAutoFit/>
            <a:flatTx/>
          </a:bodyPr>
          <a:lstStyle/>
          <a:p>
            <a:pPr algn="ctr" eaLnBrk="0" hangingPunct="0">
              <a:spcBef>
                <a:spcPct val="50000"/>
              </a:spcBef>
              <a:defRPr/>
            </a:pPr>
            <a:r>
              <a:rPr lang="en-US" sz="1500" dirty="0">
                <a:solidFill>
                  <a:schemeClr val="bg1"/>
                </a:solidFill>
              </a:rPr>
              <a:t> MECHANICAL ENGINEER</a:t>
            </a:r>
          </a:p>
          <a:p>
            <a:pPr algn="ctr" eaLnBrk="0" hangingPunct="0">
              <a:spcBef>
                <a:spcPct val="50000"/>
              </a:spcBef>
              <a:defRPr/>
            </a:pPr>
            <a:r>
              <a:rPr lang="en-US" sz="1500" dirty="0">
                <a:solidFill>
                  <a:schemeClr val="bg1"/>
                </a:solidFill>
              </a:rPr>
              <a:t>GS-0830-14</a:t>
            </a:r>
          </a:p>
        </p:txBody>
      </p:sp>
      <p:sp>
        <p:nvSpPr>
          <p:cNvPr id="64521" name="Right Arrow 8"/>
          <p:cNvSpPr>
            <a:spLocks noChangeArrowheads="1"/>
          </p:cNvSpPr>
          <p:nvPr/>
        </p:nvSpPr>
        <p:spPr bwMode="auto">
          <a:xfrm>
            <a:off x="4286250" y="3674269"/>
            <a:ext cx="514350" cy="514350"/>
          </a:xfrm>
          <a:prstGeom prst="rightArrow">
            <a:avLst>
              <a:gd name="adj1" fmla="val 50000"/>
              <a:gd name="adj2" fmla="val 50000"/>
            </a:avLst>
          </a:prstGeom>
          <a:solidFill>
            <a:schemeClr val="tx2">
              <a:lumMod val="10000"/>
              <a:lumOff val="90000"/>
            </a:schemeClr>
          </a:solidFill>
          <a:ln w="28575" algn="ctr">
            <a:solidFill>
              <a:schemeClr val="tx1"/>
            </a:solidFill>
            <a:round/>
            <a:headEnd/>
            <a:tailEnd/>
          </a:ln>
        </p:spPr>
        <p:txBody>
          <a:bodyPr/>
          <a:lstStyle/>
          <a:p>
            <a:endParaRPr lang="en-US" sz="13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285748"/>
            <a:ext cx="9144000" cy="857251"/>
          </a:xfrm>
          <a:prstGeom prst="rect">
            <a:avLst/>
          </a:prstGeom>
        </p:spPr>
        <p:txBody>
          <a:bodyPr>
            <a:noAutofit/>
          </a:bodyPr>
          <a:lstStyle/>
          <a:p>
            <a:r>
              <a:rPr lang="en-US" dirty="0"/>
              <a:t>CLASSIFICATION</a:t>
            </a:r>
            <a:r>
              <a:rPr lang="en-US" b="1" dirty="0"/>
              <a:t/>
            </a:r>
            <a:br>
              <a:rPr lang="en-US" b="1" dirty="0"/>
            </a:br>
            <a:r>
              <a:rPr lang="en-US" sz="2400" i="1" dirty="0"/>
              <a:t>Classification Factors</a:t>
            </a:r>
          </a:p>
        </p:txBody>
      </p:sp>
      <p:sp>
        <p:nvSpPr>
          <p:cNvPr id="20482" name="Rectangle 3"/>
          <p:cNvSpPr>
            <a:spLocks noGrp="1" noChangeArrowheads="1"/>
          </p:cNvSpPr>
          <p:nvPr>
            <p:ph idx="4294967295"/>
          </p:nvPr>
        </p:nvSpPr>
        <p:spPr>
          <a:xfrm>
            <a:off x="630936" y="3499999"/>
            <a:ext cx="7882128" cy="2400300"/>
          </a:xfrm>
          <a:prstGeom prst="rect">
            <a:avLst/>
          </a:prstGeom>
        </p:spPr>
        <p:txBody>
          <a:bodyPr/>
          <a:lstStyle/>
          <a:p>
            <a:pPr>
              <a:lnSpc>
                <a:spcPct val="100000"/>
              </a:lnSpc>
              <a:buClr>
                <a:srgbClr val="1D015F"/>
              </a:buClr>
            </a:pPr>
            <a:r>
              <a:rPr lang="en-US" altLang="en-US" sz="2400" dirty="0"/>
              <a:t>Each Factor has unique Descriptors and Discriminators for classifying duties and responsibilities</a:t>
            </a:r>
          </a:p>
          <a:p>
            <a:pPr>
              <a:lnSpc>
                <a:spcPct val="100000"/>
              </a:lnSpc>
              <a:spcBef>
                <a:spcPts val="0"/>
              </a:spcBef>
              <a:buClr>
                <a:srgbClr val="1D015F"/>
              </a:buClr>
            </a:pPr>
            <a:endParaRPr lang="en-US" altLang="en-US" sz="2400" dirty="0"/>
          </a:p>
          <a:p>
            <a:pPr>
              <a:lnSpc>
                <a:spcPct val="100000"/>
              </a:lnSpc>
              <a:spcBef>
                <a:spcPts val="0"/>
              </a:spcBef>
              <a:buClr>
                <a:srgbClr val="1D015F"/>
              </a:buClr>
            </a:pPr>
            <a:r>
              <a:rPr lang="en-US" altLang="en-US" sz="2400" dirty="0"/>
              <a:t>Career Path, Factors, Descriptors, and Discriminators constitute  grading criteria for determining appropriate broadband level</a:t>
            </a:r>
          </a:p>
        </p:txBody>
      </p:sp>
      <p:sp>
        <p:nvSpPr>
          <p:cNvPr id="3" name="TextBox 2">
            <a:extLst>
              <a:ext uri="{FF2B5EF4-FFF2-40B4-BE49-F238E27FC236}">
                <a16:creationId xmlns:a16="http://schemas.microsoft.com/office/drawing/2014/main" id="{7F6813AB-3BBD-4A3C-AADE-71276CC311F4}"/>
              </a:ext>
            </a:extLst>
          </p:cNvPr>
          <p:cNvSpPr txBox="1"/>
          <p:nvPr/>
        </p:nvSpPr>
        <p:spPr>
          <a:xfrm>
            <a:off x="1628775" y="1676400"/>
            <a:ext cx="5886450" cy="1431161"/>
          </a:xfrm>
          <a:prstGeom prst="rect">
            <a:avLst/>
          </a:prstGeom>
          <a:solidFill>
            <a:schemeClr val="bg2"/>
          </a:solidFill>
          <a:ln>
            <a:solidFill>
              <a:schemeClr val="tx1"/>
            </a:solidFill>
          </a:ln>
        </p:spPr>
        <p:txBody>
          <a:bodyPr wrap="square" rtlCol="0">
            <a:spAutoFit/>
          </a:bodyPr>
          <a:lstStyle/>
          <a:p>
            <a:pPr marL="425054" indent="-425054">
              <a:spcBef>
                <a:spcPts val="450"/>
              </a:spcBef>
              <a:spcAft>
                <a:spcPts val="900"/>
              </a:spcAft>
              <a:buFont typeface="Wingdings" panose="05000000000000000000" pitchFamily="2" charset="2"/>
              <a:buChar char="Ø"/>
            </a:pPr>
            <a:r>
              <a:rPr lang="en-US" sz="2400" b="1" dirty="0">
                <a:solidFill>
                  <a:srgbClr val="0070C0"/>
                </a:solidFill>
              </a:rPr>
              <a:t>Job Achievement and/or Innovation</a:t>
            </a:r>
          </a:p>
          <a:p>
            <a:pPr marL="425054" indent="-425054">
              <a:spcAft>
                <a:spcPts val="900"/>
              </a:spcAft>
              <a:buFont typeface="Wingdings" panose="05000000000000000000" pitchFamily="2" charset="2"/>
              <a:buChar char="Ø"/>
            </a:pPr>
            <a:r>
              <a:rPr lang="en-US" sz="2400" b="1" dirty="0">
                <a:solidFill>
                  <a:srgbClr val="0070C0"/>
                </a:solidFill>
              </a:rPr>
              <a:t>Communication and/or Teamwork</a:t>
            </a:r>
          </a:p>
          <a:p>
            <a:pPr marL="425054" indent="-425054">
              <a:spcAft>
                <a:spcPts val="900"/>
              </a:spcAft>
              <a:buFont typeface="Wingdings" panose="05000000000000000000" pitchFamily="2" charset="2"/>
              <a:buChar char="Ø"/>
            </a:pPr>
            <a:r>
              <a:rPr lang="en-US" sz="2400" b="1" dirty="0">
                <a:solidFill>
                  <a:srgbClr val="0070C0"/>
                </a:solidFill>
              </a:rPr>
              <a:t>Mission Support</a:t>
            </a:r>
          </a:p>
        </p:txBody>
      </p:sp>
      <p:sp>
        <p:nvSpPr>
          <p:cNvPr id="5" name="Slide Number Placeholder 3">
            <a:extLst>
              <a:ext uri="{FF2B5EF4-FFF2-40B4-BE49-F238E27FC236}">
                <a16:creationId xmlns:a16="http://schemas.microsoft.com/office/drawing/2014/main" id="{D5411A60-217B-4ACC-9C39-EA24777CD793}"/>
              </a:ext>
            </a:extLst>
          </p:cNvPr>
          <p:cNvSpPr>
            <a:spLocks noGrp="1"/>
          </p:cNvSpPr>
          <p:nvPr>
            <p:ph type="sldNum" sz="quarter" idx="12"/>
          </p:nvPr>
        </p:nvSpPr>
        <p:spPr>
          <a:xfrm>
            <a:off x="7600950" y="6707051"/>
            <a:ext cx="1543050" cy="150949"/>
          </a:xfrm>
        </p:spPr>
        <p:txBody>
          <a:bodyPr/>
          <a:lstStyle/>
          <a:p>
            <a:fld id="{1E1B5483-B2BC-4F3D-BC9B-A6330BEF107A}"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7"/>
          <p:cNvSpPr>
            <a:spLocks noGrp="1" noChangeArrowheads="1"/>
          </p:cNvSpPr>
          <p:nvPr>
            <p:ph type="title" idx="4294967295"/>
          </p:nvPr>
        </p:nvSpPr>
        <p:spPr>
          <a:xfrm>
            <a:off x="0" y="318256"/>
            <a:ext cx="9144000" cy="824744"/>
          </a:xfrm>
          <a:prstGeom prst="rect">
            <a:avLst/>
          </a:prstGeom>
        </p:spPr>
        <p:txBody>
          <a:bodyPr>
            <a:noAutofit/>
          </a:bodyPr>
          <a:lstStyle/>
          <a:p>
            <a:r>
              <a:rPr lang="en-US" dirty="0"/>
              <a:t>CLASSIFICATION</a:t>
            </a:r>
            <a:r>
              <a:rPr lang="en-US" b="1" dirty="0"/>
              <a:t/>
            </a:r>
            <a:br>
              <a:rPr lang="en-US" b="1" dirty="0"/>
            </a:br>
            <a:r>
              <a:rPr lang="en-US" sz="2400" i="1" dirty="0"/>
              <a:t>Descriptors and Discriminators</a:t>
            </a:r>
          </a:p>
        </p:txBody>
      </p:sp>
      <p:sp>
        <p:nvSpPr>
          <p:cNvPr id="26659" name="Text Box 11"/>
          <p:cNvSpPr txBox="1">
            <a:spLocks noChangeArrowheads="1"/>
          </p:cNvSpPr>
          <p:nvPr/>
        </p:nvSpPr>
        <p:spPr bwMode="auto">
          <a:xfrm>
            <a:off x="1714500" y="4457701"/>
            <a:ext cx="5715000" cy="231315"/>
          </a:xfrm>
          <a:prstGeom prst="rect">
            <a:avLst/>
          </a:prstGeom>
          <a:noFill/>
          <a:ln w="9525">
            <a:noFill/>
            <a:miter lim="800000"/>
            <a:headEnd/>
            <a:tailEnd/>
          </a:ln>
        </p:spPr>
        <p:txBody>
          <a:bodyPr lIns="69056" tIns="34529" rIns="69056" bIns="34529">
            <a:spAutoFit/>
          </a:bodyPr>
          <a:lstStyle/>
          <a:p>
            <a:pPr>
              <a:spcBef>
                <a:spcPct val="50000"/>
              </a:spcBef>
            </a:pPr>
            <a:endParaRPr lang="en-US" sz="1050" dirty="0">
              <a:latin typeface="Times New Roman" pitchFamily="18" charset="0"/>
            </a:endParaRPr>
          </a:p>
        </p:txBody>
      </p:sp>
      <p:sp>
        <p:nvSpPr>
          <p:cNvPr id="21605" name="Text Box 101"/>
          <p:cNvSpPr txBox="1">
            <a:spLocks noChangeArrowheads="1"/>
          </p:cNvSpPr>
          <p:nvPr/>
        </p:nvSpPr>
        <p:spPr bwMode="auto">
          <a:xfrm>
            <a:off x="630936" y="1371600"/>
            <a:ext cx="7882128" cy="538994"/>
          </a:xfrm>
          <a:prstGeom prst="rect">
            <a:avLst/>
          </a:prstGeom>
          <a:noFill/>
          <a:ln w="9525" algn="ctr">
            <a:noFill/>
            <a:miter lim="800000"/>
            <a:headEnd/>
            <a:tailEnd/>
          </a:ln>
          <a:effectLst>
            <a:prstShdw prst="shdw18" dist="17961" dir="13500000">
              <a:schemeClr val="accent1">
                <a:gamma/>
                <a:shade val="60000"/>
                <a:invGamma/>
              </a:schemeClr>
            </a:prstShdw>
          </a:effectLst>
        </p:spPr>
        <p:txBody>
          <a:bodyPr>
            <a:noAutofit/>
          </a:bodyPr>
          <a:lstStyle/>
          <a:p>
            <a:pPr algn="ctr">
              <a:spcBef>
                <a:spcPct val="15000"/>
              </a:spcBef>
              <a:defRPr/>
            </a:pPr>
            <a:r>
              <a:rPr lang="en-US" sz="2400" dirty="0">
                <a:latin typeface="Arial" pitchFamily="34" charset="0"/>
              </a:rPr>
              <a:t>Factor 3:  Mission Support</a:t>
            </a:r>
          </a:p>
          <a:p>
            <a:pPr algn="ctr">
              <a:spcBef>
                <a:spcPct val="15000"/>
              </a:spcBef>
              <a:defRPr/>
            </a:pPr>
            <a:r>
              <a:rPr lang="en-US" sz="2400" dirty="0">
                <a:latin typeface="Arial" pitchFamily="34" charset="0"/>
              </a:rPr>
              <a:t>NH – Business Management and Technical Management</a:t>
            </a:r>
          </a:p>
        </p:txBody>
      </p:sp>
      <p:graphicFrame>
        <p:nvGraphicFramePr>
          <p:cNvPr id="5" name="Table 4">
            <a:extLst>
              <a:ext uri="{FF2B5EF4-FFF2-40B4-BE49-F238E27FC236}">
                <a16:creationId xmlns:a16="http://schemas.microsoft.com/office/drawing/2014/main" id="{7F2EAD7E-8391-4947-98C5-FB84E789D910}"/>
              </a:ext>
            </a:extLst>
          </p:cNvPr>
          <p:cNvGraphicFramePr>
            <a:graphicFrameLocks noGrp="1"/>
          </p:cNvGraphicFramePr>
          <p:nvPr>
            <p:extLst>
              <p:ext uri="{D42A27DB-BD31-4B8C-83A1-F6EECF244321}">
                <p14:modId xmlns:p14="http://schemas.microsoft.com/office/powerpoint/2010/main" val="3779792463"/>
              </p:ext>
            </p:extLst>
          </p:nvPr>
        </p:nvGraphicFramePr>
        <p:xfrm>
          <a:off x="1122712" y="2286000"/>
          <a:ext cx="6898576" cy="3886199"/>
        </p:xfrm>
        <a:graphic>
          <a:graphicData uri="http://schemas.openxmlformats.org/drawingml/2006/table">
            <a:tbl>
              <a:tblPr firstRow="1" firstCol="1" bandRow="1"/>
              <a:tblGrid>
                <a:gridCol w="1466364">
                  <a:extLst>
                    <a:ext uri="{9D8B030D-6E8A-4147-A177-3AD203B41FA5}">
                      <a16:colId xmlns:a16="http://schemas.microsoft.com/office/drawing/2014/main" val="2738382223"/>
                    </a:ext>
                  </a:extLst>
                </a:gridCol>
                <a:gridCol w="4065827">
                  <a:extLst>
                    <a:ext uri="{9D8B030D-6E8A-4147-A177-3AD203B41FA5}">
                      <a16:colId xmlns:a16="http://schemas.microsoft.com/office/drawing/2014/main" val="2348815493"/>
                    </a:ext>
                  </a:extLst>
                </a:gridCol>
                <a:gridCol w="1366385">
                  <a:extLst>
                    <a:ext uri="{9D8B030D-6E8A-4147-A177-3AD203B41FA5}">
                      <a16:colId xmlns:a16="http://schemas.microsoft.com/office/drawing/2014/main" val="2565789318"/>
                    </a:ext>
                  </a:extLst>
                </a:gridCol>
              </a:tblGrid>
              <a:tr h="420153">
                <a:tc>
                  <a:txBody>
                    <a:bodyPr/>
                    <a:lstStyle/>
                    <a:p>
                      <a:pPr marL="0" marR="0" algn="ctr">
                        <a:lnSpc>
                          <a:spcPct val="107000"/>
                        </a:lnSpc>
                        <a:spcBef>
                          <a:spcPts val="0"/>
                        </a:spcBef>
                        <a:spcAft>
                          <a:spcPts val="0"/>
                        </a:spcAf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Expected</a:t>
                      </a:r>
                    </a:p>
                    <a:p>
                      <a:pPr marL="0" marR="0" algn="ctr">
                        <a:lnSpc>
                          <a:spcPct val="107000"/>
                        </a:lnSpc>
                        <a:spcBef>
                          <a:spcPts val="0"/>
                        </a:spcBef>
                        <a:spcAft>
                          <a:spcPts val="0"/>
                        </a:spcAf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Contribution Criteria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nchor="ctr">
                    <a:lnL w="12700" cap="flat" cmpd="sng" algn="ctr">
                      <a:solidFill>
                        <a:srgbClr val="4472C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Classification Level and Appraisal Descriptors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158750" marR="0" indent="-158750" algn="ctr">
                        <a:lnSpc>
                          <a:spcPct val="107000"/>
                        </a:lnSpc>
                        <a:spcBef>
                          <a:spcPts val="0"/>
                        </a:spcBef>
                        <a:spcAft>
                          <a:spcPts val="0"/>
                        </a:spcAf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Discriminators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nchor="ctr">
                    <a:lnL w="12700" cap="flat" cmpd="sng" algn="ctr">
                      <a:solidFill>
                        <a:srgbClr val="FFFFFF"/>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736785165"/>
                  </a:ext>
                </a:extLst>
              </a:tr>
              <a:tr h="192559">
                <a:tc rowSpan="10">
                  <a:txBody>
                    <a:bodyPr/>
                    <a:lstStyle/>
                    <a:p>
                      <a:pPr marL="0" marR="0">
                        <a:lnSpc>
                          <a:spcPct val="107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Possesses an operational understanding of organizational goals and priorities and fully complies with administrative policies, regulations and procedures when performing job operations. Works with customers to develop a mutual understanding of their requirements. Probes for detail, as appropriate, and pays attention to crucial details of needs or requests. Monitors and influences cost parameters of work, tasks and projects,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tabLst>
                          <a:tab pos="1511300" algn="l"/>
                        </a:tabLst>
                      </a:pPr>
                      <a:r>
                        <a:rPr lang="en-US" sz="800" b="1" dirty="0">
                          <a:effectLst/>
                          <a:latin typeface="Times New Roman" panose="02020603050405020304" pitchFamily="18" charset="0"/>
                          <a:ea typeface="Calibri" panose="020F0502020204030204" pitchFamily="34" charset="0"/>
                          <a:cs typeface="Times New Roman" panose="02020603050405020304" pitchFamily="18" charset="0"/>
                        </a:rPr>
                        <a:t>NH Level II       	(Score Range 22 – 66)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tc>
                  <a:txBody>
                    <a:bodyPr/>
                    <a:lstStyle/>
                    <a:p>
                      <a:pPr marL="158750" marR="0" indent="-158750">
                        <a:lnSpc>
                          <a:spcPct val="107000"/>
                        </a:lnSpc>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extLst>
                  <a:ext uri="{0D108BD9-81ED-4DB2-BD59-A6C34878D82A}">
                    <a16:rowId xmlns:a16="http://schemas.microsoft.com/office/drawing/2014/main" val="2059852248"/>
                  </a:ext>
                </a:extLst>
              </a:tr>
              <a:tr h="385116">
                <a:tc vMerge="1">
                  <a:txBody>
                    <a:bodyPr/>
                    <a:lstStyle/>
                    <a:p>
                      <a:endParaRPr lang="en-US"/>
                    </a:p>
                  </a:txBody>
                  <a:tcPr/>
                </a:tc>
                <a:tc>
                  <a:txBody>
                    <a:bodyPr/>
                    <a:lstStyle/>
                    <a:p>
                      <a:pPr marL="177800" marR="0" lvl="0" indent="-177800">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Identifies and resolves conventional problems which may require deviations from accepted policies or instructions.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174625" marR="0" lvl="0" indent="-174625">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Independence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1603556868"/>
                  </a:ext>
                </a:extLst>
              </a:tr>
              <a:tr h="385116">
                <a:tc vMerge="1">
                  <a:txBody>
                    <a:bodyPr/>
                    <a:lstStyle/>
                    <a:p>
                      <a:endParaRPr lang="en-US"/>
                    </a:p>
                  </a:txBody>
                  <a:tcPr/>
                </a:tc>
                <a:tc>
                  <a:txBody>
                    <a:bodyPr/>
                    <a:lstStyle/>
                    <a:p>
                      <a:pPr marL="177800" marR="0" lvl="0" indent="-177800">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Initiates meetings and interactions with customers to understand customer needs/expectations.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174625" marR="0" lvl="0" indent="-174625">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Customer Needs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479899"/>
                  </a:ext>
                </a:extLst>
              </a:tr>
              <a:tr h="385116">
                <a:tc vMerge="1">
                  <a:txBody>
                    <a:bodyPr/>
                    <a:lstStyle/>
                    <a:p>
                      <a:endParaRPr lang="en-US"/>
                    </a:p>
                  </a:txBody>
                  <a:tcPr/>
                </a:tc>
                <a:tc>
                  <a:txBody>
                    <a:bodyPr/>
                    <a:lstStyle/>
                    <a:p>
                      <a:pPr marL="177800" marR="0" lvl="0" indent="-177800">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Optimizes resources to accomplish projects/programs within established schedules.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174625" marR="0" lvl="0" indent="-174625">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Planning/Budgeting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984531147"/>
                  </a:ext>
                </a:extLst>
              </a:tr>
              <a:tr h="385116">
                <a:tc vMerge="1">
                  <a:txBody>
                    <a:bodyPr/>
                    <a:lstStyle/>
                    <a:p>
                      <a:endParaRPr lang="en-US"/>
                    </a:p>
                  </a:txBody>
                  <a:tcPr/>
                </a:tc>
                <a:tc>
                  <a:txBody>
                    <a:bodyPr/>
                    <a:lstStyle/>
                    <a:p>
                      <a:pPr marL="177800" marR="0" lvl="0" indent="-177800">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Effectively accomplishes projects’/programs’ goals within established resource guidelines.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tc>
                  <a:txBody>
                    <a:bodyPr/>
                    <a:lstStyle/>
                    <a:p>
                      <a:pPr marL="174625" marR="0" lvl="0" indent="-174625">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Execution/Efficiency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15152803"/>
                  </a:ext>
                </a:extLst>
              </a:tr>
              <a:tr h="192559">
                <a:tc vMerge="1">
                  <a:txBody>
                    <a:bodyPr/>
                    <a:lstStyle/>
                    <a:p>
                      <a:endParaRPr lang="en-US"/>
                    </a:p>
                  </a:txBody>
                  <a:tcPr/>
                </a:tc>
                <a:tc>
                  <a:txBody>
                    <a:bodyPr/>
                    <a:lstStyle/>
                    <a:p>
                      <a:pPr marL="0" marR="0">
                        <a:lnSpc>
                          <a:spcPct val="107000"/>
                        </a:lnSpc>
                        <a:spcBef>
                          <a:spcPts val="0"/>
                        </a:spcBef>
                        <a:spcAft>
                          <a:spcPts val="0"/>
                        </a:spcAft>
                        <a:tabLst>
                          <a:tab pos="1485900" algn="l"/>
                        </a:tabLst>
                      </a:pPr>
                      <a:r>
                        <a:rPr lang="en-US" sz="800" b="1" dirty="0">
                          <a:effectLst/>
                          <a:latin typeface="Times New Roman" panose="02020603050405020304" pitchFamily="18" charset="0"/>
                          <a:ea typeface="Calibri" panose="020F0502020204030204" pitchFamily="34" charset="0"/>
                          <a:cs typeface="Times New Roman" panose="02020603050405020304" pitchFamily="18" charset="0"/>
                        </a:rPr>
                        <a:t>NH Level III	(Score Range 61 – 83)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tc>
                  <a:txBody>
                    <a:bodyPr/>
                    <a:lstStyle/>
                    <a:p>
                      <a:pPr marL="158750" marR="0" indent="-158750">
                        <a:lnSpc>
                          <a:spcPct val="107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extLst>
                  <a:ext uri="{0D108BD9-81ED-4DB2-BD59-A6C34878D82A}">
                    <a16:rowId xmlns:a16="http://schemas.microsoft.com/office/drawing/2014/main" val="2416103967"/>
                  </a:ext>
                </a:extLst>
              </a:tr>
              <a:tr h="385116">
                <a:tc vMerge="1">
                  <a:txBody>
                    <a:bodyPr/>
                    <a:lstStyle/>
                    <a:p>
                      <a:endParaRPr lang="en-US"/>
                    </a:p>
                  </a:txBody>
                  <a:tcPr/>
                </a:tc>
                <a:tc>
                  <a:txBody>
                    <a:bodyPr/>
                    <a:lstStyle/>
                    <a:p>
                      <a:pPr marL="177800" marR="0" lvl="0" indent="-177800">
                        <a:lnSpc>
                          <a:spcPct val="107000"/>
                        </a:lnSpc>
                        <a:spcBef>
                          <a:spcPts val="0"/>
                        </a:spcBef>
                        <a:spcAft>
                          <a:spcPts val="0"/>
                        </a:spcAft>
                        <a:buFont typeface="Symbol" panose="05050102010706020507" pitchFamily="18" charset="2"/>
                        <a:buChar char=""/>
                        <a:tabLst>
                          <a:tab pos="14859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Anticipates problems, develops sound solutions and action plans to ensure program/mission accomplishment.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174625" marR="0" lvl="0" indent="-174625">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Independence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984635463"/>
                  </a:ext>
                </a:extLst>
              </a:tr>
              <a:tr h="385116">
                <a:tc vMerge="1">
                  <a:txBody>
                    <a:bodyPr/>
                    <a:lstStyle/>
                    <a:p>
                      <a:endParaRPr lang="en-US"/>
                    </a:p>
                  </a:txBody>
                  <a:tcPr/>
                </a:tc>
                <a:tc>
                  <a:txBody>
                    <a:bodyPr/>
                    <a:lstStyle/>
                    <a:p>
                      <a:pPr marL="177800" marR="0" lvl="0" indent="-177800">
                        <a:lnSpc>
                          <a:spcPct val="107000"/>
                        </a:lnSpc>
                        <a:spcBef>
                          <a:spcPts val="0"/>
                        </a:spcBef>
                        <a:spcAft>
                          <a:spcPts val="0"/>
                        </a:spcAft>
                        <a:buFont typeface="Symbol" panose="05050102010706020507" pitchFamily="18" charset="2"/>
                        <a:buChar char=""/>
                        <a:tabLst>
                          <a:tab pos="14859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Establishes customer alliances, anticipates and fulfills customer needs, and translates customer needs to programs/projects.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174625" marR="0" lvl="0" indent="-174625">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Customer Needs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3433969403"/>
                  </a:ext>
                </a:extLst>
              </a:tr>
              <a:tr h="385116">
                <a:tc vMerge="1">
                  <a:txBody>
                    <a:bodyPr/>
                    <a:lstStyle/>
                    <a:p>
                      <a:endParaRPr lang="en-US"/>
                    </a:p>
                  </a:txBody>
                  <a:tcPr/>
                </a:tc>
                <a:tc>
                  <a:txBody>
                    <a:bodyPr/>
                    <a:lstStyle/>
                    <a:p>
                      <a:pPr marL="177800" marR="0" lvl="0" indent="-177800">
                        <a:lnSpc>
                          <a:spcPct val="107000"/>
                        </a:lnSpc>
                        <a:spcBef>
                          <a:spcPts val="0"/>
                        </a:spcBef>
                        <a:spcAft>
                          <a:spcPts val="0"/>
                        </a:spcAft>
                        <a:buFont typeface="Symbol" panose="05050102010706020507" pitchFamily="18" charset="2"/>
                        <a:buChar char=""/>
                        <a:tabLst>
                          <a:tab pos="14859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Identifies and optimizes resources to accomplish multiple projects’/programs’ goals.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174625" marR="0" lvl="0" indent="-174625">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Planning/Budgeting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2803274073"/>
                  </a:ext>
                </a:extLst>
              </a:tr>
              <a:tr h="385116">
                <a:tc vMerge="1">
                  <a:txBody>
                    <a:bodyPr/>
                    <a:lstStyle/>
                    <a:p>
                      <a:endParaRPr lang="en-US"/>
                    </a:p>
                  </a:txBody>
                  <a:tcPr/>
                </a:tc>
                <a:tc>
                  <a:txBody>
                    <a:bodyPr/>
                    <a:lstStyle/>
                    <a:p>
                      <a:pPr marL="177800" marR="0" lvl="0" indent="-177800">
                        <a:lnSpc>
                          <a:spcPct val="107000"/>
                        </a:lnSpc>
                        <a:spcBef>
                          <a:spcPts val="0"/>
                        </a:spcBef>
                        <a:spcAft>
                          <a:spcPts val="0"/>
                        </a:spcAft>
                        <a:buFont typeface="Symbol" panose="05050102010706020507" pitchFamily="18" charset="2"/>
                        <a:buChar char=""/>
                        <a:tabLst>
                          <a:tab pos="1485900" algn="l"/>
                        </a:tabLs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Effectively accomplishes multiple projects’/programs’ goals within established guidelines.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tc>
                  <a:txBody>
                    <a:bodyPr/>
                    <a:lstStyle/>
                    <a:p>
                      <a:pPr marL="174625" marR="0" lvl="0" indent="-174625">
                        <a:lnSpc>
                          <a:spcPct val="107000"/>
                        </a:lnSpc>
                        <a:spcBef>
                          <a:spcPts val="0"/>
                        </a:spcBef>
                        <a:spcAft>
                          <a:spcPts val="0"/>
                        </a:spcAft>
                        <a:buFont typeface="Symbol" panose="05050102010706020507" pitchFamily="18" charset="2"/>
                        <a:buChar char=""/>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Execution/Efficiency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69" marR="37969"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44926636"/>
                  </a:ext>
                </a:extLst>
              </a:tr>
            </a:tbl>
          </a:graphicData>
        </a:graphic>
      </p:graphicFrame>
      <p:sp>
        <p:nvSpPr>
          <p:cNvPr id="6" name="Slide Number Placeholder 3">
            <a:extLst>
              <a:ext uri="{FF2B5EF4-FFF2-40B4-BE49-F238E27FC236}">
                <a16:creationId xmlns:a16="http://schemas.microsoft.com/office/drawing/2014/main" id="{ADDAEB34-F7E6-4E70-8BCE-B01D77E836E4}"/>
              </a:ext>
            </a:extLst>
          </p:cNvPr>
          <p:cNvSpPr>
            <a:spLocks noGrp="1"/>
          </p:cNvSpPr>
          <p:nvPr>
            <p:ph type="sldNum" sz="quarter" idx="12"/>
          </p:nvPr>
        </p:nvSpPr>
        <p:spPr>
          <a:xfrm>
            <a:off x="7600950" y="6707051"/>
            <a:ext cx="1543050" cy="150949"/>
          </a:xfrm>
        </p:spPr>
        <p:txBody>
          <a:bodyPr/>
          <a:lstStyle/>
          <a:p>
            <a:fld id="{A9D0E727-7F32-4630-B7E1-44BC66B9C92E}"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316488"/>
            <a:ext cx="9144000" cy="769361"/>
          </a:xfrm>
          <a:prstGeom prst="rect">
            <a:avLst/>
          </a:prstGeom>
        </p:spPr>
        <p:txBody>
          <a:bodyPr>
            <a:noAutofit/>
          </a:bodyPr>
          <a:lstStyle/>
          <a:p>
            <a:pPr>
              <a:lnSpc>
                <a:spcPts val="1875"/>
              </a:lnSpc>
            </a:pPr>
            <a:r>
              <a:rPr lang="en-US" sz="2700" dirty="0"/>
              <a:t>CLASSIFICATION</a:t>
            </a:r>
            <a:r>
              <a:rPr lang="en-US" b="1" dirty="0"/>
              <a:t/>
            </a:r>
            <a:br>
              <a:rPr lang="en-US" b="1" dirty="0"/>
            </a:br>
            <a:r>
              <a:rPr lang="en-US" sz="2025" i="1" dirty="0"/>
              <a:t>Deputies, Supervisors and Team Leaders</a:t>
            </a:r>
          </a:p>
        </p:txBody>
      </p:sp>
      <p:sp>
        <p:nvSpPr>
          <p:cNvPr id="25602" name="Content Placeholder 2"/>
          <p:cNvSpPr>
            <a:spLocks noGrp="1"/>
          </p:cNvSpPr>
          <p:nvPr>
            <p:ph idx="4294967295"/>
          </p:nvPr>
        </p:nvSpPr>
        <p:spPr>
          <a:xfrm>
            <a:off x="630936" y="990600"/>
            <a:ext cx="7882128" cy="5455663"/>
          </a:xfrm>
          <a:prstGeom prst="rect">
            <a:avLst/>
          </a:prstGeom>
        </p:spPr>
        <p:txBody>
          <a:bodyPr>
            <a:noAutofit/>
          </a:bodyPr>
          <a:lstStyle/>
          <a:p>
            <a:pPr>
              <a:buFont typeface="Times" pitchFamily="18" charset="0"/>
              <a:buNone/>
            </a:pPr>
            <a:r>
              <a:rPr lang="en-US" sz="2800" dirty="0"/>
              <a:t>OPM Classification Standards used:</a:t>
            </a:r>
          </a:p>
          <a:p>
            <a:pPr>
              <a:buClr>
                <a:srgbClr val="1D015F"/>
              </a:buClr>
            </a:pPr>
            <a:r>
              <a:rPr lang="en-US" sz="2400" dirty="0"/>
              <a:t>Deputies - may be classified in the same broadband as the position to which they report</a:t>
            </a:r>
          </a:p>
          <a:p>
            <a:pPr>
              <a:buClr>
                <a:srgbClr val="1D015F"/>
              </a:buClr>
            </a:pPr>
            <a:r>
              <a:rPr lang="en-US" sz="2400" dirty="0"/>
              <a:t>Supervisors - must meet 3 criteria per GS Supervisory Guide (GSSG)</a:t>
            </a:r>
          </a:p>
          <a:p>
            <a:pPr lvl="1">
              <a:buClr>
                <a:srgbClr val="1D015F"/>
              </a:buClr>
            </a:pPr>
            <a:r>
              <a:rPr lang="en-US" sz="2000" dirty="0"/>
              <a:t>Combination of technical &amp; administrative direction of others</a:t>
            </a:r>
          </a:p>
          <a:p>
            <a:pPr lvl="1">
              <a:buClr>
                <a:srgbClr val="1D015F"/>
              </a:buClr>
            </a:pPr>
            <a:r>
              <a:rPr lang="en-US" sz="2000" dirty="0"/>
              <a:t>Major duty occupying at least 25% of the position’s time</a:t>
            </a:r>
          </a:p>
          <a:p>
            <a:pPr lvl="1">
              <a:buClr>
                <a:srgbClr val="1D015F"/>
              </a:buClr>
            </a:pPr>
            <a:r>
              <a:rPr lang="en-US" sz="2000" dirty="0"/>
              <a:t>Must meet at least the lowest level of Factor 3</a:t>
            </a:r>
          </a:p>
          <a:p>
            <a:pPr>
              <a:buClr>
                <a:srgbClr val="1D015F"/>
              </a:buClr>
            </a:pPr>
            <a:r>
              <a:rPr lang="en-US" sz="2400" dirty="0"/>
              <a:t>Team Leaders - classified per GS Leader Grade Evaluation Guide</a:t>
            </a:r>
          </a:p>
          <a:p>
            <a:pPr lvl="1">
              <a:buClr>
                <a:srgbClr val="1D015F"/>
              </a:buClr>
            </a:pPr>
            <a:r>
              <a:rPr lang="en-US" sz="2000" dirty="0"/>
              <a:t>Lead 3 or more employees (one or two grade interval)</a:t>
            </a:r>
          </a:p>
          <a:p>
            <a:pPr lvl="1">
              <a:buClr>
                <a:srgbClr val="1D015F"/>
              </a:buClr>
            </a:pPr>
            <a:r>
              <a:rPr lang="en-US" sz="2000" dirty="0"/>
              <a:t>Major duty occupies at least 25% of position’s time</a:t>
            </a:r>
          </a:p>
          <a:p>
            <a:pPr lvl="1">
              <a:buClr>
                <a:srgbClr val="1D015F"/>
              </a:buClr>
            </a:pPr>
            <a:r>
              <a:rPr lang="en-US" sz="2000" dirty="0"/>
              <a:t>Fails to fully meet the lowest level of Factor 3 of the GSSG</a:t>
            </a:r>
          </a:p>
          <a:p>
            <a:r>
              <a:rPr lang="en-US" sz="2400" dirty="0"/>
              <a:t>OPM Supervisory Codes used in Defense Civilian Personnel Data System (DCPDS)</a:t>
            </a:r>
          </a:p>
          <a:p>
            <a:pPr>
              <a:buFont typeface="Times" pitchFamily="18" charset="0"/>
              <a:buNone/>
            </a:pPr>
            <a:endParaRPr lang="en-US" dirty="0"/>
          </a:p>
        </p:txBody>
      </p:sp>
      <p:sp>
        <p:nvSpPr>
          <p:cNvPr id="4" name="Slide Number Placeholder 3">
            <a:extLst>
              <a:ext uri="{FF2B5EF4-FFF2-40B4-BE49-F238E27FC236}">
                <a16:creationId xmlns:a16="http://schemas.microsoft.com/office/drawing/2014/main" id="{067B1988-2635-455B-A287-61070D2168F5}"/>
              </a:ext>
            </a:extLst>
          </p:cNvPr>
          <p:cNvSpPr>
            <a:spLocks noGrp="1"/>
          </p:cNvSpPr>
          <p:nvPr>
            <p:ph type="sldNum" sz="quarter" idx="12"/>
          </p:nvPr>
        </p:nvSpPr>
        <p:spPr>
          <a:xfrm>
            <a:off x="7600950" y="6707051"/>
            <a:ext cx="1543050" cy="150949"/>
          </a:xfrm>
        </p:spPr>
        <p:txBody>
          <a:bodyPr/>
          <a:lstStyle/>
          <a:p>
            <a:fld id="{CBF5ADBB-1FFE-449D-89DF-CCC20E8E08C3}" type="slidenum">
              <a:rPr lang="en-US" smtClean="0"/>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blinds(horizontal)">
                                      <p:cBhvr>
                                        <p:cTn id="7" dur="500"/>
                                        <p:tgtEl>
                                          <p:spTgt spid="25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blinds(horizontal)">
                                      <p:cBhvr>
                                        <p:cTn id="12" dur="500"/>
                                        <p:tgtEl>
                                          <p:spTgt spid="2560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2">
                                            <p:txEl>
                                              <p:pRg st="3" end="3"/>
                                            </p:txEl>
                                          </p:spTgt>
                                        </p:tgtEl>
                                        <p:attrNameLst>
                                          <p:attrName>style.visibility</p:attrName>
                                        </p:attrNameLst>
                                      </p:cBhvr>
                                      <p:to>
                                        <p:strVal val="visible"/>
                                      </p:to>
                                    </p:set>
                                    <p:animEffect transition="in" filter="blinds(horizontal)">
                                      <p:cBhvr>
                                        <p:cTn id="15" dur="500"/>
                                        <p:tgtEl>
                                          <p:spTgt spid="2560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2">
                                            <p:txEl>
                                              <p:pRg st="4" end="4"/>
                                            </p:txEl>
                                          </p:spTgt>
                                        </p:tgtEl>
                                        <p:attrNameLst>
                                          <p:attrName>style.visibility</p:attrName>
                                        </p:attrNameLst>
                                      </p:cBhvr>
                                      <p:to>
                                        <p:strVal val="visible"/>
                                      </p:to>
                                    </p:set>
                                    <p:animEffect transition="in" filter="blinds(horizontal)">
                                      <p:cBhvr>
                                        <p:cTn id="18" dur="500"/>
                                        <p:tgtEl>
                                          <p:spTgt spid="2560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2">
                                            <p:txEl>
                                              <p:pRg st="5" end="5"/>
                                            </p:txEl>
                                          </p:spTgt>
                                        </p:tgtEl>
                                        <p:attrNameLst>
                                          <p:attrName>style.visibility</p:attrName>
                                        </p:attrNameLst>
                                      </p:cBhvr>
                                      <p:to>
                                        <p:strVal val="visible"/>
                                      </p:to>
                                    </p:set>
                                    <p:animEffect transition="in" filter="blinds(horizontal)">
                                      <p:cBhvr>
                                        <p:cTn id="21" dur="500"/>
                                        <p:tgtEl>
                                          <p:spTgt spid="2560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5602">
                                            <p:txEl>
                                              <p:pRg st="6" end="6"/>
                                            </p:txEl>
                                          </p:spTgt>
                                        </p:tgtEl>
                                        <p:attrNameLst>
                                          <p:attrName>style.visibility</p:attrName>
                                        </p:attrNameLst>
                                      </p:cBhvr>
                                      <p:to>
                                        <p:strVal val="visible"/>
                                      </p:to>
                                    </p:set>
                                    <p:animEffect transition="in" filter="blinds(horizontal)">
                                      <p:cBhvr>
                                        <p:cTn id="26" dur="500"/>
                                        <p:tgtEl>
                                          <p:spTgt spid="25602">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5602">
                                            <p:txEl>
                                              <p:pRg st="7" end="7"/>
                                            </p:txEl>
                                          </p:spTgt>
                                        </p:tgtEl>
                                        <p:attrNameLst>
                                          <p:attrName>style.visibility</p:attrName>
                                        </p:attrNameLst>
                                      </p:cBhvr>
                                      <p:to>
                                        <p:strVal val="visible"/>
                                      </p:to>
                                    </p:set>
                                    <p:animEffect transition="in" filter="blinds(horizontal)">
                                      <p:cBhvr>
                                        <p:cTn id="29" dur="500"/>
                                        <p:tgtEl>
                                          <p:spTgt spid="25602">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5602">
                                            <p:txEl>
                                              <p:pRg st="8" end="8"/>
                                            </p:txEl>
                                          </p:spTgt>
                                        </p:tgtEl>
                                        <p:attrNameLst>
                                          <p:attrName>style.visibility</p:attrName>
                                        </p:attrNameLst>
                                      </p:cBhvr>
                                      <p:to>
                                        <p:strVal val="visible"/>
                                      </p:to>
                                    </p:set>
                                    <p:animEffect transition="in" filter="blinds(horizontal)">
                                      <p:cBhvr>
                                        <p:cTn id="32" dur="500"/>
                                        <p:tgtEl>
                                          <p:spTgt spid="25602">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5602">
                                            <p:txEl>
                                              <p:pRg st="9" end="9"/>
                                            </p:txEl>
                                          </p:spTgt>
                                        </p:tgtEl>
                                        <p:attrNameLst>
                                          <p:attrName>style.visibility</p:attrName>
                                        </p:attrNameLst>
                                      </p:cBhvr>
                                      <p:to>
                                        <p:strVal val="visible"/>
                                      </p:to>
                                    </p:set>
                                    <p:animEffect transition="in" filter="blinds(horizontal)">
                                      <p:cBhvr>
                                        <p:cTn id="35" dur="500"/>
                                        <p:tgtEl>
                                          <p:spTgt spid="256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301752"/>
            <a:ext cx="9137984" cy="452438"/>
          </a:xfrm>
          <a:prstGeom prst="rect">
            <a:avLst/>
          </a:prstGeom>
        </p:spPr>
        <p:txBody>
          <a:bodyPr>
            <a:noAutofit/>
          </a:bodyPr>
          <a:lstStyle/>
          <a:p>
            <a:r>
              <a:rPr lang="en-US"/>
              <a:t>I.  INTRODUCTION</a:t>
            </a:r>
            <a:endParaRPr lang="en-US" dirty="0"/>
          </a:p>
        </p:txBody>
      </p:sp>
      <p:sp>
        <p:nvSpPr>
          <p:cNvPr id="6" name="Slide Number Placeholder 3">
            <a:extLst>
              <a:ext uri="{FF2B5EF4-FFF2-40B4-BE49-F238E27FC236}">
                <a16:creationId xmlns:a16="http://schemas.microsoft.com/office/drawing/2014/main" id="{D8CBAF98-9111-4714-900F-B33AA5C6C467}"/>
              </a:ext>
            </a:extLst>
          </p:cNvPr>
          <p:cNvSpPr>
            <a:spLocks noGrp="1"/>
          </p:cNvSpPr>
          <p:nvPr>
            <p:ph type="sldNum" sz="quarter" idx="12"/>
          </p:nvPr>
        </p:nvSpPr>
        <p:spPr>
          <a:xfrm>
            <a:off x="7600950" y="6707051"/>
            <a:ext cx="1543050" cy="150949"/>
          </a:xfrm>
        </p:spPr>
        <p:txBody>
          <a:bodyPr/>
          <a:lstStyle/>
          <a:p>
            <a:fld id="{3CA1C64F-F3DF-472F-B2ED-B4991AC1C526}" type="slidenum">
              <a:rPr lang="en-US" smtClean="0"/>
              <a:t>3</a:t>
            </a:fld>
            <a:endParaRPr lang="en-US" dirty="0"/>
          </a:p>
        </p:txBody>
      </p:sp>
      <p:pic>
        <p:nvPicPr>
          <p:cNvPr id="2" name="Picture 1">
            <a:extLst>
              <a:ext uri="{FF2B5EF4-FFF2-40B4-BE49-F238E27FC236}">
                <a16:creationId xmlns:a16="http://schemas.microsoft.com/office/drawing/2014/main" id="{95CE1702-BE31-472F-AF5D-48C7898A1914}"/>
              </a:ext>
            </a:extLst>
          </p:cNvPr>
          <p:cNvPicPr>
            <a:picLocks noChangeAspect="1"/>
          </p:cNvPicPr>
          <p:nvPr/>
        </p:nvPicPr>
        <p:blipFill>
          <a:blip r:embed="rId3"/>
          <a:stretch>
            <a:fillRect/>
          </a:stretch>
        </p:blipFill>
        <p:spPr>
          <a:xfrm>
            <a:off x="6406515" y="4572000"/>
            <a:ext cx="2388870" cy="1485900"/>
          </a:xfrm>
          <a:prstGeom prst="rect">
            <a:avLst/>
          </a:prstGeom>
        </p:spPr>
      </p:pic>
      <p:pic>
        <p:nvPicPr>
          <p:cNvPr id="14" name="Picture 13">
            <a:extLst>
              <a:ext uri="{FF2B5EF4-FFF2-40B4-BE49-F238E27FC236}">
                <a16:creationId xmlns:a16="http://schemas.microsoft.com/office/drawing/2014/main" id="{10C19DE1-AD60-4EA5-985C-08043AF906B6}"/>
              </a:ext>
            </a:extLst>
          </p:cNvPr>
          <p:cNvPicPr>
            <a:picLocks noChangeAspect="1"/>
          </p:cNvPicPr>
          <p:nvPr/>
        </p:nvPicPr>
        <p:blipFill>
          <a:blip r:embed="rId4"/>
          <a:stretch>
            <a:fillRect/>
          </a:stretch>
        </p:blipFill>
        <p:spPr>
          <a:xfrm>
            <a:off x="5142358" y="2822876"/>
            <a:ext cx="3346847" cy="2107037"/>
          </a:xfrm>
          <a:prstGeom prst="rect">
            <a:avLst/>
          </a:prstGeom>
        </p:spPr>
      </p:pic>
      <p:sp>
        <p:nvSpPr>
          <p:cNvPr id="8195" name="Content Placeholder 2"/>
          <p:cNvSpPr>
            <a:spLocks noGrp="1"/>
          </p:cNvSpPr>
          <p:nvPr>
            <p:ph idx="4294967295"/>
          </p:nvPr>
        </p:nvSpPr>
        <p:spPr>
          <a:xfrm>
            <a:off x="1098899" y="951762"/>
            <a:ext cx="6274594" cy="5604486"/>
          </a:xfrm>
          <a:prstGeom prst="rect">
            <a:avLst/>
          </a:prstGeom>
        </p:spPr>
        <p:txBody>
          <a:bodyPr>
            <a:noAutofit/>
          </a:bodyPr>
          <a:lstStyle/>
          <a:p>
            <a:pPr marL="344488" indent="-344488">
              <a:buClr>
                <a:schemeClr val="tx1"/>
              </a:buClr>
            </a:pPr>
            <a:r>
              <a:rPr lang="en-US" sz="2400" dirty="0"/>
              <a:t>Housekeeping</a:t>
            </a:r>
          </a:p>
          <a:p>
            <a:pPr marL="344488" indent="-344488">
              <a:buClr>
                <a:schemeClr val="tx1"/>
              </a:buClr>
            </a:pPr>
            <a:r>
              <a:rPr lang="en-US" sz="2400" dirty="0"/>
              <a:t>Course Objectives</a:t>
            </a:r>
          </a:p>
          <a:p>
            <a:pPr marL="344488" indent="-344488">
              <a:buClr>
                <a:schemeClr val="tx1"/>
              </a:buClr>
            </a:pPr>
            <a:r>
              <a:rPr lang="en-US" sz="2400" dirty="0"/>
              <a:t>Discussion - </a:t>
            </a:r>
            <a:r>
              <a:rPr lang="en-US" sz="2400" dirty="0" err="1"/>
              <a:t>AcqDemo</a:t>
            </a:r>
            <a:r>
              <a:rPr lang="en-US" sz="2400" dirty="0"/>
              <a:t> Roles</a:t>
            </a:r>
          </a:p>
          <a:p>
            <a:pPr marL="344488" indent="-344488">
              <a:buClr>
                <a:schemeClr val="tx1"/>
              </a:buClr>
            </a:pPr>
            <a:r>
              <a:rPr lang="en-US" sz="2400" dirty="0"/>
              <a:t>Purpose of AcqDemo</a:t>
            </a:r>
          </a:p>
          <a:p>
            <a:pPr marL="344488" indent="-344488">
              <a:buClr>
                <a:schemeClr val="tx1"/>
              </a:buClr>
            </a:pPr>
            <a:r>
              <a:rPr lang="en-US" sz="2400" dirty="0"/>
              <a:t>The Benefits for Employees</a:t>
            </a:r>
          </a:p>
          <a:p>
            <a:pPr marL="344488" indent="-344488">
              <a:buClr>
                <a:schemeClr val="tx1"/>
              </a:buClr>
            </a:pPr>
            <a:r>
              <a:rPr lang="en-US" sz="2400" dirty="0"/>
              <a:t>The Benefits for Supervisors</a:t>
            </a:r>
          </a:p>
          <a:p>
            <a:pPr marL="344488" indent="-344488">
              <a:buClr>
                <a:schemeClr val="tx1"/>
              </a:buClr>
            </a:pPr>
            <a:r>
              <a:rPr lang="en-US" sz="2400" dirty="0" err="1"/>
              <a:t>AcqDemo</a:t>
            </a:r>
            <a:r>
              <a:rPr lang="en-US" sz="2400" dirty="0"/>
              <a:t> Program Evolution</a:t>
            </a:r>
          </a:p>
          <a:p>
            <a:pPr marL="344488" indent="-344488">
              <a:buClr>
                <a:schemeClr val="tx1"/>
              </a:buClr>
            </a:pPr>
            <a:r>
              <a:rPr lang="en-US" sz="2400" dirty="0" err="1"/>
              <a:t>AcqDemo</a:t>
            </a:r>
            <a:r>
              <a:rPr lang="en-US" sz="2400" dirty="0"/>
              <a:t> Population</a:t>
            </a:r>
          </a:p>
          <a:p>
            <a:pPr marL="344488" indent="-344488">
              <a:buClr>
                <a:schemeClr val="tx1"/>
              </a:buClr>
            </a:pPr>
            <a:r>
              <a:rPr lang="en-US" sz="2400" dirty="0"/>
              <a:t>Exclusions</a:t>
            </a:r>
          </a:p>
          <a:p>
            <a:pPr marL="344488" indent="-344488">
              <a:buClr>
                <a:schemeClr val="tx1"/>
              </a:buClr>
            </a:pPr>
            <a:r>
              <a:rPr lang="en-US" sz="2400" dirty="0"/>
              <a:t>Conversion Timeline</a:t>
            </a:r>
          </a:p>
          <a:p>
            <a:pPr marL="344488" indent="-344488">
              <a:buClr>
                <a:schemeClr val="tx1"/>
              </a:buClr>
            </a:pPr>
            <a:r>
              <a:rPr lang="en-US" sz="2400" dirty="0"/>
              <a:t>Conversion Plan</a:t>
            </a:r>
          </a:p>
          <a:p>
            <a:pPr marL="344488" indent="-344488">
              <a:buClr>
                <a:schemeClr val="tx1"/>
              </a:buClr>
            </a:pPr>
            <a:r>
              <a:rPr lang="en-US" sz="2400" dirty="0"/>
              <a:t>Readiness Tool</a:t>
            </a:r>
          </a:p>
          <a:p>
            <a:pPr marL="344488" indent="-344488">
              <a:buClr>
                <a:schemeClr val="tx1"/>
              </a:buClr>
            </a:pPr>
            <a:r>
              <a:rPr lang="en-US" sz="2400" dirty="0"/>
              <a:t>Conversion Automation Tool</a:t>
            </a:r>
          </a:p>
          <a:p>
            <a:pPr>
              <a:buClr>
                <a:srgbClr val="1D015F"/>
              </a:buClr>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30936" y="1447800"/>
            <a:ext cx="7882128" cy="4741541"/>
          </a:xfrm>
          <a:prstGeom prst="rect">
            <a:avLst/>
          </a:prstGeom>
        </p:spPr>
        <p:txBody>
          <a:bodyPr>
            <a:noAutofit/>
          </a:bodyPr>
          <a:lstStyle/>
          <a:p>
            <a:pPr marL="257175" lvl="1" indent="-173831">
              <a:lnSpc>
                <a:spcPct val="100000"/>
              </a:lnSpc>
              <a:buClr>
                <a:schemeClr val="tx1"/>
              </a:buClr>
            </a:pPr>
            <a:r>
              <a:rPr lang="en-US" sz="2800" dirty="0"/>
              <a:t>Each </a:t>
            </a:r>
            <a:r>
              <a:rPr lang="en-US" sz="2800" dirty="0" err="1"/>
              <a:t>AcqDemo</a:t>
            </a:r>
            <a:r>
              <a:rPr lang="en-US" sz="2800" dirty="0"/>
              <a:t> position identifies both current and full performance broadband levels in the career path</a:t>
            </a:r>
          </a:p>
          <a:p>
            <a:pPr marL="257175" lvl="1" indent="-173831">
              <a:lnSpc>
                <a:spcPct val="100000"/>
              </a:lnSpc>
              <a:buClr>
                <a:schemeClr val="tx1"/>
              </a:buClr>
            </a:pPr>
            <a:r>
              <a:rPr lang="en-US" sz="2800" dirty="0"/>
              <a:t>Candidates are selected competitively or through merit promotion for the lower broadband level</a:t>
            </a:r>
          </a:p>
          <a:p>
            <a:pPr marL="600075" lvl="2" indent="-173831">
              <a:lnSpc>
                <a:spcPct val="100000"/>
              </a:lnSpc>
              <a:buClr>
                <a:schemeClr val="tx1"/>
              </a:buClr>
            </a:pPr>
            <a:r>
              <a:rPr lang="en-US" sz="2400" dirty="0"/>
              <a:t>May be advanced to maximum broadband level without further competition</a:t>
            </a:r>
          </a:p>
          <a:p>
            <a:pPr marL="600075" lvl="2" indent="-173831">
              <a:lnSpc>
                <a:spcPct val="100000"/>
              </a:lnSpc>
              <a:buClr>
                <a:schemeClr val="tx1"/>
              </a:buClr>
            </a:pPr>
            <a:r>
              <a:rPr lang="en-US" sz="2400" dirty="0"/>
              <a:t>Maximum broadband level based on full performance level of position</a:t>
            </a:r>
          </a:p>
          <a:p>
            <a:pPr marL="257175" lvl="1" indent="-173831">
              <a:lnSpc>
                <a:spcPct val="100000"/>
              </a:lnSpc>
              <a:buClr>
                <a:schemeClr val="tx1"/>
              </a:buClr>
            </a:pPr>
            <a:r>
              <a:rPr lang="en-US" sz="2800" dirty="0"/>
              <a:t>Pay is capped at the maximum rate for the employee’s current broadband level</a:t>
            </a:r>
          </a:p>
          <a:p>
            <a:pPr marL="342900" lvl="1" indent="0">
              <a:lnSpc>
                <a:spcPct val="100000"/>
              </a:lnSpc>
              <a:buNone/>
            </a:pPr>
            <a:endParaRPr lang="en-US" dirty="0"/>
          </a:p>
          <a:p>
            <a:pPr marL="4763" lvl="2" indent="0">
              <a:lnSpc>
                <a:spcPct val="100000"/>
              </a:lnSpc>
              <a:buNone/>
            </a:pPr>
            <a:endParaRPr lang="en-US" sz="1950" dirty="0"/>
          </a:p>
        </p:txBody>
      </p:sp>
      <p:sp>
        <p:nvSpPr>
          <p:cNvPr id="4" name="Slide Number Placeholder 3"/>
          <p:cNvSpPr>
            <a:spLocks noGrp="1"/>
          </p:cNvSpPr>
          <p:nvPr>
            <p:ph type="sldNum" sz="quarter" idx="12"/>
          </p:nvPr>
        </p:nvSpPr>
        <p:spPr>
          <a:xfrm>
            <a:off x="7086600" y="6707051"/>
            <a:ext cx="2057400" cy="150949"/>
          </a:xfrm>
        </p:spPr>
        <p:txBody>
          <a:bodyPr/>
          <a:lstStyle/>
          <a:p>
            <a:fld id="{7F1ADA7C-FB3E-4910-AF2F-8DB5EA0D9863}" type="slidenum">
              <a:rPr lang="en-US" smtClean="0"/>
              <a:t>30</a:t>
            </a:fld>
            <a:endParaRPr lang="en-US" dirty="0"/>
          </a:p>
        </p:txBody>
      </p:sp>
      <p:sp>
        <p:nvSpPr>
          <p:cNvPr id="7" name="Title 1">
            <a:extLst>
              <a:ext uri="{FF2B5EF4-FFF2-40B4-BE49-F238E27FC236}">
                <a16:creationId xmlns:a16="http://schemas.microsoft.com/office/drawing/2014/main" id="{E7182C2D-29D9-488F-AAAE-CD5799E50779}"/>
              </a:ext>
            </a:extLst>
          </p:cNvPr>
          <p:cNvSpPr txBox="1"/>
          <p:nvPr/>
        </p:nvSpPr>
        <p:spPr>
          <a:xfrm>
            <a:off x="9024" y="325582"/>
            <a:ext cx="9134976" cy="817418"/>
          </a:xfrm>
          <a:prstGeom prst="rect">
            <a:avLst/>
          </a:prstGeom>
        </p:spPr>
        <p:txBody>
          <a:bodyPr vert="horz" lIns="68580" tIns="34290" rIns="68580" bIns="34290" rtlCol="0" anchor="ctr">
            <a:noAutofit/>
          </a:bodyPr>
          <a:lstStyle>
            <a:defPPr>
              <a:defRPr lang="en-US"/>
            </a:defPPr>
            <a:lvl1pPr marL="0" algn="ctr" defTabSz="914400" rtl="0" eaLnBrk="1" latinLnBrk="0" hangingPunct="1">
              <a:lnSpc>
                <a:spcPct val="90000"/>
              </a:lnSpc>
              <a:spcBef>
                <a:spcPct val="0"/>
              </a:spcBef>
              <a:buNone/>
              <a:defRPr sz="3200" kern="1200">
                <a:solidFill>
                  <a:schemeClr val="tx1"/>
                </a:solidFill>
                <a:latin typeface="+mn-lt"/>
                <a:ea typeface="+mj-ea"/>
                <a:cs typeface="+mj-cs"/>
              </a:defRPr>
            </a:lvl1pPr>
          </a:lstStyle>
          <a:p>
            <a:r>
              <a:rPr lang="en-US" b="1" dirty="0">
                <a:ea typeface="Tahoma" panose="020B0604030504040204" pitchFamily="34" charset="0"/>
                <a:cs typeface="Tahoma" panose="020B0604030504040204" pitchFamily="34" charset="0"/>
              </a:rPr>
              <a:t>CLASSIFICATION</a:t>
            </a:r>
          </a:p>
          <a:p>
            <a:r>
              <a:rPr lang="en-US" sz="2400" b="1" i="1" dirty="0">
                <a:ea typeface="Tahoma" panose="020B0604030504040204" pitchFamily="34" charset="0"/>
                <a:cs typeface="Tahoma" panose="020B0604030504040204" pitchFamily="34" charset="0"/>
              </a:rPr>
              <a:t>Maximum Broadband Level</a:t>
            </a:r>
          </a:p>
        </p:txBody>
      </p:sp>
    </p:spTree>
    <p:extLst>
      <p:ext uri="{BB962C8B-B14F-4D97-AF65-F5344CB8AC3E}">
        <p14:creationId xmlns:p14="http://schemas.microsoft.com/office/powerpoint/2010/main" val="186780319"/>
      </p:ext>
    </p:extLst>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304800"/>
            <a:ext cx="9144000" cy="1220748"/>
          </a:xfrm>
          <a:prstGeom prst="rect">
            <a:avLst/>
          </a:prstGeom>
        </p:spPr>
        <p:txBody>
          <a:bodyPr anchor="ctr">
            <a:noAutofit/>
          </a:bodyPr>
          <a:lstStyle/>
          <a:p>
            <a:pPr>
              <a:lnSpc>
                <a:spcPct val="100000"/>
              </a:lnSpc>
              <a:spcBef>
                <a:spcPts val="450"/>
              </a:spcBef>
              <a:spcAft>
                <a:spcPts val="450"/>
              </a:spcAft>
            </a:pPr>
            <a:r>
              <a:rPr lang="en-US" dirty="0"/>
              <a:t>CLASSIFICATION</a:t>
            </a:r>
            <a:br>
              <a:rPr lang="en-US" dirty="0"/>
            </a:br>
            <a:r>
              <a:rPr lang="en-US" sz="2400" i="1" dirty="0"/>
              <a:t>GS Target Career Level Transition to</a:t>
            </a:r>
            <a:br>
              <a:rPr lang="en-US" sz="2400" i="1" dirty="0"/>
            </a:br>
            <a:r>
              <a:rPr lang="en-US" sz="2400" i="1" dirty="0" err="1"/>
              <a:t>AcqDemo</a:t>
            </a:r>
            <a:r>
              <a:rPr lang="en-US" sz="2400" i="1" dirty="0"/>
              <a:t> Maximum Broadband Level </a:t>
            </a:r>
          </a:p>
        </p:txBody>
      </p:sp>
      <p:sp>
        <p:nvSpPr>
          <p:cNvPr id="65539" name="Rectangle 3"/>
          <p:cNvSpPr>
            <a:spLocks noGrp="1" noChangeArrowheads="1"/>
          </p:cNvSpPr>
          <p:nvPr>
            <p:ph idx="4294967295"/>
          </p:nvPr>
        </p:nvSpPr>
        <p:spPr>
          <a:xfrm>
            <a:off x="630936" y="1844040"/>
            <a:ext cx="7882128" cy="3477816"/>
          </a:xfrm>
          <a:prstGeom prst="rect">
            <a:avLst/>
          </a:prstGeom>
        </p:spPr>
        <p:txBody>
          <a:bodyPr/>
          <a:lstStyle/>
          <a:p>
            <a:pPr>
              <a:buClr>
                <a:schemeClr val="tx1"/>
              </a:buClr>
            </a:pPr>
            <a:r>
              <a:rPr lang="en-US" sz="2800" dirty="0"/>
              <a:t>GS Positions with target career level</a:t>
            </a:r>
          </a:p>
          <a:p>
            <a:pPr marL="714375" lvl="2" indent="-285750">
              <a:buClr>
                <a:schemeClr val="tx1"/>
              </a:buClr>
            </a:pPr>
            <a:r>
              <a:rPr lang="en-US" sz="2400" dirty="0"/>
              <a:t>Broadband II</a:t>
            </a:r>
          </a:p>
          <a:p>
            <a:pPr marL="714375" lvl="2" indent="-285750">
              <a:buClr>
                <a:schemeClr val="tx1"/>
              </a:buClr>
            </a:pPr>
            <a:r>
              <a:rPr lang="en-US" sz="2400" dirty="0"/>
              <a:t>Broadband III</a:t>
            </a:r>
          </a:p>
          <a:p>
            <a:pPr marL="714375" lvl="2" indent="-285750">
              <a:buClr>
                <a:schemeClr val="tx1"/>
              </a:buClr>
            </a:pPr>
            <a:r>
              <a:rPr lang="en-US" sz="2400" dirty="0"/>
              <a:t>Broadband II with</a:t>
            </a:r>
          </a:p>
          <a:p>
            <a:pPr marL="714375" lvl="2" indent="-285750">
              <a:buClr>
                <a:schemeClr val="tx1"/>
              </a:buClr>
            </a:pPr>
            <a:r>
              <a:rPr lang="en-US" sz="2400" dirty="0"/>
              <a:t>Full Performance Level III</a:t>
            </a:r>
          </a:p>
          <a:p>
            <a:pPr lvl="2">
              <a:buSzTx/>
              <a:buFont typeface="Arial" pitchFamily="34" charset="0"/>
              <a:buChar char="−"/>
            </a:pPr>
            <a:endParaRPr lang="en-US" sz="1800" dirty="0"/>
          </a:p>
          <a:p>
            <a:pPr lvl="2">
              <a:buSzTx/>
              <a:buFont typeface="Arial" pitchFamily="34" charset="0"/>
              <a:buChar char="−"/>
            </a:pPr>
            <a:endParaRPr lang="en-US" sz="1800" dirty="0"/>
          </a:p>
          <a:p>
            <a:pPr lvl="2">
              <a:buSzTx/>
              <a:buFont typeface="Arial" pitchFamily="34" charset="0"/>
              <a:buChar char="−"/>
            </a:pPr>
            <a:endParaRPr lang="en-US" sz="1800" dirty="0"/>
          </a:p>
          <a:p>
            <a:pPr lvl="2">
              <a:buSzTx/>
              <a:buFont typeface="Arial" pitchFamily="34" charset="0"/>
              <a:buChar char="−"/>
            </a:pPr>
            <a:endParaRPr lang="en-US" sz="1800" dirty="0"/>
          </a:p>
          <a:p>
            <a:pPr lvl="2">
              <a:buSzTx/>
              <a:buNone/>
            </a:pPr>
            <a:endParaRPr lang="en-US" sz="1800" dirty="0"/>
          </a:p>
          <a:p>
            <a:pPr lvl="2">
              <a:buSzTx/>
              <a:buFont typeface="Arial" pitchFamily="34" charset="0"/>
              <a:buChar char="−"/>
            </a:pPr>
            <a:endParaRPr lang="en-US" sz="1800" dirty="0"/>
          </a:p>
          <a:p>
            <a:pPr lvl="2">
              <a:buSzTx/>
              <a:buFont typeface="Arial" pitchFamily="34" charset="0"/>
              <a:buChar char="−"/>
            </a:pPr>
            <a:endParaRPr lang="en-US" sz="1800" dirty="0"/>
          </a:p>
          <a:p>
            <a:pPr lvl="2">
              <a:buSzTx/>
              <a:buFont typeface="Arial" pitchFamily="34" charset="0"/>
              <a:buChar char="−"/>
            </a:pPr>
            <a:endParaRPr lang="en-US" sz="1800" dirty="0"/>
          </a:p>
          <a:p>
            <a:pPr lvl="2">
              <a:buSzTx/>
              <a:buFont typeface="Arial" pitchFamily="34" charset="0"/>
              <a:buChar char="−"/>
            </a:pPr>
            <a:endParaRPr lang="en-US" sz="1800" dirty="0"/>
          </a:p>
          <a:p>
            <a:endParaRPr lang="en-US" sz="2400" dirty="0"/>
          </a:p>
        </p:txBody>
      </p:sp>
      <p:grpSp>
        <p:nvGrpSpPr>
          <p:cNvPr id="2" name="Group 1">
            <a:extLst>
              <a:ext uri="{FF2B5EF4-FFF2-40B4-BE49-F238E27FC236}">
                <a16:creationId xmlns:a16="http://schemas.microsoft.com/office/drawing/2014/main" id="{1E9A31BE-7860-4DC2-99B8-0F69D25639A0}"/>
              </a:ext>
            </a:extLst>
          </p:cNvPr>
          <p:cNvGrpSpPr/>
          <p:nvPr/>
        </p:nvGrpSpPr>
        <p:grpSpPr>
          <a:xfrm>
            <a:off x="1428750" y="3368932"/>
            <a:ext cx="6343650" cy="2193668"/>
            <a:chOff x="1981200" y="2819400"/>
            <a:chExt cx="8458200" cy="2924891"/>
          </a:xfrm>
        </p:grpSpPr>
        <p:sp>
          <p:nvSpPr>
            <p:cNvPr id="4100" name="TextBox 13"/>
            <p:cNvSpPr txBox="1">
              <a:spLocks noChangeArrowheads="1"/>
            </p:cNvSpPr>
            <p:nvPr/>
          </p:nvSpPr>
          <p:spPr bwMode="auto">
            <a:xfrm>
              <a:off x="8121651" y="4513184"/>
              <a:ext cx="749299" cy="492443"/>
            </a:xfrm>
            <a:prstGeom prst="rect">
              <a:avLst/>
            </a:prstGeom>
            <a:noFill/>
            <a:ln w="9525">
              <a:noFill/>
              <a:miter lim="800000"/>
              <a:headEnd/>
              <a:tailEnd/>
            </a:ln>
          </p:spPr>
          <p:txBody>
            <a:bodyPr wrap="square">
              <a:spAutoFit/>
            </a:bodyPr>
            <a:lstStyle/>
            <a:p>
              <a:pPr algn="ctr"/>
              <a:r>
                <a:rPr lang="en-US" b="1" dirty="0"/>
                <a:t>OR</a:t>
              </a:r>
            </a:p>
          </p:txBody>
        </p:sp>
        <p:sp>
          <p:nvSpPr>
            <p:cNvPr id="10" name="Text Box 8"/>
            <p:cNvSpPr txBox="1">
              <a:spLocks noChangeArrowheads="1"/>
            </p:cNvSpPr>
            <p:nvPr/>
          </p:nvSpPr>
          <p:spPr bwMode="auto">
            <a:xfrm>
              <a:off x="6553200" y="2819400"/>
              <a:ext cx="3886200" cy="738664"/>
            </a:xfrm>
            <a:prstGeom prst="rect">
              <a:avLst/>
            </a:prstGeom>
            <a:solidFill>
              <a:schemeClr val="tx2">
                <a:lumMod val="10000"/>
                <a:lumOff val="90000"/>
              </a:schemeClr>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nchor="ctr">
              <a:spAutoFit/>
              <a:flatTx/>
            </a:bodyPr>
            <a:lstStyle/>
            <a:p>
              <a:pPr algn="ctr" eaLnBrk="0" hangingPunct="0">
                <a:spcBef>
                  <a:spcPct val="50000"/>
                </a:spcBef>
                <a:defRPr/>
              </a:pPr>
              <a:r>
                <a:rPr lang="en-US" sz="1500" dirty="0" err="1">
                  <a:solidFill>
                    <a:srgbClr val="5B0070"/>
                  </a:solidFill>
                </a:rPr>
                <a:t>AcqDemo</a:t>
              </a:r>
              <a:r>
                <a:rPr lang="en-US" sz="1500" dirty="0">
                  <a:solidFill>
                    <a:srgbClr val="5B0070"/>
                  </a:solidFill>
                </a:rPr>
                <a:t> Career Path, </a:t>
              </a:r>
              <a:r>
                <a:rPr lang="en-US" sz="1500" dirty="0" err="1">
                  <a:solidFill>
                    <a:srgbClr val="5B0070"/>
                  </a:solidFill>
                </a:rPr>
                <a:t>Occ</a:t>
              </a:r>
              <a:r>
                <a:rPr lang="en-US" sz="1500" dirty="0">
                  <a:solidFill>
                    <a:srgbClr val="5B0070"/>
                  </a:solidFill>
                </a:rPr>
                <a:t> Series and Broadband Level </a:t>
              </a:r>
            </a:p>
          </p:txBody>
        </p:sp>
        <p:sp>
          <p:nvSpPr>
            <p:cNvPr id="11" name="Text Box 10"/>
            <p:cNvSpPr txBox="1">
              <a:spLocks noChangeArrowheads="1"/>
            </p:cNvSpPr>
            <p:nvPr/>
          </p:nvSpPr>
          <p:spPr bwMode="auto">
            <a:xfrm>
              <a:off x="6553200" y="3503851"/>
              <a:ext cx="3886200" cy="1046440"/>
            </a:xfrm>
            <a:prstGeom prst="rect">
              <a:avLst/>
            </a:prstGeom>
            <a:solidFill>
              <a:srgbClr val="7030A0"/>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spAutoFit/>
              <a:flatTx/>
            </a:bodyPr>
            <a:lstStyle/>
            <a:p>
              <a:pPr algn="ctr" eaLnBrk="0" hangingPunct="0">
                <a:spcBef>
                  <a:spcPct val="50000"/>
                </a:spcBef>
                <a:defRPr/>
              </a:pPr>
              <a:r>
                <a:rPr lang="en-US" sz="1500" dirty="0">
                  <a:solidFill>
                    <a:schemeClr val="bg1"/>
                  </a:solidFill>
                </a:rPr>
                <a:t>NH-0343-II (GS 5 – 11) </a:t>
              </a:r>
            </a:p>
            <a:p>
              <a:pPr algn="ctr" eaLnBrk="0" hangingPunct="0">
                <a:defRPr/>
              </a:pPr>
              <a:r>
                <a:rPr lang="en-US" sz="1500" dirty="0">
                  <a:solidFill>
                    <a:schemeClr val="bg1"/>
                  </a:solidFill>
                </a:rPr>
                <a:t>with Maximum Broadband Level of NH-III</a:t>
              </a:r>
            </a:p>
          </p:txBody>
        </p:sp>
        <p:sp>
          <p:nvSpPr>
            <p:cNvPr id="13" name="Text Box 8"/>
            <p:cNvSpPr txBox="1">
              <a:spLocks noChangeArrowheads="1"/>
            </p:cNvSpPr>
            <p:nvPr/>
          </p:nvSpPr>
          <p:spPr bwMode="auto">
            <a:xfrm>
              <a:off x="1981200" y="3696395"/>
              <a:ext cx="3886200" cy="430887"/>
            </a:xfrm>
            <a:prstGeom prst="rect">
              <a:avLst/>
            </a:prstGeom>
            <a:solidFill>
              <a:schemeClr val="bg1"/>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nchor="ctr">
              <a:spAutoFit/>
              <a:flatTx/>
            </a:bodyPr>
            <a:lstStyle/>
            <a:p>
              <a:pPr algn="ctr" eaLnBrk="0" hangingPunct="0">
                <a:spcBef>
                  <a:spcPct val="50000"/>
                </a:spcBef>
                <a:defRPr/>
              </a:pPr>
              <a:r>
                <a:rPr lang="en-US" sz="1500" dirty="0">
                  <a:solidFill>
                    <a:srgbClr val="000099"/>
                  </a:solidFill>
                </a:rPr>
                <a:t>General Schedule (GS)</a:t>
              </a:r>
            </a:p>
          </p:txBody>
        </p:sp>
        <p:sp>
          <p:nvSpPr>
            <p:cNvPr id="14" name="Text Box 10"/>
            <p:cNvSpPr txBox="1">
              <a:spLocks noChangeArrowheads="1"/>
            </p:cNvSpPr>
            <p:nvPr/>
          </p:nvSpPr>
          <p:spPr bwMode="auto">
            <a:xfrm>
              <a:off x="1981200" y="4265851"/>
              <a:ext cx="3886200" cy="892552"/>
            </a:xfrm>
            <a:prstGeom prst="rect">
              <a:avLst/>
            </a:prstGeom>
            <a:solidFill>
              <a:srgbClr val="000099"/>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spAutoFit/>
              <a:flatTx/>
            </a:bodyPr>
            <a:lstStyle/>
            <a:p>
              <a:pPr algn="ctr" eaLnBrk="0" hangingPunct="0">
                <a:spcBef>
                  <a:spcPct val="50000"/>
                </a:spcBef>
                <a:defRPr/>
              </a:pPr>
              <a:r>
                <a:rPr lang="en-US" sz="1500" dirty="0">
                  <a:solidFill>
                    <a:schemeClr val="bg1"/>
                  </a:solidFill>
                </a:rPr>
                <a:t>PROJECT MANAGER</a:t>
              </a:r>
            </a:p>
            <a:p>
              <a:pPr algn="ctr" eaLnBrk="0" hangingPunct="0">
                <a:spcBef>
                  <a:spcPct val="50000"/>
                </a:spcBef>
                <a:defRPr/>
              </a:pPr>
              <a:r>
                <a:rPr lang="en-US" sz="1500" dirty="0">
                  <a:solidFill>
                    <a:schemeClr val="bg1"/>
                  </a:solidFill>
                </a:rPr>
                <a:t>GS-0343-11/12/13</a:t>
              </a:r>
            </a:p>
          </p:txBody>
        </p:sp>
        <p:sp>
          <p:nvSpPr>
            <p:cNvPr id="16" name="Text Box 10"/>
            <p:cNvSpPr txBox="1">
              <a:spLocks noChangeArrowheads="1"/>
            </p:cNvSpPr>
            <p:nvPr/>
          </p:nvSpPr>
          <p:spPr bwMode="auto">
            <a:xfrm>
              <a:off x="6553200" y="5005627"/>
              <a:ext cx="3886200" cy="738664"/>
            </a:xfrm>
            <a:prstGeom prst="rect">
              <a:avLst/>
            </a:prstGeom>
            <a:solidFill>
              <a:srgbClr val="7030A0"/>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spAutoFit/>
              <a:flatTx/>
            </a:bodyPr>
            <a:lstStyle/>
            <a:p>
              <a:pPr algn="ctr" eaLnBrk="0" hangingPunct="0">
                <a:spcBef>
                  <a:spcPct val="50000"/>
                </a:spcBef>
                <a:defRPr/>
              </a:pPr>
              <a:r>
                <a:rPr lang="en-US" sz="1500" dirty="0">
                  <a:solidFill>
                    <a:schemeClr val="bg1"/>
                  </a:solidFill>
                </a:rPr>
                <a:t>NH-0343-III</a:t>
              </a:r>
            </a:p>
            <a:p>
              <a:pPr algn="ctr" eaLnBrk="0" hangingPunct="0">
                <a:defRPr/>
              </a:pPr>
              <a:r>
                <a:rPr lang="en-US" sz="1500" dirty="0">
                  <a:solidFill>
                    <a:schemeClr val="bg1"/>
                  </a:solidFill>
                </a:rPr>
                <a:t>(GS 12 – 13)</a:t>
              </a:r>
            </a:p>
          </p:txBody>
        </p:sp>
        <p:sp>
          <p:nvSpPr>
            <p:cNvPr id="12" name="Right Arrow 11"/>
            <p:cNvSpPr/>
            <p:nvPr/>
          </p:nvSpPr>
          <p:spPr bwMode="auto">
            <a:xfrm rot="1097566">
              <a:off x="5763647" y="4784953"/>
              <a:ext cx="914400" cy="457200"/>
            </a:xfrm>
            <a:prstGeom prst="rightArrow">
              <a:avLst/>
            </a:prstGeom>
            <a:solidFill>
              <a:schemeClr val="tx2">
                <a:lumMod val="10000"/>
                <a:lumOff val="9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900" b="1">
                <a:latin typeface="Tahoma" pitchFamily="34" charset="0"/>
              </a:endParaRPr>
            </a:p>
          </p:txBody>
        </p:sp>
        <p:sp>
          <p:nvSpPr>
            <p:cNvPr id="15" name="Right Arrow 14"/>
            <p:cNvSpPr/>
            <p:nvPr/>
          </p:nvSpPr>
          <p:spPr bwMode="auto">
            <a:xfrm rot="20094886">
              <a:off x="5762816" y="4215678"/>
              <a:ext cx="914400" cy="457200"/>
            </a:xfrm>
            <a:prstGeom prst="rightArrow">
              <a:avLst/>
            </a:prstGeom>
            <a:solidFill>
              <a:schemeClr val="tx2">
                <a:lumMod val="10000"/>
                <a:lumOff val="9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900" b="1" dirty="0">
                <a:latin typeface="Tahoma" pitchFamily="34" charset="0"/>
              </a:endParaRPr>
            </a:p>
          </p:txBody>
        </p:sp>
        <p:sp>
          <p:nvSpPr>
            <p:cNvPr id="17" name="Right Arrow 16"/>
            <p:cNvSpPr/>
            <p:nvPr/>
          </p:nvSpPr>
          <p:spPr bwMode="auto">
            <a:xfrm rot="5400000">
              <a:off x="8988426" y="4495800"/>
              <a:ext cx="914400" cy="457200"/>
            </a:xfrm>
            <a:prstGeom prst="rightArrow">
              <a:avLst/>
            </a:prstGeom>
            <a:solidFill>
              <a:schemeClr val="tx2">
                <a:lumMod val="10000"/>
                <a:lumOff val="9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900" b="1">
                <a:latin typeface="Tahoma" pitchFamily="34" charset="0"/>
              </a:endParaRPr>
            </a:p>
          </p:txBody>
        </p:sp>
      </p:grpSp>
      <p:sp>
        <p:nvSpPr>
          <p:cNvPr id="18" name="Slide Number Placeholder 3">
            <a:extLst>
              <a:ext uri="{FF2B5EF4-FFF2-40B4-BE49-F238E27FC236}">
                <a16:creationId xmlns:a16="http://schemas.microsoft.com/office/drawing/2014/main" id="{27842CFA-7241-4FE0-A4F7-E3848E63947B}"/>
              </a:ext>
            </a:extLst>
          </p:cNvPr>
          <p:cNvSpPr>
            <a:spLocks noGrp="1"/>
          </p:cNvSpPr>
          <p:nvPr>
            <p:ph type="sldNum" sz="quarter" idx="12"/>
          </p:nvPr>
        </p:nvSpPr>
        <p:spPr>
          <a:xfrm>
            <a:off x="7600950" y="6707051"/>
            <a:ext cx="1543050" cy="150949"/>
          </a:xfrm>
        </p:spPr>
        <p:txBody>
          <a:bodyPr/>
          <a:lstStyle/>
          <a:p>
            <a:fld id="{715D8F87-DBCE-4FFC-AE42-B79077FF2ED4}"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958" y="285750"/>
            <a:ext cx="9144000" cy="865584"/>
          </a:xfrm>
          <a:prstGeom prst="rect">
            <a:avLst/>
          </a:prstGeom>
        </p:spPr>
        <p:txBody>
          <a:bodyPr>
            <a:normAutofit fontScale="90000"/>
          </a:bodyPr>
          <a:lstStyle/>
          <a:p>
            <a:r>
              <a:rPr lang="en-US" sz="3600" dirty="0"/>
              <a:t>CLASSIFICATION</a:t>
            </a:r>
            <a:r>
              <a:rPr lang="en-US" b="1" dirty="0"/>
              <a:t/>
            </a:r>
            <a:br>
              <a:rPr lang="en-US" b="1" dirty="0"/>
            </a:br>
            <a:r>
              <a:rPr lang="en-US" sz="2700" i="1" dirty="0"/>
              <a:t>Position Requirements Document (PRD)</a:t>
            </a:r>
          </a:p>
        </p:txBody>
      </p:sp>
      <p:sp>
        <p:nvSpPr>
          <p:cNvPr id="30723" name="Content Placeholder 2"/>
          <p:cNvSpPr>
            <a:spLocks noGrp="1"/>
          </p:cNvSpPr>
          <p:nvPr>
            <p:ph idx="4294967295"/>
          </p:nvPr>
        </p:nvSpPr>
        <p:spPr>
          <a:xfrm>
            <a:off x="630936" y="1229100"/>
            <a:ext cx="7882128" cy="5335451"/>
          </a:xfrm>
          <a:prstGeom prst="rect">
            <a:avLst/>
          </a:prstGeom>
        </p:spPr>
        <p:txBody>
          <a:bodyPr/>
          <a:lstStyle/>
          <a:p>
            <a:pPr lvl="1">
              <a:lnSpc>
                <a:spcPct val="100000"/>
              </a:lnSpc>
            </a:pPr>
            <a:r>
              <a:rPr lang="en-US" sz="2800" dirty="0"/>
              <a:t>PRDs must include:</a:t>
            </a:r>
          </a:p>
          <a:p>
            <a:pPr lvl="2">
              <a:lnSpc>
                <a:spcPct val="100000"/>
              </a:lnSpc>
              <a:buClr>
                <a:schemeClr val="tx1"/>
              </a:buClr>
            </a:pPr>
            <a:r>
              <a:rPr lang="en-US" sz="2400" dirty="0"/>
              <a:t>Title, occupational series, career path, broadband level</a:t>
            </a:r>
          </a:p>
          <a:p>
            <a:pPr lvl="2">
              <a:lnSpc>
                <a:spcPct val="100000"/>
              </a:lnSpc>
              <a:buClr>
                <a:schemeClr val="tx1"/>
              </a:buClr>
            </a:pPr>
            <a:r>
              <a:rPr lang="en-US" sz="2400" dirty="0"/>
              <a:t>51% or more direct support of acquisition positions indicator as appropriate</a:t>
            </a:r>
          </a:p>
          <a:p>
            <a:pPr lvl="2">
              <a:lnSpc>
                <a:spcPct val="100000"/>
              </a:lnSpc>
              <a:buClr>
                <a:schemeClr val="tx1"/>
              </a:buClr>
            </a:pPr>
            <a:r>
              <a:rPr lang="en-US" sz="2400" dirty="0"/>
              <a:t>Maximum broadband level</a:t>
            </a:r>
          </a:p>
          <a:p>
            <a:pPr lvl="2">
              <a:lnSpc>
                <a:spcPct val="100000"/>
              </a:lnSpc>
              <a:buClr>
                <a:schemeClr val="tx1"/>
              </a:buClr>
            </a:pPr>
            <a:r>
              <a:rPr lang="en-US" sz="2400" b="1" i="1" dirty="0"/>
              <a:t>Factors, descriptors and discriminators relevant to the classification of a position</a:t>
            </a:r>
          </a:p>
          <a:p>
            <a:pPr lvl="2">
              <a:lnSpc>
                <a:spcPct val="100000"/>
              </a:lnSpc>
              <a:buClr>
                <a:schemeClr val="tx1"/>
              </a:buClr>
            </a:pPr>
            <a:r>
              <a:rPr lang="en-US" sz="2400" dirty="0"/>
              <a:t>Skills required</a:t>
            </a:r>
          </a:p>
          <a:p>
            <a:pPr lvl="2">
              <a:lnSpc>
                <a:spcPct val="100000"/>
              </a:lnSpc>
              <a:buClr>
                <a:schemeClr val="tx1"/>
              </a:buClr>
            </a:pPr>
            <a:r>
              <a:rPr lang="en-US" sz="2400" dirty="0"/>
              <a:t>Selective requirements (clearance, certifications etc.)</a:t>
            </a:r>
          </a:p>
          <a:p>
            <a:pPr lvl="2">
              <a:lnSpc>
                <a:spcPct val="100000"/>
              </a:lnSpc>
              <a:buClr>
                <a:schemeClr val="tx1"/>
              </a:buClr>
            </a:pPr>
            <a:r>
              <a:rPr lang="en-US" sz="2400" dirty="0"/>
              <a:t>Major Duties/Duties in support of acquisition positions</a:t>
            </a:r>
          </a:p>
          <a:p>
            <a:pPr lvl="2">
              <a:lnSpc>
                <a:spcPct val="100000"/>
              </a:lnSpc>
              <a:buClr>
                <a:schemeClr val="tx1"/>
              </a:buClr>
            </a:pPr>
            <a:r>
              <a:rPr lang="en-US" sz="2400" dirty="0"/>
              <a:t>Supplemental information</a:t>
            </a:r>
          </a:p>
          <a:p>
            <a:pPr lvl="2">
              <a:lnSpc>
                <a:spcPct val="100000"/>
              </a:lnSpc>
              <a:buClr>
                <a:schemeClr val="tx1"/>
              </a:buClr>
            </a:pPr>
            <a:r>
              <a:rPr lang="en-US" sz="2400" dirty="0"/>
              <a:t>Evaluation statement (required for positions with designated control point)</a:t>
            </a:r>
          </a:p>
          <a:p>
            <a:pPr lvl="1">
              <a:lnSpc>
                <a:spcPct val="100000"/>
              </a:lnSpc>
              <a:buFontTx/>
              <a:buNone/>
            </a:pPr>
            <a:endParaRPr lang="en-US" sz="2100" dirty="0"/>
          </a:p>
          <a:p>
            <a:pPr lvl="1">
              <a:lnSpc>
                <a:spcPct val="100000"/>
              </a:lnSpc>
              <a:buFontTx/>
              <a:buNone/>
            </a:pPr>
            <a:endParaRPr lang="en-US" sz="2100" dirty="0"/>
          </a:p>
        </p:txBody>
      </p:sp>
      <p:sp>
        <p:nvSpPr>
          <p:cNvPr id="4" name="Slide Number Placeholder 3">
            <a:extLst>
              <a:ext uri="{FF2B5EF4-FFF2-40B4-BE49-F238E27FC236}">
                <a16:creationId xmlns:a16="http://schemas.microsoft.com/office/drawing/2014/main" id="{9B7A03FB-6DFE-4CAD-9BCA-CB5BF9F413B8}"/>
              </a:ext>
            </a:extLst>
          </p:cNvPr>
          <p:cNvSpPr>
            <a:spLocks noGrp="1"/>
          </p:cNvSpPr>
          <p:nvPr>
            <p:ph type="sldNum" sz="quarter" idx="12"/>
          </p:nvPr>
        </p:nvSpPr>
        <p:spPr>
          <a:xfrm>
            <a:off x="7600950" y="6707051"/>
            <a:ext cx="1543050" cy="150949"/>
          </a:xfrm>
        </p:spPr>
        <p:txBody>
          <a:bodyPr/>
          <a:lstStyle/>
          <a:p>
            <a:fld id="{638A31EF-8F8E-451B-AF7D-5E192AB3BA16}" type="slidenum">
              <a:rPr lang="en-US" smtClean="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1"/>
          <p:cNvSpPr>
            <a:spLocks noGrp="1"/>
          </p:cNvSpPr>
          <p:nvPr>
            <p:ph type="title" idx="4294967295"/>
          </p:nvPr>
        </p:nvSpPr>
        <p:spPr>
          <a:xfrm>
            <a:off x="0" y="281778"/>
            <a:ext cx="9144000" cy="860170"/>
          </a:xfrm>
          <a:prstGeom prst="rect">
            <a:avLst/>
          </a:prstGeom>
        </p:spPr>
        <p:txBody>
          <a:bodyPr>
            <a:noAutofit/>
          </a:bodyPr>
          <a:lstStyle/>
          <a:p>
            <a:r>
              <a:rPr lang="en-US" dirty="0"/>
              <a:t>CLASSIFICATION</a:t>
            </a:r>
            <a:r>
              <a:rPr lang="en-US" b="1" dirty="0"/>
              <a:t/>
            </a:r>
            <a:br>
              <a:rPr lang="en-US" b="1" dirty="0"/>
            </a:br>
            <a:r>
              <a:rPr lang="en-US" sz="2400" b="1" dirty="0"/>
              <a:t> </a:t>
            </a:r>
            <a:r>
              <a:rPr lang="en-US" sz="2400" i="1" dirty="0"/>
              <a:t>Position Requirements Document Process</a:t>
            </a:r>
          </a:p>
        </p:txBody>
      </p:sp>
      <p:grpSp>
        <p:nvGrpSpPr>
          <p:cNvPr id="2" name="Group 1">
            <a:extLst>
              <a:ext uri="{FF2B5EF4-FFF2-40B4-BE49-F238E27FC236}">
                <a16:creationId xmlns:a16="http://schemas.microsoft.com/office/drawing/2014/main" id="{FF4DC5A2-711B-4CD7-89C6-C8A585666688}"/>
              </a:ext>
            </a:extLst>
          </p:cNvPr>
          <p:cNvGrpSpPr/>
          <p:nvPr/>
        </p:nvGrpSpPr>
        <p:grpSpPr>
          <a:xfrm>
            <a:off x="0" y="1676599"/>
            <a:ext cx="7772400" cy="4495800"/>
            <a:chOff x="609600" y="1828800"/>
            <a:chExt cx="6698384" cy="3600450"/>
          </a:xfrm>
        </p:grpSpPr>
        <p:cxnSp>
          <p:nvCxnSpPr>
            <p:cNvPr id="34" name="Straight Connector 33"/>
            <p:cNvCxnSpPr/>
            <p:nvPr/>
          </p:nvCxnSpPr>
          <p:spPr bwMode="auto">
            <a:xfrm>
              <a:off x="2678834" y="2686050"/>
              <a:ext cx="46291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2678834" y="3543300"/>
              <a:ext cx="46291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2678834" y="4514850"/>
              <a:ext cx="46291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2678834" y="5429250"/>
              <a:ext cx="46291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1420342" y="2133302"/>
              <a:ext cx="1257300" cy="203348"/>
            </a:xfrm>
            <a:prstGeom prst="rect">
              <a:avLst/>
            </a:prstGeom>
            <a:noFill/>
          </p:spPr>
          <p:txBody>
            <a:bodyPr wrap="square" rtlCol="0">
              <a:spAutoFit/>
            </a:bodyPr>
            <a:lstStyle/>
            <a:p>
              <a:pPr algn="r"/>
              <a:r>
                <a:rPr lang="en-US" sz="1050" dirty="0">
                  <a:latin typeface="+mj-lt"/>
                </a:rPr>
                <a:t>HR SERVICE PROVIDER</a:t>
              </a:r>
            </a:p>
          </p:txBody>
        </p:sp>
        <p:sp>
          <p:nvSpPr>
            <p:cNvPr id="39" name="TextBox 38"/>
            <p:cNvSpPr txBox="1"/>
            <p:nvPr/>
          </p:nvSpPr>
          <p:spPr>
            <a:xfrm>
              <a:off x="609600" y="2971800"/>
              <a:ext cx="2068043" cy="415498"/>
            </a:xfrm>
            <a:prstGeom prst="rect">
              <a:avLst/>
            </a:prstGeom>
            <a:noFill/>
          </p:spPr>
          <p:txBody>
            <a:bodyPr wrap="square" rtlCol="0">
              <a:spAutoFit/>
            </a:bodyPr>
            <a:lstStyle/>
            <a:p>
              <a:pPr algn="r"/>
              <a:r>
                <a:rPr lang="en-US" sz="1050" dirty="0">
                  <a:latin typeface="+mj-lt"/>
                </a:rPr>
                <a:t>HEAD OF PARTICIPATING ORGANIZATION/ DESIGNEE</a:t>
              </a:r>
            </a:p>
          </p:txBody>
        </p:sp>
        <p:sp>
          <p:nvSpPr>
            <p:cNvPr id="40" name="TextBox 39"/>
            <p:cNvSpPr txBox="1"/>
            <p:nvPr/>
          </p:nvSpPr>
          <p:spPr>
            <a:xfrm>
              <a:off x="1420342" y="3811436"/>
              <a:ext cx="1257300" cy="415498"/>
            </a:xfrm>
            <a:prstGeom prst="rect">
              <a:avLst/>
            </a:prstGeom>
            <a:noFill/>
          </p:spPr>
          <p:txBody>
            <a:bodyPr wrap="square" rtlCol="0">
              <a:spAutoFit/>
            </a:bodyPr>
            <a:lstStyle/>
            <a:p>
              <a:pPr algn="r"/>
              <a:r>
                <a:rPr lang="en-US" sz="1050" dirty="0">
                  <a:latin typeface="+mj-lt"/>
                </a:rPr>
                <a:t>ORGANIZATION MANPOWER/HR</a:t>
              </a:r>
            </a:p>
          </p:txBody>
        </p:sp>
        <p:sp>
          <p:nvSpPr>
            <p:cNvPr id="41" name="TextBox 40"/>
            <p:cNvSpPr txBox="1"/>
            <p:nvPr/>
          </p:nvSpPr>
          <p:spPr>
            <a:xfrm>
              <a:off x="1534642" y="4856634"/>
              <a:ext cx="1143000" cy="253916"/>
            </a:xfrm>
            <a:prstGeom prst="rect">
              <a:avLst/>
            </a:prstGeom>
            <a:noFill/>
          </p:spPr>
          <p:txBody>
            <a:bodyPr wrap="square" rtlCol="0">
              <a:spAutoFit/>
            </a:bodyPr>
            <a:lstStyle/>
            <a:p>
              <a:pPr algn="r"/>
              <a:r>
                <a:rPr lang="en-US" sz="1050" dirty="0">
                  <a:latin typeface="+mj-lt"/>
                </a:rPr>
                <a:t>SUPERVISORS</a:t>
              </a:r>
            </a:p>
          </p:txBody>
        </p:sp>
        <p:sp>
          <p:nvSpPr>
            <p:cNvPr id="42" name="Flowchart: Terminator 41"/>
            <p:cNvSpPr/>
            <p:nvPr/>
          </p:nvSpPr>
          <p:spPr bwMode="auto">
            <a:xfrm>
              <a:off x="2793134" y="4972050"/>
              <a:ext cx="800100" cy="285750"/>
            </a:xfrm>
            <a:prstGeom prst="flowChartTerminator">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fontAlgn="base">
                <a:spcBef>
                  <a:spcPct val="0"/>
                </a:spcBef>
                <a:spcAft>
                  <a:spcPct val="0"/>
                </a:spcAft>
              </a:pPr>
              <a:r>
                <a:rPr lang="en-US" sz="788" dirty="0"/>
                <a:t>Identifies Work Requirement</a:t>
              </a:r>
            </a:p>
          </p:txBody>
        </p:sp>
        <p:sp>
          <p:nvSpPr>
            <p:cNvPr id="43" name="Flowchart: Document 42"/>
            <p:cNvSpPr/>
            <p:nvPr/>
          </p:nvSpPr>
          <p:spPr bwMode="auto">
            <a:xfrm>
              <a:off x="4136159" y="4743450"/>
              <a:ext cx="742950" cy="457200"/>
            </a:xfrm>
            <a:prstGeom prst="flowChartDocumen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20574" tIns="34290" rIns="0" bIns="34290" numCol="1" rtlCol="0" anchor="ctr" anchorCtr="0" compatLnSpc="1">
              <a:prstTxWarp prst="textNoShape">
                <a:avLst/>
              </a:prstTxWarp>
            </a:bodyPr>
            <a:lstStyle/>
            <a:p>
              <a:pPr algn="ctr" fontAlgn="base">
                <a:spcBef>
                  <a:spcPct val="0"/>
                </a:spcBef>
                <a:spcAft>
                  <a:spcPct val="0"/>
                </a:spcAft>
              </a:pPr>
              <a:r>
                <a:rPr lang="en-US" sz="900" dirty="0"/>
                <a:t>Drafts PRD</a:t>
              </a:r>
            </a:p>
          </p:txBody>
        </p:sp>
        <p:sp>
          <p:nvSpPr>
            <p:cNvPr id="44" name="Flowchart: Alternate Process 43"/>
            <p:cNvSpPr/>
            <p:nvPr/>
          </p:nvSpPr>
          <p:spPr bwMode="auto">
            <a:xfrm>
              <a:off x="3936134" y="3671887"/>
              <a:ext cx="1143000" cy="671513"/>
            </a:xfrm>
            <a:prstGeom prst="flowChartAlternateProcess">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sz="900" dirty="0"/>
                <a:t>Assists Supervisor in Determining Career Path, Series, BB Level</a:t>
              </a:r>
            </a:p>
          </p:txBody>
        </p:sp>
        <p:sp>
          <p:nvSpPr>
            <p:cNvPr id="45" name="Flowchart: Document 44"/>
            <p:cNvSpPr/>
            <p:nvPr/>
          </p:nvSpPr>
          <p:spPr bwMode="auto">
            <a:xfrm>
              <a:off x="5393459" y="3750469"/>
              <a:ext cx="742950" cy="514350"/>
            </a:xfrm>
            <a:prstGeom prst="flowChartDocumen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20574" tIns="34290" rIns="0" bIns="34290" numCol="1" rtlCol="0" anchor="ctr" anchorCtr="0" compatLnSpc="1">
              <a:prstTxWarp prst="textNoShape">
                <a:avLst/>
              </a:prstTxWarp>
            </a:bodyPr>
            <a:lstStyle/>
            <a:p>
              <a:pPr algn="ctr" fontAlgn="base">
                <a:spcBef>
                  <a:spcPct val="0"/>
                </a:spcBef>
                <a:spcAft>
                  <a:spcPct val="0"/>
                </a:spcAft>
              </a:pPr>
              <a:r>
                <a:rPr lang="en-US" sz="900" dirty="0"/>
                <a:t>Processes Proposed    PRD</a:t>
              </a:r>
            </a:p>
          </p:txBody>
        </p:sp>
        <p:sp>
          <p:nvSpPr>
            <p:cNvPr id="46" name="Flowchart: Document 45"/>
            <p:cNvSpPr/>
            <p:nvPr/>
          </p:nvSpPr>
          <p:spPr bwMode="auto">
            <a:xfrm>
              <a:off x="5364884" y="2971800"/>
              <a:ext cx="800100" cy="457200"/>
            </a:xfrm>
            <a:prstGeom prst="flowChartDocumen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20574" tIns="34290" rIns="0" bIns="34290" numCol="1" rtlCol="0" anchor="ctr" anchorCtr="0" compatLnSpc="1">
              <a:prstTxWarp prst="textNoShape">
                <a:avLst/>
              </a:prstTxWarp>
            </a:bodyPr>
            <a:lstStyle/>
            <a:p>
              <a:pPr algn="ctr" fontAlgn="base">
                <a:spcBef>
                  <a:spcPct val="0"/>
                </a:spcBef>
                <a:spcAft>
                  <a:spcPct val="0"/>
                </a:spcAft>
              </a:pPr>
              <a:r>
                <a:rPr lang="en-US" sz="900" dirty="0"/>
                <a:t>Approves/ Signs PRD</a:t>
              </a:r>
            </a:p>
          </p:txBody>
        </p:sp>
        <p:sp>
          <p:nvSpPr>
            <p:cNvPr id="47" name="Flowchart: Alternate Process 46"/>
            <p:cNvSpPr/>
            <p:nvPr/>
          </p:nvSpPr>
          <p:spPr bwMode="auto">
            <a:xfrm>
              <a:off x="3936134" y="1828800"/>
              <a:ext cx="1143000" cy="685800"/>
            </a:xfrm>
            <a:prstGeom prst="flowChartAlternateProcess">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sz="900" dirty="0"/>
                <a:t>Provides HR Advisory Services to Supervisor/ Organization</a:t>
              </a:r>
            </a:p>
          </p:txBody>
        </p:sp>
        <p:sp>
          <p:nvSpPr>
            <p:cNvPr id="48" name="Flowchart: Alternate Process 47"/>
            <p:cNvSpPr/>
            <p:nvPr/>
          </p:nvSpPr>
          <p:spPr bwMode="auto">
            <a:xfrm>
              <a:off x="6164984" y="1943100"/>
              <a:ext cx="971550" cy="514350"/>
            </a:xfrm>
            <a:prstGeom prst="flowChartAlternateProcess">
              <a:avLst/>
            </a:prstGeom>
            <a:solidFill>
              <a:schemeClr val="tx2">
                <a:lumMod val="10000"/>
                <a:lumOff val="90000"/>
                <a:alpha val="2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sz="900" dirty="0"/>
                <a:t>Validates/ Processes Approved PRD</a:t>
              </a:r>
            </a:p>
          </p:txBody>
        </p:sp>
        <p:cxnSp>
          <p:nvCxnSpPr>
            <p:cNvPr id="49" name="Straight Arrow Connector 48"/>
            <p:cNvCxnSpPr>
              <a:stCxn id="43" idx="0"/>
              <a:endCxn id="44" idx="2"/>
            </p:cNvCxnSpPr>
            <p:nvPr/>
          </p:nvCxnSpPr>
          <p:spPr bwMode="auto">
            <a:xfrm flipV="1">
              <a:off x="4507634" y="4343400"/>
              <a:ext cx="0" cy="40005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50" name="Straight Arrow Connector 49"/>
            <p:cNvCxnSpPr>
              <a:stCxn id="44" idx="3"/>
              <a:endCxn id="45" idx="1"/>
            </p:cNvCxnSpPr>
            <p:nvPr/>
          </p:nvCxnSpPr>
          <p:spPr bwMode="auto">
            <a:xfrm>
              <a:off x="5079134" y="4007644"/>
              <a:ext cx="314325" cy="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51" name="Straight Arrow Connector 50"/>
            <p:cNvCxnSpPr>
              <a:stCxn id="45" idx="0"/>
              <a:endCxn id="46" idx="2"/>
            </p:cNvCxnSpPr>
            <p:nvPr/>
          </p:nvCxnSpPr>
          <p:spPr bwMode="auto">
            <a:xfrm flipV="1">
              <a:off x="5764934" y="3398774"/>
              <a:ext cx="0" cy="351695"/>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52" name="Shape 51"/>
            <p:cNvCxnSpPr>
              <a:stCxn id="46" idx="3"/>
              <a:endCxn id="48" idx="2"/>
            </p:cNvCxnSpPr>
            <p:nvPr/>
          </p:nvCxnSpPr>
          <p:spPr bwMode="auto">
            <a:xfrm flipV="1">
              <a:off x="6164984" y="2457450"/>
              <a:ext cx="485775" cy="742950"/>
            </a:xfrm>
            <a:prstGeom prst="bentConnector2">
              <a:avLst/>
            </a:prstGeom>
            <a:solidFill>
              <a:schemeClr val="accent1"/>
            </a:solidFill>
            <a:ln w="31750" cap="flat" cmpd="sng" algn="ctr">
              <a:solidFill>
                <a:schemeClr val="tx1"/>
              </a:solidFill>
              <a:prstDash val="solid"/>
              <a:round/>
              <a:headEnd type="none" w="med" len="med"/>
              <a:tailEnd type="arrow"/>
            </a:ln>
            <a:effectLst/>
          </p:spPr>
        </p:cxnSp>
        <p:cxnSp>
          <p:nvCxnSpPr>
            <p:cNvPr id="53" name="Elbow Connector 52"/>
            <p:cNvCxnSpPr>
              <a:stCxn id="47" idx="1"/>
              <a:endCxn id="44" idx="1"/>
            </p:cNvCxnSpPr>
            <p:nvPr/>
          </p:nvCxnSpPr>
          <p:spPr bwMode="auto">
            <a:xfrm rot="10800000" flipV="1">
              <a:off x="3936134" y="2171700"/>
              <a:ext cx="9525" cy="1835944"/>
            </a:xfrm>
            <a:prstGeom prst="bentConnector3">
              <a:avLst>
                <a:gd name="adj1" fmla="val 1800000"/>
              </a:avLst>
            </a:prstGeom>
            <a:solidFill>
              <a:schemeClr val="accent1"/>
            </a:solidFill>
            <a:ln w="31750" cap="flat" cmpd="sng" algn="ctr">
              <a:solidFill>
                <a:schemeClr val="tx1"/>
              </a:solidFill>
              <a:prstDash val="dash"/>
              <a:round/>
              <a:headEnd type="none"/>
              <a:tailEnd type="none"/>
            </a:ln>
            <a:effectLst/>
          </p:spPr>
        </p:cxnSp>
        <p:cxnSp>
          <p:nvCxnSpPr>
            <p:cNvPr id="54" name="Elbow Connector 53"/>
            <p:cNvCxnSpPr>
              <a:stCxn id="47" idx="1"/>
              <a:endCxn id="43" idx="1"/>
            </p:cNvCxnSpPr>
            <p:nvPr/>
          </p:nvCxnSpPr>
          <p:spPr bwMode="auto">
            <a:xfrm rot="10800000" flipH="1" flipV="1">
              <a:off x="3936134" y="2171700"/>
              <a:ext cx="200025" cy="2800350"/>
            </a:xfrm>
            <a:prstGeom prst="bentConnector3">
              <a:avLst>
                <a:gd name="adj1" fmla="val -85714"/>
              </a:avLst>
            </a:prstGeom>
            <a:solidFill>
              <a:schemeClr val="accent1"/>
            </a:solidFill>
            <a:ln w="31750" cap="flat" cmpd="sng" algn="ctr">
              <a:solidFill>
                <a:schemeClr val="tx1"/>
              </a:solidFill>
              <a:prstDash val="dash"/>
              <a:round/>
              <a:headEnd type="none"/>
              <a:tailEnd type="none"/>
            </a:ln>
            <a:effectLst/>
          </p:spPr>
        </p:cxnSp>
        <p:cxnSp>
          <p:nvCxnSpPr>
            <p:cNvPr id="55" name="Straight Arrow Connector 54"/>
            <p:cNvCxnSpPr/>
            <p:nvPr/>
          </p:nvCxnSpPr>
          <p:spPr bwMode="auto">
            <a:xfrm>
              <a:off x="3593234" y="5086350"/>
              <a:ext cx="514350" cy="1191"/>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grpSp>
      <p:sp>
        <p:nvSpPr>
          <p:cNvPr id="25" name="Slide Number Placeholder 3">
            <a:extLst>
              <a:ext uri="{FF2B5EF4-FFF2-40B4-BE49-F238E27FC236}">
                <a16:creationId xmlns:a16="http://schemas.microsoft.com/office/drawing/2014/main" id="{7BC16EEA-B4EE-40AC-BD8A-D605C6E6202A}"/>
              </a:ext>
            </a:extLst>
          </p:cNvPr>
          <p:cNvSpPr>
            <a:spLocks noGrp="1"/>
          </p:cNvSpPr>
          <p:nvPr>
            <p:ph type="sldNum" sz="quarter" idx="12"/>
          </p:nvPr>
        </p:nvSpPr>
        <p:spPr>
          <a:xfrm>
            <a:off x="7600950" y="6707051"/>
            <a:ext cx="1543050" cy="150949"/>
          </a:xfrm>
        </p:spPr>
        <p:txBody>
          <a:bodyPr/>
          <a:lstStyle/>
          <a:p>
            <a:fld id="{0E87C0B3-C8F0-48C8-88A9-7797505D3A66}" type="slidenum">
              <a:rPr lang="en-US" smtClean="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275160"/>
            <a:ext cx="9144000" cy="876174"/>
          </a:xfrm>
          <a:prstGeom prst="rect">
            <a:avLst/>
          </a:prstGeom>
        </p:spPr>
        <p:txBody>
          <a:bodyPr>
            <a:noAutofit/>
          </a:bodyPr>
          <a:lstStyle/>
          <a:p>
            <a:r>
              <a:rPr lang="en-US" dirty="0"/>
              <a:t>CLASSIFICATION</a:t>
            </a:r>
            <a:r>
              <a:rPr lang="en-US" b="1" dirty="0"/>
              <a:t/>
            </a:r>
            <a:br>
              <a:rPr lang="en-US" b="1" dirty="0"/>
            </a:br>
            <a:r>
              <a:rPr lang="en-US" sz="2400" i="1" dirty="0"/>
              <a:t>Activity: Career Path</a:t>
            </a:r>
          </a:p>
        </p:txBody>
      </p:sp>
      <p:sp>
        <p:nvSpPr>
          <p:cNvPr id="29698" name="Content Placeholder 2"/>
          <p:cNvSpPr>
            <a:spLocks noGrp="1"/>
          </p:cNvSpPr>
          <p:nvPr>
            <p:ph idx="4294967295"/>
          </p:nvPr>
        </p:nvSpPr>
        <p:spPr>
          <a:xfrm>
            <a:off x="630936" y="1925241"/>
            <a:ext cx="7882128" cy="4075510"/>
          </a:xfrm>
          <a:prstGeom prst="rect">
            <a:avLst/>
          </a:prstGeom>
        </p:spPr>
        <p:txBody>
          <a:bodyPr/>
          <a:lstStyle/>
          <a:p>
            <a:pPr>
              <a:buFont typeface="Times" pitchFamily="18" charset="0"/>
              <a:buNone/>
            </a:pPr>
            <a:r>
              <a:rPr lang="en-US" sz="2800" u="sng" dirty="0"/>
              <a:t>Quick Class Activity</a:t>
            </a:r>
          </a:p>
          <a:p>
            <a:pPr marL="285750" indent="0">
              <a:buFont typeface="Times" pitchFamily="18" charset="0"/>
              <a:buNone/>
            </a:pPr>
            <a:r>
              <a:rPr lang="en-US" sz="2400" dirty="0"/>
              <a:t>Identify the appropriate career path for the following occupational series:</a:t>
            </a:r>
          </a:p>
          <a:p>
            <a:endParaRPr lang="en-US" dirty="0"/>
          </a:p>
          <a:p>
            <a:endParaRPr lang="en-US" dirty="0"/>
          </a:p>
          <a:p>
            <a:pPr>
              <a:buFont typeface="Times" pitchFamily="18" charset="0"/>
              <a:buNone/>
            </a:pPr>
            <a:endParaRPr lang="en-US" dirty="0"/>
          </a:p>
          <a:p>
            <a:pPr>
              <a:buFont typeface="Times" pitchFamily="18" charset="0"/>
              <a:buNone/>
            </a:pPr>
            <a:endParaRPr lang="en-US" dirty="0"/>
          </a:p>
          <a:p>
            <a:pPr marL="1709738" lvl="1">
              <a:buClr>
                <a:schemeClr val="tx1"/>
              </a:buClr>
            </a:pPr>
            <a:r>
              <a:rPr lang="en-US" sz="2400" dirty="0"/>
              <a:t>0107 Health Insurance Administrator</a:t>
            </a:r>
          </a:p>
          <a:p>
            <a:pPr marL="1709738" lvl="1">
              <a:buClr>
                <a:schemeClr val="tx1"/>
              </a:buClr>
            </a:pPr>
            <a:r>
              <a:rPr lang="en-US" sz="2400" dirty="0"/>
              <a:t>0243 Apprenticeship and Training</a:t>
            </a:r>
          </a:p>
          <a:p>
            <a:pPr marL="1709738" lvl="1">
              <a:buClr>
                <a:schemeClr val="tx1"/>
              </a:buClr>
            </a:pPr>
            <a:r>
              <a:rPr lang="en-US" sz="2400" dirty="0"/>
              <a:t>1152 Production Control</a:t>
            </a:r>
          </a:p>
          <a:p>
            <a:pPr lvl="1"/>
            <a:endParaRPr lang="en-US" dirty="0"/>
          </a:p>
        </p:txBody>
      </p:sp>
      <p:sp>
        <p:nvSpPr>
          <p:cNvPr id="32772" name="Rounded Rectangle 3"/>
          <p:cNvSpPr>
            <a:spLocks noChangeArrowheads="1"/>
          </p:cNvSpPr>
          <p:nvPr/>
        </p:nvSpPr>
        <p:spPr bwMode="auto">
          <a:xfrm>
            <a:off x="3258740" y="3200400"/>
            <a:ext cx="2626519" cy="1371600"/>
          </a:xfrm>
          <a:prstGeom prst="roundRect">
            <a:avLst>
              <a:gd name="adj" fmla="val 16667"/>
            </a:avLst>
          </a:prstGeom>
          <a:solidFill>
            <a:schemeClr val="tx2">
              <a:lumMod val="10000"/>
              <a:lumOff val="90000"/>
            </a:schemeClr>
          </a:solidFill>
          <a:ln w="9525" algn="ctr">
            <a:solidFill>
              <a:srgbClr val="1D015F"/>
            </a:solidFill>
            <a:round/>
            <a:headEnd/>
            <a:tailEnd/>
          </a:ln>
        </p:spPr>
        <p:txBody>
          <a:bodyPr anchor="ctr"/>
          <a:lstStyle/>
          <a:p>
            <a:pPr algn="ctr"/>
            <a:r>
              <a:rPr lang="en-US" sz="2000" dirty="0">
                <a:solidFill>
                  <a:srgbClr val="1D015F"/>
                </a:solidFill>
              </a:rPr>
              <a:t>CAREER PATH:</a:t>
            </a:r>
          </a:p>
          <a:p>
            <a:pPr algn="ctr"/>
            <a:r>
              <a:rPr lang="en-US" sz="3000" dirty="0">
                <a:solidFill>
                  <a:srgbClr val="1D015F"/>
                </a:solidFill>
              </a:rPr>
              <a:t>?</a:t>
            </a:r>
          </a:p>
          <a:p>
            <a:pPr algn="ctr"/>
            <a:r>
              <a:rPr lang="en-US" sz="2000" dirty="0">
                <a:solidFill>
                  <a:srgbClr val="1D015F"/>
                </a:solidFill>
              </a:rPr>
              <a:t>NH, NK or NJ</a:t>
            </a:r>
          </a:p>
        </p:txBody>
      </p:sp>
      <p:sp>
        <p:nvSpPr>
          <p:cNvPr id="5" name="Slide Number Placeholder 3">
            <a:extLst>
              <a:ext uri="{FF2B5EF4-FFF2-40B4-BE49-F238E27FC236}">
                <a16:creationId xmlns:a16="http://schemas.microsoft.com/office/drawing/2014/main" id="{83DB8E7E-4277-4CAA-8649-70E24D82E8D2}"/>
              </a:ext>
            </a:extLst>
          </p:cNvPr>
          <p:cNvSpPr>
            <a:spLocks noGrp="1"/>
          </p:cNvSpPr>
          <p:nvPr>
            <p:ph type="sldNum" sz="quarter" idx="12"/>
          </p:nvPr>
        </p:nvSpPr>
        <p:spPr>
          <a:xfrm>
            <a:off x="7600950" y="6707051"/>
            <a:ext cx="1543050" cy="150949"/>
          </a:xfrm>
        </p:spPr>
        <p:txBody>
          <a:bodyPr/>
          <a:lstStyle/>
          <a:p>
            <a:fld id="{2C34746B-C514-4F7E-A5B6-03F7F5104032}" type="slidenum">
              <a:rPr lang="en-US" smtClean="0"/>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xEl>
                                              <p:pRg st="6" end="6"/>
                                            </p:txEl>
                                          </p:spTgt>
                                        </p:tgtEl>
                                        <p:attrNameLst>
                                          <p:attrName>style.visibility</p:attrName>
                                        </p:attrNameLst>
                                      </p:cBhvr>
                                      <p:to>
                                        <p:strVal val="visible"/>
                                      </p:to>
                                    </p:set>
                                    <p:animEffect transition="in" filter="blinds(horizontal)">
                                      <p:cBhvr>
                                        <p:cTn id="7" dur="500"/>
                                        <p:tgtEl>
                                          <p:spTgt spid="29698">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8">
                                            <p:txEl>
                                              <p:pRg st="7" end="7"/>
                                            </p:txEl>
                                          </p:spTgt>
                                        </p:tgtEl>
                                        <p:attrNameLst>
                                          <p:attrName>style.visibility</p:attrName>
                                        </p:attrNameLst>
                                      </p:cBhvr>
                                      <p:to>
                                        <p:strVal val="visible"/>
                                      </p:to>
                                    </p:set>
                                    <p:animEffect transition="in" filter="blinds(horizontal)">
                                      <p:cBhvr>
                                        <p:cTn id="12" dur="500"/>
                                        <p:tgtEl>
                                          <p:spTgt spid="29698">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698">
                                            <p:txEl>
                                              <p:pRg st="8" end="8"/>
                                            </p:txEl>
                                          </p:spTgt>
                                        </p:tgtEl>
                                        <p:attrNameLst>
                                          <p:attrName>style.visibility</p:attrName>
                                        </p:attrNameLst>
                                      </p:cBhvr>
                                      <p:to>
                                        <p:strVal val="visible"/>
                                      </p:to>
                                    </p:set>
                                    <p:animEffect transition="in" filter="blinds(horizontal)">
                                      <p:cBhvr>
                                        <p:cTn id="17" dur="500"/>
                                        <p:tgtEl>
                                          <p:spTgt spid="296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319396"/>
            <a:ext cx="9144000" cy="831938"/>
          </a:xfrm>
          <a:prstGeom prst="rect">
            <a:avLst/>
          </a:prstGeom>
        </p:spPr>
        <p:txBody>
          <a:bodyPr>
            <a:noAutofit/>
          </a:bodyPr>
          <a:lstStyle/>
          <a:p>
            <a:r>
              <a:rPr lang="en-US" dirty="0"/>
              <a:t>CLASSIFICATION</a:t>
            </a:r>
            <a:r>
              <a:rPr lang="en-US" b="1" dirty="0"/>
              <a:t/>
            </a:r>
            <a:br>
              <a:rPr lang="en-US" b="1" dirty="0"/>
            </a:br>
            <a:r>
              <a:rPr lang="en-US" sz="2400" i="1" dirty="0"/>
              <a:t>Fair Labor Standards Act (FLSA)</a:t>
            </a:r>
          </a:p>
        </p:txBody>
      </p:sp>
      <p:sp>
        <p:nvSpPr>
          <p:cNvPr id="33795" name="Content Placeholder 2"/>
          <p:cNvSpPr>
            <a:spLocks noGrp="1"/>
          </p:cNvSpPr>
          <p:nvPr>
            <p:ph idx="4294967295"/>
          </p:nvPr>
        </p:nvSpPr>
        <p:spPr>
          <a:xfrm>
            <a:off x="630936" y="1767365"/>
            <a:ext cx="7882128" cy="3781425"/>
          </a:xfrm>
          <a:prstGeom prst="rect">
            <a:avLst/>
          </a:prstGeom>
        </p:spPr>
        <p:txBody>
          <a:bodyPr/>
          <a:lstStyle/>
          <a:p>
            <a:pPr>
              <a:lnSpc>
                <a:spcPct val="100000"/>
              </a:lnSpc>
              <a:buClr>
                <a:schemeClr val="tx1"/>
              </a:buClr>
            </a:pPr>
            <a:r>
              <a:rPr lang="en-US" sz="2800" dirty="0"/>
              <a:t>FLSA applies to AcqDemo positions</a:t>
            </a:r>
          </a:p>
          <a:p>
            <a:pPr>
              <a:lnSpc>
                <a:spcPct val="100000"/>
              </a:lnSpc>
              <a:buClr>
                <a:schemeClr val="tx1"/>
              </a:buClr>
            </a:pPr>
            <a:r>
              <a:rPr lang="en-US" sz="2800" dirty="0"/>
              <a:t>Status is determined by:  </a:t>
            </a:r>
          </a:p>
          <a:p>
            <a:pPr lvl="1">
              <a:lnSpc>
                <a:spcPct val="100000"/>
              </a:lnSpc>
              <a:buClr>
                <a:schemeClr val="tx1"/>
              </a:buClr>
            </a:pPr>
            <a:r>
              <a:rPr lang="en-US" sz="2400" dirty="0"/>
              <a:t>Duties and responsibilities assigned</a:t>
            </a:r>
          </a:p>
          <a:p>
            <a:pPr lvl="1">
              <a:lnSpc>
                <a:spcPct val="100000"/>
              </a:lnSpc>
              <a:buClr>
                <a:schemeClr val="tx1"/>
              </a:buClr>
            </a:pPr>
            <a:r>
              <a:rPr lang="en-US" sz="2400" dirty="0"/>
              <a:t>Broadband level definitions and level descriptors for each broadband level</a:t>
            </a:r>
          </a:p>
          <a:p>
            <a:pPr lvl="1">
              <a:lnSpc>
                <a:spcPct val="100000"/>
              </a:lnSpc>
              <a:buClr>
                <a:schemeClr val="tx1"/>
              </a:buClr>
            </a:pPr>
            <a:r>
              <a:rPr lang="en-US" sz="2400" dirty="0"/>
              <a:t>5 CFR Part 551 FLSA criteria</a:t>
            </a:r>
          </a:p>
          <a:p>
            <a:pPr>
              <a:lnSpc>
                <a:spcPct val="100000"/>
              </a:lnSpc>
              <a:buFont typeface="Times" pitchFamily="18" charset="0"/>
              <a:buNone/>
            </a:pPr>
            <a:endParaRPr lang="en-US" dirty="0"/>
          </a:p>
        </p:txBody>
      </p:sp>
      <p:sp>
        <p:nvSpPr>
          <p:cNvPr id="4" name="Slide Number Placeholder 3">
            <a:extLst>
              <a:ext uri="{FF2B5EF4-FFF2-40B4-BE49-F238E27FC236}">
                <a16:creationId xmlns:a16="http://schemas.microsoft.com/office/drawing/2014/main" id="{B11ED29B-9719-4AAA-9C3B-987A72FB7A0F}"/>
              </a:ext>
            </a:extLst>
          </p:cNvPr>
          <p:cNvSpPr>
            <a:spLocks noGrp="1"/>
          </p:cNvSpPr>
          <p:nvPr>
            <p:ph type="sldNum" sz="quarter" idx="12"/>
          </p:nvPr>
        </p:nvSpPr>
        <p:spPr>
          <a:xfrm>
            <a:off x="7600950" y="5849802"/>
            <a:ext cx="1543050" cy="150949"/>
          </a:xfrm>
        </p:spPr>
        <p:txBody>
          <a:bodyPr/>
          <a:lstStyle/>
          <a:p>
            <a:fld id="{799743CF-1701-448F-821E-836505736F2B}"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75528"/>
            <a:ext cx="9144000" cy="799352"/>
          </a:xfrm>
        </p:spPr>
        <p:txBody>
          <a:bodyPr>
            <a:noAutofit/>
          </a:bodyPr>
          <a:lstStyle/>
          <a:p>
            <a:pPr algn="ctr"/>
            <a:r>
              <a:rPr lang="en-US" sz="3200" dirty="0">
                <a:cs typeface="Tahoma" pitchFamily="34" charset="0"/>
              </a:rPr>
              <a:t>CLASSIFICATION</a:t>
            </a:r>
            <a:r>
              <a:rPr lang="en-US" sz="2175" dirty="0">
                <a:cs typeface="Tahoma" pitchFamily="34" charset="0"/>
              </a:rPr>
              <a:t/>
            </a:r>
            <a:br>
              <a:rPr lang="en-US" sz="2175" dirty="0">
                <a:cs typeface="Tahoma" pitchFamily="34" charset="0"/>
              </a:rPr>
            </a:br>
            <a:r>
              <a:rPr lang="en-US" i="1" dirty="0">
                <a:cs typeface="Tahoma" pitchFamily="34" charset="0"/>
              </a:rPr>
              <a:t>Classification Appeals</a:t>
            </a:r>
          </a:p>
        </p:txBody>
      </p:sp>
      <p:sp>
        <p:nvSpPr>
          <p:cNvPr id="46084" name="Content Placeholder 2"/>
          <p:cNvSpPr>
            <a:spLocks noGrp="1"/>
          </p:cNvSpPr>
          <p:nvPr>
            <p:ph sz="half" idx="1"/>
          </p:nvPr>
        </p:nvSpPr>
        <p:spPr>
          <a:xfrm>
            <a:off x="1138348" y="1781175"/>
            <a:ext cx="3200400" cy="3781425"/>
          </a:xfrm>
        </p:spPr>
        <p:txBody>
          <a:bodyPr/>
          <a:lstStyle/>
          <a:p>
            <a:pPr>
              <a:buFont typeface="Times"/>
              <a:buNone/>
              <a:defRPr/>
            </a:pPr>
            <a:r>
              <a:rPr lang="en-US" sz="2400" b="1" dirty="0"/>
              <a:t>What can be appealed?</a:t>
            </a:r>
          </a:p>
          <a:p>
            <a:pPr marL="260604" lvl="1" indent="-260604">
              <a:buSzPct val="100000"/>
              <a:defRPr/>
            </a:pPr>
            <a:r>
              <a:rPr lang="en-US" sz="2000" dirty="0"/>
              <a:t>Title</a:t>
            </a:r>
          </a:p>
          <a:p>
            <a:pPr marL="260604" lvl="1" indent="-260604">
              <a:buSzPct val="100000"/>
              <a:defRPr/>
            </a:pPr>
            <a:r>
              <a:rPr lang="en-US" sz="2000" dirty="0"/>
              <a:t>Occupational Series</a:t>
            </a:r>
          </a:p>
          <a:p>
            <a:pPr marL="260604" lvl="1" indent="-260604">
              <a:buSzPct val="100000"/>
              <a:defRPr/>
            </a:pPr>
            <a:r>
              <a:rPr lang="en-US" sz="2000" dirty="0"/>
              <a:t>Broadband level</a:t>
            </a:r>
          </a:p>
          <a:p>
            <a:pPr>
              <a:defRPr/>
            </a:pPr>
            <a:endParaRPr lang="en-US" sz="2400" dirty="0"/>
          </a:p>
          <a:p>
            <a:pPr lvl="1">
              <a:defRPr/>
            </a:pPr>
            <a:endParaRPr lang="en-US" sz="2100" dirty="0"/>
          </a:p>
          <a:p>
            <a:pPr lvl="1">
              <a:defRPr/>
            </a:pPr>
            <a:endParaRPr lang="en-US" sz="2100" dirty="0"/>
          </a:p>
          <a:p>
            <a:pPr lvl="1">
              <a:defRPr/>
            </a:pPr>
            <a:endParaRPr lang="en-US" sz="2100" dirty="0"/>
          </a:p>
        </p:txBody>
      </p:sp>
      <p:sp>
        <p:nvSpPr>
          <p:cNvPr id="34820" name="Content Placeholder 5"/>
          <p:cNvSpPr>
            <a:spLocks noGrp="1"/>
          </p:cNvSpPr>
          <p:nvPr>
            <p:ph sz="half" idx="2"/>
          </p:nvPr>
        </p:nvSpPr>
        <p:spPr>
          <a:xfrm>
            <a:off x="4338749" y="1781175"/>
            <a:ext cx="3829050" cy="3781425"/>
          </a:xfrm>
        </p:spPr>
        <p:txBody>
          <a:bodyPr/>
          <a:lstStyle/>
          <a:p>
            <a:pPr>
              <a:buClr>
                <a:srgbClr val="1D015F"/>
              </a:buClr>
              <a:buFont typeface="Times" pitchFamily="18" charset="0"/>
              <a:buNone/>
            </a:pPr>
            <a:r>
              <a:rPr lang="en-US" sz="2400" b="1" dirty="0"/>
              <a:t>What cannot be appealed?</a:t>
            </a:r>
          </a:p>
          <a:p>
            <a:r>
              <a:rPr lang="en-US" sz="2000" dirty="0"/>
              <a:t>Accuracy of PRD</a:t>
            </a:r>
          </a:p>
          <a:p>
            <a:r>
              <a:rPr lang="en-US" sz="2000" dirty="0"/>
              <a:t>AcqDemo Classification criteria</a:t>
            </a:r>
          </a:p>
          <a:p>
            <a:r>
              <a:rPr lang="en-US" sz="2000" dirty="0"/>
              <a:t>Pay-setting Criteria</a:t>
            </a:r>
          </a:p>
          <a:p>
            <a:r>
              <a:rPr lang="en-US" sz="2000" dirty="0"/>
              <a:t>Propriety of a Salary Schedule</a:t>
            </a:r>
          </a:p>
          <a:p>
            <a:r>
              <a:rPr lang="en-US" sz="2000" dirty="0"/>
              <a:t>Matters grievable under an admin or negotiated grievance procedure</a:t>
            </a:r>
          </a:p>
        </p:txBody>
      </p:sp>
      <p:sp>
        <p:nvSpPr>
          <p:cNvPr id="10" name="Oval 6">
            <a:extLst>
              <a:ext uri="{FF2B5EF4-FFF2-40B4-BE49-F238E27FC236}">
                <a16:creationId xmlns:a16="http://schemas.microsoft.com/office/drawing/2014/main" id="{CFA5F66A-31BE-406F-AC2A-41F26D768BA1}"/>
              </a:ext>
            </a:extLst>
          </p:cNvPr>
          <p:cNvSpPr>
            <a:spLocks noChangeArrowheads="1"/>
          </p:cNvSpPr>
          <p:nvPr/>
        </p:nvSpPr>
        <p:spPr bwMode="auto">
          <a:xfrm>
            <a:off x="6311077" y="5189041"/>
            <a:ext cx="1545752" cy="799352"/>
          </a:xfrm>
          <a:prstGeom prst="ellipse">
            <a:avLst/>
          </a:prstGeom>
          <a:solidFill>
            <a:srgbClr val="1D015F"/>
          </a:solidFill>
          <a:ln w="9525" algn="ctr">
            <a:solidFill>
              <a:schemeClr val="tx1"/>
            </a:solidFill>
            <a:round/>
          </a:ln>
        </p:spPr>
        <p:txBody>
          <a:bodyPr anchor="ctr"/>
          <a:lstStyle>
            <a:defPPr>
              <a:defRPr lang="en-US"/>
            </a:defPPr>
          </a:lstStyle>
          <a:p>
            <a:pPr algn="ctr"/>
            <a:r>
              <a:rPr lang="en-US" sz="1200" dirty="0">
                <a:solidFill>
                  <a:schemeClr val="bg1"/>
                </a:solidFill>
              </a:rPr>
              <a:t>DoD / DCPAS</a:t>
            </a:r>
          </a:p>
        </p:txBody>
      </p:sp>
      <p:sp>
        <p:nvSpPr>
          <p:cNvPr id="11" name="Oval 10">
            <a:extLst>
              <a:ext uri="{FF2B5EF4-FFF2-40B4-BE49-F238E27FC236}">
                <a16:creationId xmlns:a16="http://schemas.microsoft.com/office/drawing/2014/main" id="{4FA94A94-86D5-45E0-B176-4DDBC352B6D7}"/>
              </a:ext>
            </a:extLst>
          </p:cNvPr>
          <p:cNvSpPr>
            <a:spLocks noChangeArrowheads="1"/>
          </p:cNvSpPr>
          <p:nvPr/>
        </p:nvSpPr>
        <p:spPr bwMode="auto">
          <a:xfrm>
            <a:off x="1240304" y="5220448"/>
            <a:ext cx="1690467" cy="799352"/>
          </a:xfrm>
          <a:prstGeom prst="ellipse">
            <a:avLst/>
          </a:prstGeom>
          <a:solidFill>
            <a:srgbClr val="1D015F"/>
          </a:solidFill>
          <a:ln w="9525" algn="ctr">
            <a:solidFill>
              <a:schemeClr val="tx1"/>
            </a:solidFill>
            <a:round/>
          </a:ln>
        </p:spPr>
        <p:txBody>
          <a:bodyPr anchor="ctr"/>
          <a:lstStyle>
            <a:defPPr>
              <a:defRPr lang="en-US"/>
            </a:defPPr>
          </a:lstStyle>
          <a:p>
            <a:pPr algn="ctr"/>
            <a:r>
              <a:rPr lang="en-US" sz="1200">
                <a:solidFill>
                  <a:schemeClr val="bg1"/>
                </a:solidFill>
              </a:rPr>
              <a:t>SUPERVISOR</a:t>
            </a:r>
          </a:p>
        </p:txBody>
      </p:sp>
      <p:sp>
        <p:nvSpPr>
          <p:cNvPr id="12" name="Oval 6">
            <a:extLst>
              <a:ext uri="{FF2B5EF4-FFF2-40B4-BE49-F238E27FC236}">
                <a16:creationId xmlns:a16="http://schemas.microsoft.com/office/drawing/2014/main" id="{CD1C4FFA-CBFF-4350-9640-0C216C8EFA6B}"/>
              </a:ext>
            </a:extLst>
          </p:cNvPr>
          <p:cNvSpPr>
            <a:spLocks noChangeArrowheads="1"/>
          </p:cNvSpPr>
          <p:nvPr/>
        </p:nvSpPr>
        <p:spPr bwMode="auto">
          <a:xfrm>
            <a:off x="2930773" y="5220448"/>
            <a:ext cx="1596275" cy="799352"/>
          </a:xfrm>
          <a:prstGeom prst="ellipse">
            <a:avLst/>
          </a:prstGeom>
          <a:solidFill>
            <a:srgbClr val="1D015F"/>
          </a:solidFill>
          <a:ln w="9525" algn="ctr">
            <a:solidFill>
              <a:schemeClr val="tx1"/>
            </a:solidFill>
            <a:round/>
          </a:ln>
        </p:spPr>
        <p:txBody>
          <a:bodyPr anchor="ctr"/>
          <a:lstStyle>
            <a:defPPr>
              <a:defRPr lang="en-US"/>
            </a:defPPr>
          </a:lstStyle>
          <a:p>
            <a:pPr algn="ctr"/>
            <a:r>
              <a:rPr lang="en-US" sz="1200">
                <a:solidFill>
                  <a:schemeClr val="bg1"/>
                </a:solidFill>
              </a:rPr>
              <a:t>ORGANIZATION HEAD</a:t>
            </a:r>
          </a:p>
        </p:txBody>
      </p:sp>
      <p:sp>
        <p:nvSpPr>
          <p:cNvPr id="13" name="Oval 6">
            <a:extLst>
              <a:ext uri="{FF2B5EF4-FFF2-40B4-BE49-F238E27FC236}">
                <a16:creationId xmlns:a16="http://schemas.microsoft.com/office/drawing/2014/main" id="{0EC14133-93C1-445B-B659-27447A062F5A}"/>
              </a:ext>
            </a:extLst>
          </p:cNvPr>
          <p:cNvSpPr>
            <a:spLocks noChangeArrowheads="1"/>
          </p:cNvSpPr>
          <p:nvPr/>
        </p:nvSpPr>
        <p:spPr bwMode="auto">
          <a:xfrm>
            <a:off x="4680060" y="5220448"/>
            <a:ext cx="1584010" cy="799352"/>
          </a:xfrm>
          <a:prstGeom prst="ellipse">
            <a:avLst/>
          </a:prstGeom>
          <a:solidFill>
            <a:srgbClr val="1D015F"/>
          </a:solidFill>
          <a:ln w="9525" algn="ctr">
            <a:solidFill>
              <a:schemeClr val="tx1"/>
            </a:solidFill>
            <a:round/>
          </a:ln>
        </p:spPr>
        <p:txBody>
          <a:bodyPr anchor="ctr"/>
          <a:lstStyle>
            <a:defPPr>
              <a:defRPr lang="en-US"/>
            </a:defPPr>
          </a:lstStyle>
          <a:p>
            <a:pPr algn="ctr"/>
            <a:r>
              <a:rPr lang="en-US" sz="1200" dirty="0">
                <a:solidFill>
                  <a:schemeClr val="bg1"/>
                </a:solidFill>
              </a:rPr>
              <a:t>COMPONENT / AGENCY HEAD</a:t>
            </a:r>
          </a:p>
        </p:txBody>
      </p:sp>
      <p:sp>
        <p:nvSpPr>
          <p:cNvPr id="14" name="Right Arrow 9">
            <a:extLst>
              <a:ext uri="{FF2B5EF4-FFF2-40B4-BE49-F238E27FC236}">
                <a16:creationId xmlns:a16="http://schemas.microsoft.com/office/drawing/2014/main" id="{691F3D57-E513-44C8-8053-C00A66D970BF}"/>
              </a:ext>
            </a:extLst>
          </p:cNvPr>
          <p:cNvSpPr>
            <a:spLocks noChangeArrowheads="1"/>
          </p:cNvSpPr>
          <p:nvPr/>
        </p:nvSpPr>
        <p:spPr bwMode="auto">
          <a:xfrm>
            <a:off x="6069920" y="5405810"/>
            <a:ext cx="552850" cy="428625"/>
          </a:xfrm>
          <a:prstGeom prst="rightArrow">
            <a:avLst>
              <a:gd name="adj1" fmla="val 50000"/>
              <a:gd name="adj2" fmla="val 50026"/>
            </a:avLst>
          </a:prstGeom>
          <a:solidFill>
            <a:srgbClr val="FFC000"/>
          </a:solidFill>
          <a:ln w="9525" algn="ctr">
            <a:solidFill>
              <a:srgbClr val="1D015F"/>
            </a:solidFill>
            <a:round/>
          </a:ln>
        </p:spPr>
        <p:txBody>
          <a:bodyPr/>
          <a:lstStyle>
            <a:defPPr>
              <a:defRPr lang="en-US"/>
            </a:defPPr>
          </a:lstStyle>
          <a:p>
            <a:endParaRPr lang="en-US" sz="1350"/>
          </a:p>
        </p:txBody>
      </p:sp>
      <p:sp>
        <p:nvSpPr>
          <p:cNvPr id="15" name="Right Arrow 9">
            <a:extLst>
              <a:ext uri="{FF2B5EF4-FFF2-40B4-BE49-F238E27FC236}">
                <a16:creationId xmlns:a16="http://schemas.microsoft.com/office/drawing/2014/main" id="{1443BA2E-313D-465F-A109-1EDAE9895114}"/>
              </a:ext>
            </a:extLst>
          </p:cNvPr>
          <p:cNvSpPr>
            <a:spLocks noChangeArrowheads="1"/>
          </p:cNvSpPr>
          <p:nvPr/>
        </p:nvSpPr>
        <p:spPr bwMode="auto">
          <a:xfrm>
            <a:off x="2652756" y="5405810"/>
            <a:ext cx="552850" cy="428625"/>
          </a:xfrm>
          <a:prstGeom prst="rightArrow">
            <a:avLst>
              <a:gd name="adj1" fmla="val 50000"/>
              <a:gd name="adj2" fmla="val 50026"/>
            </a:avLst>
          </a:prstGeom>
          <a:solidFill>
            <a:srgbClr val="FFC000"/>
          </a:solidFill>
          <a:ln w="9525" algn="ctr">
            <a:solidFill>
              <a:srgbClr val="1D015F"/>
            </a:solidFill>
            <a:round/>
          </a:ln>
        </p:spPr>
        <p:txBody>
          <a:bodyPr/>
          <a:lstStyle>
            <a:defPPr>
              <a:defRPr lang="en-US"/>
            </a:defPPr>
          </a:lstStyle>
          <a:p>
            <a:endParaRPr lang="en-US" sz="1350"/>
          </a:p>
        </p:txBody>
      </p:sp>
      <p:sp>
        <p:nvSpPr>
          <p:cNvPr id="16" name="Right Arrow 9">
            <a:extLst>
              <a:ext uri="{FF2B5EF4-FFF2-40B4-BE49-F238E27FC236}">
                <a16:creationId xmlns:a16="http://schemas.microsoft.com/office/drawing/2014/main" id="{A097D724-602E-44D7-8C90-98ACAD8BD503}"/>
              </a:ext>
            </a:extLst>
          </p:cNvPr>
          <p:cNvSpPr>
            <a:spLocks noChangeArrowheads="1"/>
          </p:cNvSpPr>
          <p:nvPr/>
        </p:nvSpPr>
        <p:spPr bwMode="auto">
          <a:xfrm>
            <a:off x="4338749" y="5392566"/>
            <a:ext cx="552850" cy="428625"/>
          </a:xfrm>
          <a:prstGeom prst="rightArrow">
            <a:avLst>
              <a:gd name="adj1" fmla="val 50000"/>
              <a:gd name="adj2" fmla="val 50026"/>
            </a:avLst>
          </a:prstGeom>
          <a:solidFill>
            <a:srgbClr val="FFC000"/>
          </a:solidFill>
          <a:ln w="9525" algn="ctr">
            <a:solidFill>
              <a:srgbClr val="1D015F"/>
            </a:solidFill>
            <a:round/>
          </a:ln>
        </p:spPr>
        <p:txBody>
          <a:bodyPr/>
          <a:lstStyle>
            <a:defPPr>
              <a:defRPr lang="en-US"/>
            </a:defPPr>
          </a:lstStyle>
          <a:p>
            <a:endParaRPr lang="en-US" sz="1350"/>
          </a:p>
        </p:txBody>
      </p:sp>
      <p:sp>
        <p:nvSpPr>
          <p:cNvPr id="17" name="Slide Number Placeholder 3">
            <a:extLst>
              <a:ext uri="{FF2B5EF4-FFF2-40B4-BE49-F238E27FC236}">
                <a16:creationId xmlns:a16="http://schemas.microsoft.com/office/drawing/2014/main" id="{15B0243B-CC4F-4257-8318-BF4E20395C7A}"/>
              </a:ext>
            </a:extLst>
          </p:cNvPr>
          <p:cNvSpPr>
            <a:spLocks noGrp="1"/>
          </p:cNvSpPr>
          <p:nvPr>
            <p:ph type="sldNum" sz="quarter" idx="12"/>
          </p:nvPr>
        </p:nvSpPr>
        <p:spPr>
          <a:xfrm>
            <a:off x="7600950" y="6710280"/>
            <a:ext cx="1543050" cy="150949"/>
          </a:xfrm>
        </p:spPr>
        <p:txBody>
          <a:bodyPr/>
          <a:lstStyle/>
          <a:p>
            <a:fld id="{329FF5D7-754A-40D2-BC01-26D84E15C017}" type="slidenum">
              <a:rPr lang="en-US" smtClean="0"/>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266223"/>
            <a:ext cx="9144000" cy="452438"/>
          </a:xfrm>
          <a:prstGeom prst="rect">
            <a:avLst/>
          </a:prstGeom>
        </p:spPr>
        <p:txBody>
          <a:bodyPr>
            <a:noAutofit/>
          </a:bodyPr>
          <a:lstStyle/>
          <a:p>
            <a:r>
              <a:rPr lang="en-US" b="1" dirty="0"/>
              <a:t>  </a:t>
            </a:r>
            <a:r>
              <a:rPr lang="en-US" dirty="0"/>
              <a:t>III.  RECRUITMENT and Staffing</a:t>
            </a:r>
          </a:p>
        </p:txBody>
      </p:sp>
      <p:sp>
        <p:nvSpPr>
          <p:cNvPr id="35844" name="Slide Number Placeholder 4"/>
          <p:cNvSpPr>
            <a:spLocks noGrp="1"/>
          </p:cNvSpPr>
          <p:nvPr>
            <p:ph type="sldNum" sz="quarter" idx="12"/>
          </p:nvPr>
        </p:nvSpPr>
        <p:spPr bwMode="auto">
          <a:xfrm>
            <a:off x="6400800" y="5772150"/>
            <a:ext cx="1600200" cy="210741"/>
          </a:xfrm>
          <a:prstGeom prst="rect">
            <a:avLst/>
          </a:prstGeom>
          <a:noFill/>
          <a:ln>
            <a:miter lim="800000"/>
            <a:headEnd/>
            <a:tailEnd/>
          </a:ln>
        </p:spPr>
        <p:txBody>
          <a:bodyPr/>
          <a:lstStyle/>
          <a:p>
            <a:r>
              <a:rPr lang="en-US" dirty="0"/>
              <a:t> </a:t>
            </a:r>
          </a:p>
        </p:txBody>
      </p:sp>
      <p:sp>
        <p:nvSpPr>
          <p:cNvPr id="7" name="Slide Number Placeholder 3">
            <a:extLst>
              <a:ext uri="{FF2B5EF4-FFF2-40B4-BE49-F238E27FC236}">
                <a16:creationId xmlns:a16="http://schemas.microsoft.com/office/drawing/2014/main" id="{186A5F69-2260-40F8-9F4F-5902ED9C16AF}"/>
              </a:ext>
            </a:extLst>
          </p:cNvPr>
          <p:cNvSpPr txBox="1">
            <a:spLocks/>
          </p:cNvSpPr>
          <p:nvPr/>
        </p:nvSpPr>
        <p:spPr>
          <a:xfrm>
            <a:off x="7600950" y="6707051"/>
            <a:ext cx="1543050" cy="150949"/>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DF7F71-1492-4C71-BA8B-487FD79E8A07}" type="slidenum">
              <a:rPr lang="en-US" sz="900"/>
              <a:t>37</a:t>
            </a:fld>
            <a:endParaRPr lang="en-US" sz="900" dirty="0"/>
          </a:p>
        </p:txBody>
      </p:sp>
      <p:pic>
        <p:nvPicPr>
          <p:cNvPr id="13" name="Picture 12">
            <a:extLst>
              <a:ext uri="{FF2B5EF4-FFF2-40B4-BE49-F238E27FC236}">
                <a16:creationId xmlns:a16="http://schemas.microsoft.com/office/drawing/2014/main" id="{9B7D425A-5700-42F4-8484-D80A15BFD91E}"/>
              </a:ext>
            </a:extLst>
          </p:cNvPr>
          <p:cNvPicPr>
            <a:picLocks noChangeAspect="1"/>
          </p:cNvPicPr>
          <p:nvPr/>
        </p:nvPicPr>
        <p:blipFill>
          <a:blip r:embed="rId3"/>
          <a:stretch>
            <a:fillRect/>
          </a:stretch>
        </p:blipFill>
        <p:spPr>
          <a:xfrm>
            <a:off x="6400800" y="4803703"/>
            <a:ext cx="2386727" cy="1481257"/>
          </a:xfrm>
          <a:prstGeom prst="rect">
            <a:avLst/>
          </a:prstGeom>
        </p:spPr>
      </p:pic>
      <p:pic>
        <p:nvPicPr>
          <p:cNvPr id="16" name="Picture 15">
            <a:extLst>
              <a:ext uri="{FF2B5EF4-FFF2-40B4-BE49-F238E27FC236}">
                <a16:creationId xmlns:a16="http://schemas.microsoft.com/office/drawing/2014/main" id="{3B93CD44-6BA7-45DF-9770-7189065E31E6}"/>
              </a:ext>
            </a:extLst>
          </p:cNvPr>
          <p:cNvPicPr>
            <a:picLocks noChangeAspect="1"/>
          </p:cNvPicPr>
          <p:nvPr/>
        </p:nvPicPr>
        <p:blipFill>
          <a:blip r:embed="rId4"/>
          <a:stretch>
            <a:fillRect/>
          </a:stretch>
        </p:blipFill>
        <p:spPr>
          <a:xfrm>
            <a:off x="5138927" y="3054913"/>
            <a:ext cx="3349705" cy="2108835"/>
          </a:xfrm>
          <a:prstGeom prst="rect">
            <a:avLst/>
          </a:prstGeom>
        </p:spPr>
      </p:pic>
      <p:sp>
        <p:nvSpPr>
          <p:cNvPr id="35843" name="Content Placeholder 2"/>
          <p:cNvSpPr>
            <a:spLocks noGrp="1"/>
          </p:cNvSpPr>
          <p:nvPr>
            <p:ph idx="4294967295"/>
          </p:nvPr>
        </p:nvSpPr>
        <p:spPr>
          <a:xfrm>
            <a:off x="630936" y="1143000"/>
            <a:ext cx="7882128" cy="4115582"/>
          </a:xfrm>
          <a:prstGeom prst="rect">
            <a:avLst/>
          </a:prstGeom>
        </p:spPr>
        <p:txBody>
          <a:bodyPr>
            <a:noAutofit/>
          </a:bodyPr>
          <a:lstStyle/>
          <a:p>
            <a:pPr marL="344488" lvl="1" indent="-344488">
              <a:lnSpc>
                <a:spcPct val="100000"/>
              </a:lnSpc>
              <a:buClr>
                <a:schemeClr val="tx1"/>
              </a:buClr>
            </a:pPr>
            <a:r>
              <a:rPr lang="en-US" sz="2800" dirty="0"/>
              <a:t>Competitive and Non-Competitive Actions</a:t>
            </a:r>
          </a:p>
          <a:p>
            <a:pPr marL="344488" lvl="1" indent="-344488">
              <a:lnSpc>
                <a:spcPct val="100000"/>
              </a:lnSpc>
              <a:buClr>
                <a:schemeClr val="tx1"/>
              </a:buClr>
            </a:pPr>
            <a:r>
              <a:rPr lang="en-US" sz="2800" dirty="0"/>
              <a:t>Types of Appointments</a:t>
            </a:r>
          </a:p>
          <a:p>
            <a:pPr marL="344488" lvl="1" indent="-344488">
              <a:lnSpc>
                <a:spcPct val="100000"/>
              </a:lnSpc>
              <a:buClr>
                <a:schemeClr val="tx1"/>
              </a:buClr>
            </a:pPr>
            <a:r>
              <a:rPr lang="en-US" sz="2800" dirty="0"/>
              <a:t>External Appointment Authorities</a:t>
            </a:r>
          </a:p>
          <a:p>
            <a:pPr marL="344488" lvl="1" indent="-344488">
              <a:lnSpc>
                <a:spcPct val="100000"/>
              </a:lnSpc>
              <a:buClr>
                <a:schemeClr val="tx1"/>
              </a:buClr>
            </a:pPr>
            <a:r>
              <a:rPr lang="en-US" sz="2800" dirty="0"/>
              <a:t>Targeted Recruitment and Outreach</a:t>
            </a:r>
          </a:p>
          <a:p>
            <a:pPr marL="344488" lvl="1" indent="-344488">
              <a:lnSpc>
                <a:spcPct val="100000"/>
              </a:lnSpc>
              <a:buClr>
                <a:schemeClr val="tx1"/>
              </a:buClr>
            </a:pPr>
            <a:r>
              <a:rPr lang="en-US" sz="2800" dirty="0"/>
              <a:t>Delegated Examining Processes</a:t>
            </a:r>
          </a:p>
          <a:p>
            <a:pPr marL="344488" lvl="1" indent="-344488">
              <a:lnSpc>
                <a:spcPct val="100000"/>
              </a:lnSpc>
              <a:buClr>
                <a:schemeClr val="tx1"/>
              </a:buClr>
            </a:pPr>
            <a:r>
              <a:rPr lang="en-US" sz="2800" dirty="0"/>
              <a:t>Internal Staffing Processes </a:t>
            </a:r>
          </a:p>
          <a:p>
            <a:pPr marL="344488" lvl="1" indent="-344488">
              <a:lnSpc>
                <a:spcPct val="100000"/>
              </a:lnSpc>
              <a:buClr>
                <a:schemeClr val="tx1"/>
              </a:buClr>
            </a:pPr>
            <a:r>
              <a:rPr lang="en-US" sz="2800" dirty="0"/>
              <a:t>Probationary Periods</a:t>
            </a:r>
          </a:p>
          <a:p>
            <a:pPr marL="344488" lvl="1" indent="-344488">
              <a:lnSpc>
                <a:spcPct val="100000"/>
              </a:lnSpc>
              <a:buClr>
                <a:schemeClr val="tx1"/>
              </a:buClr>
            </a:pPr>
            <a:r>
              <a:rPr lang="en-US" sz="2800" dirty="0"/>
              <a:t>Voluntary Emeritus Program</a:t>
            </a:r>
          </a:p>
          <a:p>
            <a:pPr lvl="1">
              <a:buClr>
                <a:srgbClr val="1D015F"/>
              </a:buClr>
              <a:buFont typeface="Wingdings" pitchFamily="2" charset="2"/>
              <a:buChar char="§"/>
            </a:pPr>
            <a:endParaRPr lang="en-US" sz="21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itle 10"/>
          <p:cNvSpPr>
            <a:spLocks noGrp="1"/>
          </p:cNvSpPr>
          <p:nvPr>
            <p:ph type="title" idx="4294967295"/>
          </p:nvPr>
        </p:nvSpPr>
        <p:spPr>
          <a:xfrm>
            <a:off x="0" y="305064"/>
            <a:ext cx="9144000" cy="837935"/>
          </a:xfrm>
          <a:prstGeom prst="rect">
            <a:avLst/>
          </a:prstGeom>
        </p:spPr>
        <p:txBody>
          <a:bodyPr>
            <a:noAutofit/>
          </a:bodyPr>
          <a:lstStyle/>
          <a:p>
            <a:r>
              <a:rPr lang="en-US" dirty="0"/>
              <a:t>RECRUITMENT and STAFFING</a:t>
            </a:r>
            <a:r>
              <a:rPr lang="en-US" b="1" dirty="0"/>
              <a:t/>
            </a:r>
            <a:br>
              <a:rPr lang="en-US" b="1" dirty="0"/>
            </a:br>
            <a:r>
              <a:rPr lang="en-US" sz="2400" i="1" dirty="0"/>
              <a:t>Competitive and Non-Competitive Actions</a:t>
            </a:r>
          </a:p>
        </p:txBody>
      </p:sp>
      <p:sp>
        <p:nvSpPr>
          <p:cNvPr id="33796" name="Content Placeholder 3"/>
          <p:cNvSpPr>
            <a:spLocks noGrp="1"/>
          </p:cNvSpPr>
          <p:nvPr>
            <p:ph idx="4294967295"/>
          </p:nvPr>
        </p:nvSpPr>
        <p:spPr>
          <a:xfrm>
            <a:off x="630936" y="1485898"/>
            <a:ext cx="7882128" cy="1943101"/>
          </a:xfrm>
          <a:prstGeom prst="rect">
            <a:avLst/>
          </a:prstGeom>
        </p:spPr>
        <p:txBody>
          <a:bodyPr>
            <a:noAutofit/>
          </a:bodyPr>
          <a:lstStyle/>
          <a:p>
            <a:pPr>
              <a:buClr>
                <a:schemeClr val="tx1"/>
              </a:buClr>
            </a:pPr>
            <a:r>
              <a:rPr lang="en-US" sz="2600" dirty="0"/>
              <a:t>Competitive</a:t>
            </a:r>
          </a:p>
          <a:p>
            <a:pPr lvl="1">
              <a:buClr>
                <a:schemeClr val="tx1"/>
              </a:buClr>
            </a:pPr>
            <a:r>
              <a:rPr lang="en-US" sz="2000" dirty="0"/>
              <a:t>Promotions</a:t>
            </a:r>
          </a:p>
          <a:p>
            <a:pPr lvl="1" indent="0">
              <a:spcBef>
                <a:spcPts val="0"/>
              </a:spcBef>
              <a:buClr>
                <a:schemeClr val="tx1"/>
              </a:buClr>
              <a:buNone/>
            </a:pPr>
            <a:r>
              <a:rPr lang="en-US" sz="2000" dirty="0"/>
              <a:t>(Movement to a position with a higher earning potential than the current position)</a:t>
            </a:r>
          </a:p>
          <a:p>
            <a:pPr lvl="1">
              <a:buClr>
                <a:schemeClr val="tx1"/>
              </a:buClr>
            </a:pPr>
            <a:r>
              <a:rPr lang="en-US" sz="2000" dirty="0"/>
              <a:t>Temporary Promotions exceeding a cumulative total of 1 year within any consecutive 24-month period</a:t>
            </a:r>
          </a:p>
        </p:txBody>
      </p:sp>
      <p:sp>
        <p:nvSpPr>
          <p:cNvPr id="33797" name="Content Placeholder 4"/>
          <p:cNvSpPr>
            <a:spLocks noGrp="1"/>
          </p:cNvSpPr>
          <p:nvPr>
            <p:ph sz="half" idx="4294967295"/>
          </p:nvPr>
        </p:nvSpPr>
        <p:spPr>
          <a:xfrm>
            <a:off x="4280617" y="3829050"/>
            <a:ext cx="4329983" cy="2571750"/>
          </a:xfrm>
          <a:prstGeom prst="rect">
            <a:avLst/>
          </a:prstGeom>
        </p:spPr>
        <p:txBody>
          <a:bodyPr>
            <a:noAutofit/>
          </a:bodyPr>
          <a:lstStyle/>
          <a:p>
            <a:pPr marL="171450" lvl="1">
              <a:buClr>
                <a:schemeClr val="tx1"/>
              </a:buClr>
            </a:pPr>
            <a:r>
              <a:rPr lang="en-US" sz="2000" dirty="0"/>
              <a:t>Maximum Broadband Level Promotions</a:t>
            </a:r>
          </a:p>
          <a:p>
            <a:pPr marL="171450" lvl="1">
              <a:buClr>
                <a:schemeClr val="tx1"/>
              </a:buClr>
            </a:pPr>
            <a:r>
              <a:rPr lang="en-US" sz="2000" dirty="0"/>
              <a:t>Temporary Promotions NOT exceeding a cumulative total of 1 year within any consecutive 24-month period</a:t>
            </a:r>
          </a:p>
          <a:p>
            <a:pPr marL="171450" lvl="1">
              <a:buClr>
                <a:schemeClr val="tx1"/>
              </a:buClr>
            </a:pPr>
            <a:r>
              <a:rPr lang="en-US" sz="2000" dirty="0"/>
              <a:t>Candidates with priority consideration</a:t>
            </a:r>
          </a:p>
          <a:p>
            <a:pPr marL="171450" lvl="1">
              <a:buClr>
                <a:schemeClr val="tx1"/>
              </a:buClr>
            </a:pPr>
            <a:r>
              <a:rPr lang="en-US" sz="2000" dirty="0"/>
              <a:t>Addition of supervisory duties in same broadband level</a:t>
            </a:r>
          </a:p>
        </p:txBody>
      </p:sp>
      <p:sp>
        <p:nvSpPr>
          <p:cNvPr id="5" name="Slide Number Placeholder 3">
            <a:extLst>
              <a:ext uri="{FF2B5EF4-FFF2-40B4-BE49-F238E27FC236}">
                <a16:creationId xmlns:a16="http://schemas.microsoft.com/office/drawing/2014/main" id="{8965C3BE-594D-46BB-BB65-27A6A2ABA002}"/>
              </a:ext>
            </a:extLst>
          </p:cNvPr>
          <p:cNvSpPr>
            <a:spLocks noGrp="1"/>
          </p:cNvSpPr>
          <p:nvPr>
            <p:ph type="sldNum" sz="quarter" idx="12"/>
          </p:nvPr>
        </p:nvSpPr>
        <p:spPr>
          <a:xfrm>
            <a:off x="7600950" y="6707051"/>
            <a:ext cx="1543050" cy="150949"/>
          </a:xfrm>
        </p:spPr>
        <p:txBody>
          <a:bodyPr/>
          <a:lstStyle/>
          <a:p>
            <a:fld id="{EB47D59F-0543-4844-A9C6-D51E5BD9F2C6}" type="slidenum">
              <a:rPr lang="en-US" smtClean="0"/>
              <a:t>38</a:t>
            </a:fld>
            <a:endParaRPr lang="en-US" dirty="0"/>
          </a:p>
        </p:txBody>
      </p:sp>
      <p:sp>
        <p:nvSpPr>
          <p:cNvPr id="6" name="Content Placeholder 4">
            <a:extLst>
              <a:ext uri="{FF2B5EF4-FFF2-40B4-BE49-F238E27FC236}">
                <a16:creationId xmlns:a16="http://schemas.microsoft.com/office/drawing/2014/main" id="{55D79C13-5A37-47D9-9454-9FDD325EB607}"/>
              </a:ext>
            </a:extLst>
          </p:cNvPr>
          <p:cNvSpPr txBox="1">
            <a:spLocks/>
          </p:cNvSpPr>
          <p:nvPr/>
        </p:nvSpPr>
        <p:spPr>
          <a:xfrm>
            <a:off x="630936" y="3386780"/>
            <a:ext cx="3714750" cy="21145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sz="2600" dirty="0"/>
              <a:t>Non-Competitive</a:t>
            </a:r>
          </a:p>
          <a:p>
            <a:pPr lvl="1">
              <a:buClr>
                <a:schemeClr val="tx1"/>
              </a:buClr>
            </a:pPr>
            <a:r>
              <a:rPr lang="en-US" sz="2000" dirty="0"/>
              <a:t>Reassignments</a:t>
            </a:r>
          </a:p>
          <a:p>
            <a:pPr lvl="1">
              <a:buClr>
                <a:schemeClr val="tx1"/>
              </a:buClr>
            </a:pPr>
            <a:r>
              <a:rPr lang="en-US" sz="2000" dirty="0"/>
              <a:t>Re-Promotions</a:t>
            </a:r>
          </a:p>
          <a:p>
            <a:pPr lvl="1">
              <a:buClr>
                <a:schemeClr val="tx1"/>
              </a:buClr>
            </a:pPr>
            <a:r>
              <a:rPr lang="en-US" sz="2000" dirty="0"/>
              <a:t>Change in position having no greater earning potential than current</a:t>
            </a:r>
          </a:p>
          <a:p>
            <a:pPr lvl="1">
              <a:buClr>
                <a:schemeClr val="tx1"/>
              </a:buClr>
            </a:pPr>
            <a:r>
              <a:rPr lang="en-US" sz="2000" dirty="0"/>
              <a:t>Accretion of Duties/Impact of Person on the Job</a:t>
            </a:r>
          </a:p>
          <a:p>
            <a:pPr lvl="1">
              <a:buClr>
                <a:schemeClr val="tx1"/>
              </a:buClr>
            </a:pPr>
            <a:r>
              <a:rPr lang="en-US" sz="2000" dirty="0"/>
              <a:t>RIF placement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blinds(horizontal)">
                                      <p:cBhvr>
                                        <p:cTn id="7" dur="500"/>
                                        <p:tgtEl>
                                          <p:spTgt spid="3379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796">
                                            <p:txEl>
                                              <p:pRg st="1" end="1"/>
                                            </p:txEl>
                                          </p:spTgt>
                                        </p:tgtEl>
                                        <p:attrNameLst>
                                          <p:attrName>style.visibility</p:attrName>
                                        </p:attrNameLst>
                                      </p:cBhvr>
                                      <p:to>
                                        <p:strVal val="visible"/>
                                      </p:to>
                                    </p:set>
                                    <p:animEffect transition="in" filter="blinds(horizontal)">
                                      <p:cBhvr>
                                        <p:cTn id="10" dur="500"/>
                                        <p:tgtEl>
                                          <p:spTgt spid="3379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3796">
                                            <p:txEl>
                                              <p:pRg st="2" end="2"/>
                                            </p:txEl>
                                          </p:spTgt>
                                        </p:tgtEl>
                                        <p:attrNameLst>
                                          <p:attrName>style.visibility</p:attrName>
                                        </p:attrNameLst>
                                      </p:cBhvr>
                                      <p:to>
                                        <p:strVal val="visible"/>
                                      </p:to>
                                    </p:set>
                                    <p:animEffect transition="in" filter="blinds(horizontal)">
                                      <p:cBhvr>
                                        <p:cTn id="13" dur="500"/>
                                        <p:tgtEl>
                                          <p:spTgt spid="3379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3796">
                                            <p:txEl>
                                              <p:pRg st="3" end="3"/>
                                            </p:txEl>
                                          </p:spTgt>
                                        </p:tgtEl>
                                        <p:attrNameLst>
                                          <p:attrName>style.visibility</p:attrName>
                                        </p:attrNameLst>
                                      </p:cBhvr>
                                      <p:to>
                                        <p:strVal val="visible"/>
                                      </p:to>
                                    </p:set>
                                    <p:animEffect transition="in" filter="blinds(horizontal)">
                                      <p:cBhvr>
                                        <p:cTn id="16" dur="500"/>
                                        <p:tgtEl>
                                          <p:spTgt spid="3379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3797">
                                            <p:txEl>
                                              <p:pRg st="0" end="0"/>
                                            </p:txEl>
                                          </p:spTgt>
                                        </p:tgtEl>
                                        <p:attrNameLst>
                                          <p:attrName>style.visibility</p:attrName>
                                        </p:attrNameLst>
                                      </p:cBhvr>
                                      <p:to>
                                        <p:strVal val="visible"/>
                                      </p:to>
                                    </p:set>
                                    <p:animEffect transition="in" filter="blinds(horizontal)">
                                      <p:cBhvr>
                                        <p:cTn id="21" dur="500"/>
                                        <p:tgtEl>
                                          <p:spTgt spid="33797">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3797">
                                            <p:txEl>
                                              <p:pRg st="1" end="1"/>
                                            </p:txEl>
                                          </p:spTgt>
                                        </p:tgtEl>
                                        <p:attrNameLst>
                                          <p:attrName>style.visibility</p:attrName>
                                        </p:attrNameLst>
                                      </p:cBhvr>
                                      <p:to>
                                        <p:strVal val="visible"/>
                                      </p:to>
                                    </p:set>
                                    <p:animEffect transition="in" filter="blinds(horizontal)">
                                      <p:cBhvr>
                                        <p:cTn id="24" dur="500"/>
                                        <p:tgtEl>
                                          <p:spTgt spid="33797">
                                            <p:txEl>
                                              <p:pRg st="1" end="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3797">
                                            <p:txEl>
                                              <p:pRg st="2" end="2"/>
                                            </p:txEl>
                                          </p:spTgt>
                                        </p:tgtEl>
                                        <p:attrNameLst>
                                          <p:attrName>style.visibility</p:attrName>
                                        </p:attrNameLst>
                                      </p:cBhvr>
                                      <p:to>
                                        <p:strVal val="visible"/>
                                      </p:to>
                                    </p:set>
                                    <p:animEffect transition="in" filter="blinds(horizontal)">
                                      <p:cBhvr>
                                        <p:cTn id="27" dur="500"/>
                                        <p:tgtEl>
                                          <p:spTgt spid="33797">
                                            <p:txEl>
                                              <p:pRg st="2" end="2"/>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3797">
                                            <p:txEl>
                                              <p:pRg st="3" end="3"/>
                                            </p:txEl>
                                          </p:spTgt>
                                        </p:tgtEl>
                                        <p:attrNameLst>
                                          <p:attrName>style.visibility</p:attrName>
                                        </p:attrNameLst>
                                      </p:cBhvr>
                                      <p:to>
                                        <p:strVal val="visible"/>
                                      </p:to>
                                    </p:set>
                                    <p:animEffect transition="in" filter="blinds(horizontal)">
                                      <p:cBhvr>
                                        <p:cTn id="30" dur="500"/>
                                        <p:tgtEl>
                                          <p:spTgt spid="3379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blinds(horizontal)">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blinds(horizontal)">
                                      <p:cBhvr>
                                        <p:cTn id="40" dur="500"/>
                                        <p:tgtEl>
                                          <p:spTgt spid="6">
                                            <p:txEl>
                                              <p:pRg st="1" end="1"/>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blinds(horizontal)">
                                      <p:cBhvr>
                                        <p:cTn id="43" dur="500"/>
                                        <p:tgtEl>
                                          <p:spTgt spid="6">
                                            <p:txEl>
                                              <p:pRg st="2" end="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blinds(horizontal)">
                                      <p:cBhvr>
                                        <p:cTn id="46" dur="500"/>
                                        <p:tgtEl>
                                          <p:spTgt spid="6">
                                            <p:txEl>
                                              <p:pRg st="3" end="3"/>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blinds(horizontal)">
                                      <p:cBhvr>
                                        <p:cTn id="49" dur="500"/>
                                        <p:tgtEl>
                                          <p:spTgt spid="6">
                                            <p:txEl>
                                              <p:pRg st="4" end="4"/>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blinds(horizontal)">
                                      <p:cBhvr>
                                        <p:cTn id="5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4294967295"/>
          </p:nvPr>
        </p:nvSpPr>
        <p:spPr>
          <a:xfrm>
            <a:off x="630936" y="1626783"/>
            <a:ext cx="7882128" cy="3835228"/>
          </a:xfrm>
          <a:prstGeom prst="rect">
            <a:avLst/>
          </a:prstGeom>
        </p:spPr>
        <p:txBody>
          <a:bodyPr>
            <a:noAutofit/>
          </a:bodyPr>
          <a:lstStyle/>
          <a:p>
            <a:pPr>
              <a:buClr>
                <a:srgbClr val="1D015F"/>
              </a:buClr>
            </a:pPr>
            <a:r>
              <a:rPr lang="en-US" sz="2800" dirty="0"/>
              <a:t>Appointment options:</a:t>
            </a:r>
          </a:p>
          <a:p>
            <a:pPr lvl="1"/>
            <a:r>
              <a:rPr lang="en-US" sz="2400" dirty="0"/>
              <a:t>Competitive appointments </a:t>
            </a:r>
          </a:p>
          <a:p>
            <a:pPr lvl="2"/>
            <a:r>
              <a:rPr lang="en-US" sz="2000" dirty="0"/>
              <a:t>Career</a:t>
            </a:r>
          </a:p>
          <a:p>
            <a:pPr lvl="2"/>
            <a:r>
              <a:rPr lang="en-US" sz="2000" dirty="0"/>
              <a:t>Career-conditional</a:t>
            </a:r>
          </a:p>
          <a:p>
            <a:pPr lvl="1"/>
            <a:r>
              <a:rPr lang="en-US" sz="2400" dirty="0"/>
              <a:t>Temporary/Time Limited – NTE 1 year, + year extension</a:t>
            </a:r>
          </a:p>
          <a:p>
            <a:pPr lvl="1"/>
            <a:r>
              <a:rPr lang="en-US" sz="2400" dirty="0"/>
              <a:t>Modified Term – NTE 5 years, +1 year extension</a:t>
            </a:r>
          </a:p>
          <a:p>
            <a:pPr lvl="1"/>
            <a:r>
              <a:rPr lang="en-US" sz="2400" dirty="0"/>
              <a:t>Excepted Service</a:t>
            </a:r>
          </a:p>
          <a:p>
            <a:pPr lvl="2"/>
            <a:r>
              <a:rPr lang="en-US" sz="2000" dirty="0"/>
              <a:t>Pathways Programs</a:t>
            </a:r>
          </a:p>
          <a:p>
            <a:pPr lvl="2"/>
            <a:r>
              <a:rPr lang="en-US" sz="2000" dirty="0"/>
              <a:t>Veterans’ Recruitment Appointment</a:t>
            </a:r>
          </a:p>
          <a:p>
            <a:pPr lvl="2"/>
            <a:r>
              <a:rPr lang="en-US" sz="2000" dirty="0"/>
              <a:t>Appointment for Individuals with Disabilities</a:t>
            </a:r>
          </a:p>
        </p:txBody>
      </p:sp>
      <p:sp>
        <p:nvSpPr>
          <p:cNvPr id="6" name="Title 10">
            <a:extLst>
              <a:ext uri="{FF2B5EF4-FFF2-40B4-BE49-F238E27FC236}">
                <a16:creationId xmlns:a16="http://schemas.microsoft.com/office/drawing/2014/main" id="{B856CF09-E187-4127-9289-0D9107983240}"/>
              </a:ext>
            </a:extLst>
          </p:cNvPr>
          <p:cNvSpPr>
            <a:spLocks noGrp="1"/>
          </p:cNvSpPr>
          <p:nvPr>
            <p:ph type="title" idx="4294967295"/>
          </p:nvPr>
        </p:nvSpPr>
        <p:spPr>
          <a:xfrm>
            <a:off x="0" y="319395"/>
            <a:ext cx="9144000" cy="899805"/>
          </a:xfrm>
          <a:prstGeom prst="rect">
            <a:avLst/>
          </a:prstGeom>
        </p:spPr>
        <p:txBody>
          <a:bodyPr>
            <a:noAutofit/>
          </a:bodyPr>
          <a:lstStyle/>
          <a:p>
            <a:r>
              <a:rPr lang="en-US" dirty="0"/>
              <a:t>RECRUITMENT and STAFFING</a:t>
            </a:r>
            <a:r>
              <a:rPr lang="en-US" b="1" dirty="0"/>
              <a:t/>
            </a:r>
            <a:br>
              <a:rPr lang="en-US" b="1" dirty="0"/>
            </a:br>
            <a:r>
              <a:rPr lang="en-US" sz="2400" i="1" dirty="0"/>
              <a:t>Types of Appointments</a:t>
            </a:r>
          </a:p>
        </p:txBody>
      </p:sp>
      <p:sp>
        <p:nvSpPr>
          <p:cNvPr id="4" name="Slide Number Placeholder 3">
            <a:extLst>
              <a:ext uri="{FF2B5EF4-FFF2-40B4-BE49-F238E27FC236}">
                <a16:creationId xmlns:a16="http://schemas.microsoft.com/office/drawing/2014/main" id="{5587E829-E697-41BA-A325-57A07CB40345}"/>
              </a:ext>
            </a:extLst>
          </p:cNvPr>
          <p:cNvSpPr>
            <a:spLocks noGrp="1"/>
          </p:cNvSpPr>
          <p:nvPr>
            <p:ph type="sldNum" sz="quarter" idx="12"/>
          </p:nvPr>
        </p:nvSpPr>
        <p:spPr>
          <a:xfrm>
            <a:off x="7600950" y="6707051"/>
            <a:ext cx="1543050" cy="150949"/>
          </a:xfrm>
        </p:spPr>
        <p:txBody>
          <a:bodyPr/>
          <a:lstStyle/>
          <a:p>
            <a:fld id="{F013D2C7-5B46-4EFE-A1A5-99B07C577276}" type="slidenum">
              <a:rPr lang="en-US" smtClean="0"/>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301752"/>
            <a:ext cx="9144000" cy="917448"/>
          </a:xfrm>
          <a:prstGeom prst="rect">
            <a:avLst/>
          </a:prstGeom>
        </p:spPr>
        <p:txBody>
          <a:bodyPr>
            <a:normAutofit fontScale="90000"/>
          </a:bodyPr>
          <a:lstStyle/>
          <a:p>
            <a:r>
              <a:rPr lang="en-US" sz="3600"/>
              <a:t>INTRODUCTION</a:t>
            </a:r>
            <a:r>
              <a:rPr lang="en-US" b="1" dirty="0"/>
              <a:t/>
            </a:r>
            <a:br>
              <a:rPr lang="en-US" b="1" dirty="0"/>
            </a:br>
            <a:r>
              <a:rPr lang="en-US" sz="2700" i="1" dirty="0"/>
              <a:t>Housekeeping, Expectations &amp; Parking Lot</a:t>
            </a:r>
          </a:p>
        </p:txBody>
      </p:sp>
      <p:sp>
        <p:nvSpPr>
          <p:cNvPr id="10243" name="Rectangle 3"/>
          <p:cNvSpPr>
            <a:spLocks noGrp="1" noChangeArrowheads="1"/>
          </p:cNvSpPr>
          <p:nvPr>
            <p:ph idx="4294967295"/>
          </p:nvPr>
        </p:nvSpPr>
        <p:spPr>
          <a:xfrm>
            <a:off x="1653778" y="1752600"/>
            <a:ext cx="5836444" cy="3429000"/>
          </a:xfrm>
          <a:prstGeom prst="rect">
            <a:avLst/>
          </a:prstGeom>
        </p:spPr>
        <p:txBody>
          <a:bodyPr/>
          <a:lstStyle/>
          <a:p>
            <a:pPr marL="472678" lvl="1" indent="-342900">
              <a:lnSpc>
                <a:spcPct val="100000"/>
              </a:lnSpc>
              <a:buClr>
                <a:schemeClr val="tx1"/>
              </a:buClr>
            </a:pPr>
            <a:r>
              <a:rPr lang="en-US" sz="2800" dirty="0"/>
              <a:t>Sign in </a:t>
            </a:r>
          </a:p>
          <a:p>
            <a:pPr marL="472678" lvl="1" indent="-342900">
              <a:lnSpc>
                <a:spcPct val="100000"/>
              </a:lnSpc>
              <a:buClr>
                <a:schemeClr val="tx1"/>
              </a:buClr>
            </a:pPr>
            <a:r>
              <a:rPr lang="en-US" sz="2800" dirty="0"/>
              <a:t>Introductions</a:t>
            </a:r>
          </a:p>
          <a:p>
            <a:pPr marL="472678" lvl="1" indent="-342900">
              <a:lnSpc>
                <a:spcPct val="100000"/>
              </a:lnSpc>
              <a:buClr>
                <a:schemeClr val="tx1"/>
              </a:buClr>
            </a:pPr>
            <a:r>
              <a:rPr lang="en-US" sz="2800" dirty="0"/>
              <a:t>Expectations </a:t>
            </a:r>
          </a:p>
          <a:p>
            <a:pPr marL="472678" lvl="1" indent="-342900">
              <a:lnSpc>
                <a:spcPct val="100000"/>
              </a:lnSpc>
              <a:buClr>
                <a:schemeClr val="tx1"/>
              </a:buClr>
            </a:pPr>
            <a:r>
              <a:rPr lang="en-US" sz="2800" dirty="0"/>
              <a:t>Questions (beyond the scope of the class)</a:t>
            </a:r>
          </a:p>
          <a:p>
            <a:pPr marL="472678" lvl="1" indent="-342900">
              <a:lnSpc>
                <a:spcPct val="100000"/>
              </a:lnSpc>
              <a:buClr>
                <a:schemeClr val="tx1"/>
              </a:buClr>
            </a:pPr>
            <a:r>
              <a:rPr lang="en-US" sz="2800" dirty="0"/>
              <a:t>HR References</a:t>
            </a:r>
          </a:p>
          <a:p>
            <a:pPr marL="472678" lvl="1" indent="-342900">
              <a:lnSpc>
                <a:spcPct val="100000"/>
              </a:lnSpc>
              <a:buClr>
                <a:schemeClr val="tx1"/>
              </a:buClr>
            </a:pPr>
            <a:r>
              <a:rPr lang="en-US" sz="2800" dirty="0"/>
              <a:t>Course Evaluation</a:t>
            </a:r>
          </a:p>
          <a:p>
            <a:pPr lvl="1">
              <a:lnSpc>
                <a:spcPct val="100000"/>
              </a:lnSpc>
              <a:buClr>
                <a:srgbClr val="00246C"/>
              </a:buClr>
              <a:buFontTx/>
              <a:buNone/>
            </a:pPr>
            <a:endParaRPr lang="en-US" sz="2800" dirty="0"/>
          </a:p>
        </p:txBody>
      </p:sp>
      <p:sp>
        <p:nvSpPr>
          <p:cNvPr id="4" name="Slide Number Placeholder 3">
            <a:extLst>
              <a:ext uri="{FF2B5EF4-FFF2-40B4-BE49-F238E27FC236}">
                <a16:creationId xmlns:a16="http://schemas.microsoft.com/office/drawing/2014/main" id="{7EDF1558-6CA2-4D5F-A503-1FEFE411E731}"/>
              </a:ext>
            </a:extLst>
          </p:cNvPr>
          <p:cNvSpPr>
            <a:spLocks noGrp="1"/>
          </p:cNvSpPr>
          <p:nvPr>
            <p:ph type="sldNum" sz="quarter" idx="12"/>
          </p:nvPr>
        </p:nvSpPr>
        <p:spPr>
          <a:xfrm>
            <a:off x="7600950" y="6707051"/>
            <a:ext cx="1543050" cy="150949"/>
          </a:xfrm>
        </p:spPr>
        <p:txBody>
          <a:bodyPr/>
          <a:lstStyle/>
          <a:p>
            <a:fld id="{76EEC4D1-EAF8-416C-BB97-0F652037C173}" type="slidenum">
              <a:rPr lang="en-US" smtClean="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82168" y="1677401"/>
            <a:ext cx="7979664" cy="3503198"/>
          </a:xfrm>
          <a:prstGeom prst="rect">
            <a:avLst/>
          </a:prstGeom>
        </p:spPr>
        <p:txBody>
          <a:bodyPr>
            <a:noAutofit/>
          </a:bodyPr>
          <a:lstStyle/>
          <a:p>
            <a:pPr marL="41672" lvl="3" indent="0">
              <a:buNone/>
              <a:tabLst>
                <a:tab pos="41672" algn="l"/>
              </a:tabLst>
            </a:pPr>
            <a:r>
              <a:rPr lang="en-US" sz="2800" b="1" dirty="0"/>
              <a:t>Direct Hire Appointment Authority—NH Career Path</a:t>
            </a:r>
            <a:endParaRPr lang="en-US" sz="2800" dirty="0"/>
          </a:p>
          <a:p>
            <a:pPr marL="217885" lvl="3" indent="-176213">
              <a:lnSpc>
                <a:spcPct val="100000"/>
              </a:lnSpc>
              <a:buClr>
                <a:schemeClr val="tx1"/>
              </a:buClr>
              <a:tabLst>
                <a:tab pos="41672" algn="l"/>
              </a:tabLst>
            </a:pPr>
            <a:r>
              <a:rPr lang="en-US" sz="2400" dirty="0"/>
              <a:t>Head of participating organization authority</a:t>
            </a:r>
          </a:p>
          <a:p>
            <a:pPr marL="217885" lvl="3" indent="-176213">
              <a:buClr>
                <a:schemeClr val="tx1"/>
              </a:buClr>
              <a:tabLst>
                <a:tab pos="41672" algn="l"/>
              </a:tabLst>
            </a:pPr>
            <a:r>
              <a:rPr lang="en-US" sz="2400" dirty="0"/>
              <a:t>Qualified candidates may be directly hired into positions classified to NH career path</a:t>
            </a:r>
          </a:p>
          <a:p>
            <a:pPr marL="560785" lvl="4" indent="-176213">
              <a:buClr>
                <a:schemeClr val="tx1"/>
              </a:buClr>
              <a:tabLst>
                <a:tab pos="41672" algn="l"/>
              </a:tabLst>
            </a:pPr>
            <a:r>
              <a:rPr lang="en-US" sz="2200" dirty="0"/>
              <a:t>Applies to</a:t>
            </a:r>
          </a:p>
          <a:p>
            <a:pPr marL="903685" lvl="5" indent="-176213">
              <a:buClr>
                <a:schemeClr val="tx1"/>
              </a:buClr>
              <a:tabLst>
                <a:tab pos="41672" algn="l"/>
              </a:tabLst>
            </a:pPr>
            <a:r>
              <a:rPr lang="en-US" sz="2000" dirty="0"/>
              <a:t>DAWIA-covered positions and/or</a:t>
            </a:r>
          </a:p>
          <a:p>
            <a:pPr marL="903685" lvl="5" indent="-176213">
              <a:buClr>
                <a:schemeClr val="tx1"/>
              </a:buClr>
              <a:tabLst>
                <a:tab pos="41672" algn="l"/>
              </a:tabLst>
            </a:pPr>
            <a:r>
              <a:rPr lang="en-US" sz="2000" dirty="0"/>
              <a:t>Other NH positions supporting DAWIA-covered positions 51% or more of the time</a:t>
            </a:r>
          </a:p>
          <a:p>
            <a:pPr marL="4763" lvl="2" indent="0">
              <a:buNone/>
            </a:pPr>
            <a:endParaRPr lang="en-US" sz="1950" dirty="0"/>
          </a:p>
        </p:txBody>
      </p:sp>
      <p:sp>
        <p:nvSpPr>
          <p:cNvPr id="4" name="Slide Number Placeholder 3"/>
          <p:cNvSpPr>
            <a:spLocks noGrp="1"/>
          </p:cNvSpPr>
          <p:nvPr>
            <p:ph type="sldNum" sz="quarter" idx="12"/>
          </p:nvPr>
        </p:nvSpPr>
        <p:spPr/>
        <p:txBody>
          <a:bodyPr/>
          <a:lstStyle/>
          <a:p>
            <a:fld id="{5CF9705C-01D1-4480-8B5F-3DFBFB332D58}" type="slidenum">
              <a:rPr lang="en-US" smtClean="0"/>
              <a:t>40</a:t>
            </a:fld>
            <a:endParaRPr lang="en-US" dirty="0"/>
          </a:p>
        </p:txBody>
      </p:sp>
      <p:sp>
        <p:nvSpPr>
          <p:cNvPr id="7" name="Title 1">
            <a:extLst>
              <a:ext uri="{FF2B5EF4-FFF2-40B4-BE49-F238E27FC236}">
                <a16:creationId xmlns:a16="http://schemas.microsoft.com/office/drawing/2014/main" id="{51F206E1-96B4-4A50-B851-C1BA6D4870D6}"/>
              </a:ext>
            </a:extLst>
          </p:cNvPr>
          <p:cNvSpPr>
            <a:spLocks noGrp="1"/>
          </p:cNvSpPr>
          <p:nvPr>
            <p:ph type="title" idx="4294967295"/>
          </p:nvPr>
        </p:nvSpPr>
        <p:spPr>
          <a:xfrm>
            <a:off x="0" y="302242"/>
            <a:ext cx="9144000" cy="916957"/>
          </a:xfrm>
          <a:prstGeom prst="rect">
            <a:avLst/>
          </a:prstGeom>
        </p:spPr>
        <p:txBody>
          <a:bodyPr>
            <a:noAutofit/>
          </a:bodyPr>
          <a:lstStyle/>
          <a:p>
            <a:r>
              <a:rPr lang="en-US" dirty="0">
                <a:ea typeface="Tahoma" panose="020B0604030504040204" pitchFamily="34" charset="0"/>
                <a:cs typeface="Tahoma" panose="020B0604030504040204" pitchFamily="34" charset="0"/>
              </a:rPr>
              <a:t>RECRUITMENT and STAFFING</a:t>
            </a:r>
            <a:r>
              <a:rPr lang="en-US" b="1" dirty="0">
                <a:ea typeface="Tahoma" panose="020B0604030504040204" pitchFamily="34" charset="0"/>
                <a:cs typeface="Tahoma" panose="020B0604030504040204" pitchFamily="34" charset="0"/>
              </a:rPr>
              <a:t/>
            </a:r>
            <a:br>
              <a:rPr lang="en-US" b="1" dirty="0">
                <a:ea typeface="Tahoma" panose="020B0604030504040204" pitchFamily="34" charset="0"/>
                <a:cs typeface="Tahoma" panose="020B0604030504040204" pitchFamily="34" charset="0"/>
              </a:rPr>
            </a:br>
            <a:r>
              <a:rPr lang="en-US" sz="2400" i="1" dirty="0">
                <a:ea typeface="Tahoma" panose="020B0604030504040204" pitchFamily="34" charset="0"/>
                <a:cs typeface="Tahoma" panose="020B0604030504040204" pitchFamily="34" charset="0"/>
              </a:rPr>
              <a:t>External Hiring Authorities</a:t>
            </a:r>
          </a:p>
        </p:txBody>
      </p:sp>
    </p:spTree>
    <p:extLst>
      <p:ext uri="{BB962C8B-B14F-4D97-AF65-F5344CB8AC3E}">
        <p14:creationId xmlns:p14="http://schemas.microsoft.com/office/powerpoint/2010/main" val="16183059"/>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30936" y="1677401"/>
            <a:ext cx="7882128" cy="3503198"/>
          </a:xfrm>
          <a:prstGeom prst="rect">
            <a:avLst/>
          </a:prstGeom>
        </p:spPr>
        <p:txBody>
          <a:bodyPr>
            <a:noAutofit/>
          </a:bodyPr>
          <a:lstStyle/>
          <a:p>
            <a:pPr marL="41672" lvl="3" indent="0">
              <a:lnSpc>
                <a:spcPct val="100000"/>
              </a:lnSpc>
              <a:buNone/>
              <a:tabLst>
                <a:tab pos="41672" algn="l"/>
              </a:tabLst>
            </a:pPr>
            <a:r>
              <a:rPr lang="en-US" sz="2800" b="1" dirty="0"/>
              <a:t>Direct Hire Appointment Authority – Veterans</a:t>
            </a:r>
            <a:endParaRPr lang="en-US" sz="2800" dirty="0"/>
          </a:p>
          <a:p>
            <a:pPr marL="217885" lvl="3" indent="-176213">
              <a:lnSpc>
                <a:spcPct val="100000"/>
              </a:lnSpc>
              <a:buClr>
                <a:schemeClr val="tx1"/>
              </a:buClr>
              <a:tabLst>
                <a:tab pos="41672" algn="l"/>
              </a:tabLst>
            </a:pPr>
            <a:r>
              <a:rPr lang="en-US" sz="2400" dirty="0"/>
              <a:t>Head of participating organization authority</a:t>
            </a:r>
          </a:p>
          <a:p>
            <a:pPr marL="217885" lvl="3" indent="-176213">
              <a:lnSpc>
                <a:spcPct val="100000"/>
              </a:lnSpc>
              <a:buClr>
                <a:schemeClr val="tx1"/>
              </a:buClr>
              <a:tabLst>
                <a:tab pos="41672" algn="l"/>
              </a:tabLst>
            </a:pPr>
            <a:r>
              <a:rPr lang="en-US" sz="2400" dirty="0"/>
              <a:t>Qualified </a:t>
            </a:r>
            <a:r>
              <a:rPr lang="en-US" sz="2400" i="1" dirty="0"/>
              <a:t>veteran</a:t>
            </a:r>
            <a:r>
              <a:rPr lang="en-US" sz="2400" dirty="0"/>
              <a:t> candidates may be directly hired into positions classified to </a:t>
            </a:r>
            <a:r>
              <a:rPr lang="en-US" sz="2400" b="1" i="1" dirty="0"/>
              <a:t>either the NH or NJ</a:t>
            </a:r>
            <a:r>
              <a:rPr lang="en-US" sz="2400" dirty="0"/>
              <a:t> career path</a:t>
            </a:r>
          </a:p>
          <a:p>
            <a:pPr marL="560785" lvl="4" indent="-176213">
              <a:lnSpc>
                <a:spcPct val="100000"/>
              </a:lnSpc>
              <a:buClr>
                <a:schemeClr val="tx1"/>
              </a:buClr>
              <a:tabLst>
                <a:tab pos="41672" algn="l"/>
              </a:tabLst>
            </a:pPr>
            <a:r>
              <a:rPr lang="en-US" sz="2200" dirty="0"/>
              <a:t>Applies to</a:t>
            </a:r>
          </a:p>
          <a:p>
            <a:pPr marL="903685" lvl="5" indent="-176213">
              <a:lnSpc>
                <a:spcPct val="100000"/>
              </a:lnSpc>
              <a:buClr>
                <a:schemeClr val="tx1"/>
              </a:buClr>
              <a:tabLst>
                <a:tab pos="41672" algn="l"/>
              </a:tabLst>
            </a:pPr>
            <a:r>
              <a:rPr lang="en-US" sz="2000" dirty="0"/>
              <a:t>DAWIA-covered positions and/or</a:t>
            </a:r>
          </a:p>
          <a:p>
            <a:pPr marL="903685" lvl="5" indent="-176213">
              <a:lnSpc>
                <a:spcPct val="100000"/>
              </a:lnSpc>
              <a:buClr>
                <a:schemeClr val="tx1"/>
              </a:buClr>
              <a:tabLst>
                <a:tab pos="41672" algn="l"/>
              </a:tabLst>
            </a:pPr>
            <a:r>
              <a:rPr lang="en-US" sz="2000" dirty="0"/>
              <a:t>Other NH </a:t>
            </a:r>
            <a:r>
              <a:rPr lang="en-US" sz="2000" b="1" i="1" dirty="0"/>
              <a:t>or NJ</a:t>
            </a:r>
            <a:r>
              <a:rPr lang="en-US" sz="2000" dirty="0"/>
              <a:t> positions supporting DAWIA-covered positions 51% or more of the time</a:t>
            </a:r>
          </a:p>
        </p:txBody>
      </p:sp>
      <p:sp>
        <p:nvSpPr>
          <p:cNvPr id="4" name="Slide Number Placeholder 3"/>
          <p:cNvSpPr>
            <a:spLocks noGrp="1"/>
          </p:cNvSpPr>
          <p:nvPr>
            <p:ph type="sldNum" sz="quarter" idx="12"/>
          </p:nvPr>
        </p:nvSpPr>
        <p:spPr/>
        <p:txBody>
          <a:bodyPr/>
          <a:lstStyle/>
          <a:p>
            <a:fld id="{A70ED6A2-F980-422D-BB00-2668FB72F5CB}" type="slidenum">
              <a:rPr lang="en-US" smtClean="0"/>
              <a:t>41</a:t>
            </a:fld>
            <a:endParaRPr lang="en-US" dirty="0"/>
          </a:p>
        </p:txBody>
      </p:sp>
      <p:sp>
        <p:nvSpPr>
          <p:cNvPr id="8" name="Title 1">
            <a:extLst>
              <a:ext uri="{FF2B5EF4-FFF2-40B4-BE49-F238E27FC236}">
                <a16:creationId xmlns:a16="http://schemas.microsoft.com/office/drawing/2014/main" id="{BEB1168C-ED18-4145-A897-E46029E1A845}"/>
              </a:ext>
            </a:extLst>
          </p:cNvPr>
          <p:cNvSpPr>
            <a:spLocks noGrp="1"/>
          </p:cNvSpPr>
          <p:nvPr>
            <p:ph type="title" idx="4294967295"/>
          </p:nvPr>
        </p:nvSpPr>
        <p:spPr>
          <a:xfrm>
            <a:off x="0" y="266616"/>
            <a:ext cx="9144000" cy="876383"/>
          </a:xfrm>
          <a:prstGeom prst="rect">
            <a:avLst/>
          </a:prstGeom>
        </p:spPr>
        <p:txBody>
          <a:bodyPr>
            <a:noAutofit/>
          </a:bodyPr>
          <a:lstStyle/>
          <a:p>
            <a:r>
              <a:rPr lang="en-US" dirty="0">
                <a:ea typeface="Tahoma" panose="020B0604030504040204" pitchFamily="34" charset="0"/>
                <a:cs typeface="Tahoma" panose="020B0604030504040204" pitchFamily="34" charset="0"/>
              </a:rPr>
              <a:t>RECRUITMENT and STAFFING</a:t>
            </a:r>
            <a:r>
              <a:rPr lang="en-US" b="1" dirty="0">
                <a:ea typeface="Tahoma" panose="020B0604030504040204" pitchFamily="34" charset="0"/>
                <a:cs typeface="Tahoma" panose="020B0604030504040204" pitchFamily="34" charset="0"/>
              </a:rPr>
              <a:t/>
            </a:r>
            <a:br>
              <a:rPr lang="en-US" b="1" dirty="0">
                <a:ea typeface="Tahoma" panose="020B0604030504040204" pitchFamily="34" charset="0"/>
                <a:cs typeface="Tahoma" panose="020B0604030504040204" pitchFamily="34" charset="0"/>
              </a:rPr>
            </a:br>
            <a:r>
              <a:rPr lang="en-US" sz="2400" i="1" dirty="0">
                <a:ea typeface="Tahoma" panose="020B0604030504040204" pitchFamily="34" charset="0"/>
                <a:cs typeface="Tahoma" panose="020B0604030504040204" pitchFamily="34" charset="0"/>
              </a:rPr>
              <a:t>External Hiring Authorities</a:t>
            </a:r>
          </a:p>
        </p:txBody>
      </p:sp>
    </p:spTree>
    <p:extLst>
      <p:ext uri="{BB962C8B-B14F-4D97-AF65-F5344CB8AC3E}">
        <p14:creationId xmlns:p14="http://schemas.microsoft.com/office/powerpoint/2010/main" val="876860221"/>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FE0F64-81E0-44A3-B32F-C75803BFB8D9}"/>
              </a:ext>
            </a:extLst>
          </p:cNvPr>
          <p:cNvSpPr>
            <a:spLocks noGrp="1"/>
          </p:cNvSpPr>
          <p:nvPr>
            <p:ph type="title" idx="4294967295"/>
          </p:nvPr>
        </p:nvSpPr>
        <p:spPr>
          <a:xfrm>
            <a:off x="23751" y="304800"/>
            <a:ext cx="9144000" cy="914400"/>
          </a:xfrm>
          <a:prstGeom prst="rect">
            <a:avLst/>
          </a:prstGeom>
        </p:spPr>
        <p:txBody>
          <a:bodyPr>
            <a:noAutofit/>
          </a:bodyPr>
          <a:lstStyle/>
          <a:p>
            <a:pPr algn="ctr"/>
            <a:r>
              <a:rPr lang="en-US" dirty="0">
                <a:ea typeface="Tahoma" panose="020B0604030504040204" pitchFamily="34" charset="0"/>
                <a:cs typeface="Tahoma" panose="020B0604030504040204" pitchFamily="34" charset="0"/>
              </a:rPr>
              <a:t>RECRUITMENT and STAFFING</a:t>
            </a:r>
            <a:br>
              <a:rPr lang="en-US" dirty="0">
                <a:ea typeface="Tahoma" panose="020B0604030504040204" pitchFamily="34" charset="0"/>
                <a:cs typeface="Tahoma" panose="020B0604030504040204" pitchFamily="34" charset="0"/>
              </a:rPr>
            </a:br>
            <a:r>
              <a:rPr lang="en-US" sz="2400" i="1" dirty="0">
                <a:ea typeface="Tahoma" panose="020B0604030504040204" pitchFamily="34" charset="0"/>
                <a:cs typeface="Tahoma" panose="020B0604030504040204" pitchFamily="34" charset="0"/>
              </a:rPr>
              <a:t>External Hiring Authorities</a:t>
            </a:r>
          </a:p>
        </p:txBody>
      </p:sp>
      <p:sp>
        <p:nvSpPr>
          <p:cNvPr id="5" name="Content Placeholder 4"/>
          <p:cNvSpPr>
            <a:spLocks noGrp="1"/>
          </p:cNvSpPr>
          <p:nvPr>
            <p:ph idx="4294967295"/>
          </p:nvPr>
        </p:nvSpPr>
        <p:spPr>
          <a:xfrm>
            <a:off x="567819" y="1371600"/>
            <a:ext cx="8055864" cy="4876800"/>
          </a:xfrm>
          <a:prstGeom prst="rect">
            <a:avLst/>
          </a:prstGeom>
        </p:spPr>
        <p:txBody>
          <a:bodyPr>
            <a:noAutofit/>
          </a:bodyPr>
          <a:lstStyle/>
          <a:p>
            <a:pPr marL="0" indent="0">
              <a:lnSpc>
                <a:spcPct val="100000"/>
              </a:lnSpc>
              <a:buNone/>
            </a:pPr>
            <a:r>
              <a:rPr lang="en-US" sz="2800" b="1" dirty="0"/>
              <a:t>Direct Hire Appointment Authority – Student Interns</a:t>
            </a:r>
            <a:endParaRPr lang="en-US" sz="2800" dirty="0"/>
          </a:p>
          <a:p>
            <a:pPr marL="217885" lvl="3" indent="-176213">
              <a:lnSpc>
                <a:spcPct val="100000"/>
              </a:lnSpc>
              <a:buClr>
                <a:schemeClr val="tx1"/>
              </a:buClr>
              <a:tabLst>
                <a:tab pos="41672" algn="l"/>
              </a:tabLst>
            </a:pPr>
            <a:r>
              <a:rPr lang="en-US" sz="2400" dirty="0"/>
              <a:t>Head of participating organization authority</a:t>
            </a:r>
          </a:p>
          <a:p>
            <a:pPr marL="217885" indent="-175022">
              <a:lnSpc>
                <a:spcPct val="100000"/>
              </a:lnSpc>
              <a:buClr>
                <a:schemeClr val="tx1"/>
              </a:buClr>
              <a:tabLst>
                <a:tab pos="731044" algn="l"/>
              </a:tabLst>
            </a:pPr>
            <a:r>
              <a:rPr lang="en-US" sz="2400" dirty="0"/>
              <a:t>Students enrolled in a recognized baccalaureate degree program required to qualify for a DAWIA-covered position</a:t>
            </a:r>
          </a:p>
          <a:p>
            <a:pPr marL="217885" indent="-175022">
              <a:lnSpc>
                <a:spcPct val="100000"/>
              </a:lnSpc>
              <a:buClr>
                <a:schemeClr val="tx1"/>
              </a:buClr>
              <a:tabLst>
                <a:tab pos="731044" algn="l"/>
              </a:tabLst>
            </a:pPr>
            <a:r>
              <a:rPr lang="en-US" sz="2400" dirty="0"/>
              <a:t>Students enrolled in a recognized degree program providing the competencies, knowledge, skills, etc., required to qualify for a DAWIA-covered position</a:t>
            </a:r>
          </a:p>
          <a:p>
            <a:pPr marL="217885" indent="-175022">
              <a:lnSpc>
                <a:spcPct val="100000"/>
              </a:lnSpc>
              <a:buClr>
                <a:schemeClr val="tx1"/>
              </a:buClr>
              <a:tabLst>
                <a:tab pos="731044" algn="l"/>
              </a:tabLst>
            </a:pPr>
            <a:r>
              <a:rPr lang="en-US" sz="2400" dirty="0"/>
              <a:t>Additional essential credit hours or related experience in an acquisition-related field as defined by DoD internal issuances also considered qualifying</a:t>
            </a:r>
          </a:p>
        </p:txBody>
      </p:sp>
      <p:sp>
        <p:nvSpPr>
          <p:cNvPr id="8" name="Slide Number Placeholder 3">
            <a:extLst>
              <a:ext uri="{FF2B5EF4-FFF2-40B4-BE49-F238E27FC236}">
                <a16:creationId xmlns:a16="http://schemas.microsoft.com/office/drawing/2014/main" id="{7D5FA5FC-7470-471C-8458-8971CC474A11}"/>
              </a:ext>
            </a:extLst>
          </p:cNvPr>
          <p:cNvSpPr>
            <a:spLocks noGrp="1"/>
          </p:cNvSpPr>
          <p:nvPr>
            <p:ph type="sldNum" sz="quarter" idx="12"/>
          </p:nvPr>
        </p:nvSpPr>
        <p:spPr/>
        <p:txBody>
          <a:bodyPr/>
          <a:lstStyle/>
          <a:p>
            <a:fld id="{4FA867E8-1FFB-40A2-9EF2-32E9E2DDBFD4}" type="slidenum">
              <a:rPr lang="en-US" smtClean="0"/>
              <a:t>42</a:t>
            </a:fld>
            <a:endParaRPr lang="en-US" dirty="0"/>
          </a:p>
        </p:txBody>
      </p:sp>
    </p:spTree>
    <p:extLst>
      <p:ext uri="{BB962C8B-B14F-4D97-AF65-F5344CB8AC3E}">
        <p14:creationId xmlns:p14="http://schemas.microsoft.com/office/powerpoint/2010/main" val="2336773875"/>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312282"/>
            <a:ext cx="9144000" cy="867366"/>
          </a:xfrm>
          <a:prstGeom prst="rect">
            <a:avLst/>
          </a:prstGeom>
        </p:spPr>
        <p:txBody>
          <a:bodyPr>
            <a:noAutofit/>
          </a:bodyPr>
          <a:lstStyle/>
          <a:p>
            <a:r>
              <a:rPr lang="en-US" dirty="0"/>
              <a:t>RECRUITMENT AND STAFFING</a:t>
            </a:r>
            <a:br>
              <a:rPr lang="en-US" dirty="0"/>
            </a:br>
            <a:r>
              <a:rPr lang="en-US" sz="2400" i="1" dirty="0"/>
              <a:t>External Hiring Authorities</a:t>
            </a:r>
          </a:p>
        </p:txBody>
      </p:sp>
      <p:sp>
        <p:nvSpPr>
          <p:cNvPr id="6" name="Content Placeholder 4">
            <a:extLst>
              <a:ext uri="{FF2B5EF4-FFF2-40B4-BE49-F238E27FC236}">
                <a16:creationId xmlns:a16="http://schemas.microsoft.com/office/drawing/2014/main" id="{F3AA2DA0-D54A-493A-BA9B-5CBF44F7246D}"/>
              </a:ext>
            </a:extLst>
          </p:cNvPr>
          <p:cNvSpPr>
            <a:spLocks noGrp="1"/>
          </p:cNvSpPr>
          <p:nvPr>
            <p:ph idx="4294967295"/>
          </p:nvPr>
        </p:nvSpPr>
        <p:spPr>
          <a:xfrm>
            <a:off x="630936" y="1384434"/>
            <a:ext cx="7882128" cy="4787766"/>
          </a:xfrm>
          <a:prstGeom prst="rect">
            <a:avLst/>
          </a:prstGeom>
        </p:spPr>
        <p:txBody>
          <a:bodyPr>
            <a:noAutofit/>
          </a:bodyPr>
          <a:lstStyle/>
          <a:p>
            <a:pPr marL="0" indent="0">
              <a:lnSpc>
                <a:spcPct val="100000"/>
              </a:lnSpc>
              <a:spcBef>
                <a:spcPts val="300"/>
              </a:spcBef>
              <a:buClr>
                <a:schemeClr val="tx1"/>
              </a:buClr>
              <a:buNone/>
            </a:pPr>
            <a:r>
              <a:rPr lang="en-US" sz="2800" b="1" dirty="0"/>
              <a:t>Scholastic Achievement Appointment Authority</a:t>
            </a:r>
          </a:p>
          <a:p>
            <a:pPr>
              <a:lnSpc>
                <a:spcPct val="100000"/>
              </a:lnSpc>
              <a:spcBef>
                <a:spcPts val="300"/>
              </a:spcBef>
              <a:buClr>
                <a:schemeClr val="tx1"/>
              </a:buClr>
            </a:pPr>
            <a:r>
              <a:rPr lang="en-US" sz="2400" dirty="0"/>
              <a:t>Applies to qualified candidate appointments to DAWIA-covered positions with positive education requirements</a:t>
            </a:r>
          </a:p>
          <a:p>
            <a:pPr>
              <a:lnSpc>
                <a:spcPct val="100000"/>
              </a:lnSpc>
              <a:spcBef>
                <a:spcPts val="150"/>
              </a:spcBef>
              <a:buClr>
                <a:schemeClr val="tx1"/>
              </a:buClr>
            </a:pPr>
            <a:r>
              <a:rPr lang="en-US" sz="2400" dirty="0"/>
              <a:t>NH-II grade point average (GPA) requirements</a:t>
            </a:r>
          </a:p>
          <a:p>
            <a:pPr lvl="1">
              <a:lnSpc>
                <a:spcPct val="100000"/>
              </a:lnSpc>
              <a:spcBef>
                <a:spcPts val="150"/>
              </a:spcBef>
              <a:buClr>
                <a:schemeClr val="tx1"/>
              </a:buClr>
            </a:pPr>
            <a:r>
              <a:rPr lang="en-US" sz="2000" dirty="0"/>
              <a:t>Baccalaureate degree - </a:t>
            </a:r>
            <a:r>
              <a:rPr lang="en-US" sz="2000" b="1" dirty="0">
                <a:solidFill>
                  <a:srgbClr val="0070C0"/>
                </a:solidFill>
              </a:rPr>
              <a:t>3.25</a:t>
            </a:r>
            <a:r>
              <a:rPr lang="en-US" sz="2000" dirty="0"/>
              <a:t> or better (on a 4.0 scale) in occupation specific courses. Overall GPA of at least 3.0 on a 4.0 scale</a:t>
            </a:r>
          </a:p>
          <a:p>
            <a:pPr lvl="1">
              <a:lnSpc>
                <a:spcPct val="100000"/>
              </a:lnSpc>
              <a:spcBef>
                <a:spcPts val="150"/>
              </a:spcBef>
              <a:buClr>
                <a:schemeClr val="tx1"/>
              </a:buClr>
            </a:pPr>
            <a:r>
              <a:rPr lang="en-US" sz="2000" dirty="0"/>
              <a:t>Master’s or PhD Degree - At least </a:t>
            </a:r>
            <a:r>
              <a:rPr lang="en-US" sz="2000" b="1" dirty="0">
                <a:solidFill>
                  <a:srgbClr val="0070C0"/>
                </a:solidFill>
              </a:rPr>
              <a:t>3.5</a:t>
            </a:r>
            <a:r>
              <a:rPr lang="en-US" sz="2000" dirty="0"/>
              <a:t> on a scale of 4.0 for courses in the field of study required for the occupation, but no relevant work experience</a:t>
            </a:r>
          </a:p>
          <a:p>
            <a:pPr>
              <a:lnSpc>
                <a:spcPct val="100000"/>
              </a:lnSpc>
              <a:spcBef>
                <a:spcPts val="150"/>
              </a:spcBef>
              <a:buClr>
                <a:schemeClr val="tx1"/>
              </a:buClr>
            </a:pPr>
            <a:r>
              <a:rPr lang="en-US" sz="2400" dirty="0"/>
              <a:t>NH-III Master’s or PhD degree GPA requirements</a:t>
            </a:r>
          </a:p>
          <a:p>
            <a:pPr lvl="1">
              <a:lnSpc>
                <a:spcPct val="100000"/>
              </a:lnSpc>
              <a:spcBef>
                <a:spcPts val="150"/>
              </a:spcBef>
              <a:buClr>
                <a:schemeClr val="tx1"/>
              </a:buClr>
            </a:pPr>
            <a:r>
              <a:rPr lang="en-US" sz="2000" dirty="0"/>
              <a:t>At least </a:t>
            </a:r>
            <a:r>
              <a:rPr lang="en-US" sz="2000" b="1" dirty="0">
                <a:solidFill>
                  <a:srgbClr val="0070C0"/>
                </a:solidFill>
              </a:rPr>
              <a:t>3.5</a:t>
            </a:r>
            <a:r>
              <a:rPr lang="en-US" sz="2000" dirty="0"/>
              <a:t> on a scale of 4.0 for graduate courses in the field of study required for the occupation</a:t>
            </a:r>
          </a:p>
          <a:p>
            <a:pPr lvl="1">
              <a:lnSpc>
                <a:spcPct val="100000"/>
              </a:lnSpc>
              <a:spcBef>
                <a:spcPts val="150"/>
              </a:spcBef>
              <a:buClr>
                <a:schemeClr val="tx1"/>
              </a:buClr>
            </a:pPr>
            <a:r>
              <a:rPr lang="en-US" sz="2000" dirty="0"/>
              <a:t>Relevant work experience may also be considered</a:t>
            </a:r>
          </a:p>
        </p:txBody>
      </p:sp>
      <p:sp>
        <p:nvSpPr>
          <p:cNvPr id="8" name="Slide Number Placeholder 3">
            <a:extLst>
              <a:ext uri="{FF2B5EF4-FFF2-40B4-BE49-F238E27FC236}">
                <a16:creationId xmlns:a16="http://schemas.microsoft.com/office/drawing/2014/main" id="{2F44DDEF-6124-4FFA-855B-70F5769B9B7A}"/>
              </a:ext>
            </a:extLst>
          </p:cNvPr>
          <p:cNvSpPr>
            <a:spLocks noGrp="1"/>
          </p:cNvSpPr>
          <p:nvPr>
            <p:ph type="sldNum" sz="quarter" idx="12"/>
          </p:nvPr>
        </p:nvSpPr>
        <p:spPr>
          <a:xfrm>
            <a:off x="7600950" y="6707051"/>
            <a:ext cx="1543050" cy="150949"/>
          </a:xfrm>
        </p:spPr>
        <p:txBody>
          <a:bodyPr/>
          <a:lstStyle/>
          <a:p>
            <a:fld id="{FB5C5FF1-2CEE-4619-A336-20BDAB3F5F1B}" type="slidenum">
              <a:rPr lang="en-US" smtClean="0"/>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30936" y="1464833"/>
            <a:ext cx="7882128" cy="4402567"/>
          </a:xfrm>
          <a:prstGeom prst="rect">
            <a:avLst/>
          </a:prstGeom>
        </p:spPr>
        <p:txBody>
          <a:bodyPr>
            <a:noAutofit/>
          </a:bodyPr>
          <a:lstStyle/>
          <a:p>
            <a:pPr marL="257175" lvl="1" indent="-173831">
              <a:lnSpc>
                <a:spcPct val="100000"/>
              </a:lnSpc>
              <a:buClr>
                <a:schemeClr val="tx1"/>
              </a:buClr>
            </a:pPr>
            <a:r>
              <a:rPr lang="en-US" sz="2800" dirty="0"/>
              <a:t>Hiring managers may make on-the-spot tentative job offers at job fairs and other recruiting events  </a:t>
            </a:r>
          </a:p>
          <a:p>
            <a:pPr marL="600075" lvl="2" indent="-173831">
              <a:lnSpc>
                <a:spcPct val="100000"/>
              </a:lnSpc>
              <a:buClr>
                <a:schemeClr val="tx1"/>
              </a:buClr>
            </a:pPr>
            <a:r>
              <a:rPr lang="en-US" sz="2400" dirty="0"/>
              <a:t>Must use </a:t>
            </a:r>
            <a:r>
              <a:rPr lang="en-US" sz="2400" dirty="0" err="1"/>
              <a:t>AcqDemo</a:t>
            </a:r>
            <a:r>
              <a:rPr lang="en-US" sz="2400" dirty="0"/>
              <a:t> noncompetitive or direct hiring authority</a:t>
            </a:r>
          </a:p>
          <a:p>
            <a:pPr marL="600075" lvl="2" indent="-173831">
              <a:lnSpc>
                <a:spcPct val="100000"/>
              </a:lnSpc>
              <a:buClr>
                <a:schemeClr val="tx1"/>
              </a:buClr>
            </a:pPr>
            <a:r>
              <a:rPr lang="en-US" sz="2400" dirty="0"/>
              <a:t>Managers make offers in consultation with their Human Resources Offices</a:t>
            </a:r>
          </a:p>
          <a:p>
            <a:pPr marL="257175" lvl="1" indent="-173831">
              <a:lnSpc>
                <a:spcPct val="100000"/>
              </a:lnSpc>
              <a:buClr>
                <a:schemeClr val="tx1"/>
              </a:buClr>
            </a:pPr>
            <a:r>
              <a:rPr lang="en-US" sz="2800" dirty="0"/>
              <a:t>Offers are contingent upon meeting appropriate requirements</a:t>
            </a:r>
          </a:p>
          <a:p>
            <a:pPr marL="600075" lvl="2" indent="-173831">
              <a:lnSpc>
                <a:spcPct val="100000"/>
              </a:lnSpc>
              <a:buClr>
                <a:schemeClr val="tx1"/>
              </a:buClr>
            </a:pPr>
            <a:r>
              <a:rPr lang="en-US" sz="2400" dirty="0"/>
              <a:t>Examples include public notice, clearing local priorities, security clearances, and/or certifications</a:t>
            </a:r>
          </a:p>
          <a:p>
            <a:pPr marL="4763" lvl="2" indent="0">
              <a:lnSpc>
                <a:spcPct val="100000"/>
              </a:lnSpc>
              <a:buNone/>
            </a:pPr>
            <a:endParaRPr lang="en-US" sz="1950" dirty="0"/>
          </a:p>
        </p:txBody>
      </p:sp>
      <p:sp>
        <p:nvSpPr>
          <p:cNvPr id="4" name="Slide Number Placeholder 3"/>
          <p:cNvSpPr>
            <a:spLocks noGrp="1"/>
          </p:cNvSpPr>
          <p:nvPr>
            <p:ph type="sldNum" sz="quarter" idx="12"/>
          </p:nvPr>
        </p:nvSpPr>
        <p:spPr>
          <a:xfrm>
            <a:off x="7086600" y="6707051"/>
            <a:ext cx="2057400" cy="150949"/>
          </a:xfrm>
        </p:spPr>
        <p:txBody>
          <a:bodyPr/>
          <a:lstStyle/>
          <a:p>
            <a:fld id="{A62B9E68-2FFC-405F-9375-8F7BA56A1093}" type="slidenum">
              <a:rPr lang="en-US" smtClean="0"/>
              <a:t>44</a:t>
            </a:fld>
            <a:endParaRPr lang="en-US" dirty="0"/>
          </a:p>
        </p:txBody>
      </p:sp>
      <p:sp>
        <p:nvSpPr>
          <p:cNvPr id="8" name="TextBox 7">
            <a:extLst>
              <a:ext uri="{FF2B5EF4-FFF2-40B4-BE49-F238E27FC236}">
                <a16:creationId xmlns:a16="http://schemas.microsoft.com/office/drawing/2014/main" id="{346B76B1-2129-4A47-9AC6-608BD4CE74A2}"/>
              </a:ext>
            </a:extLst>
          </p:cNvPr>
          <p:cNvSpPr txBox="1"/>
          <p:nvPr/>
        </p:nvSpPr>
        <p:spPr>
          <a:xfrm>
            <a:off x="0" y="6300643"/>
            <a:ext cx="9144000" cy="369332"/>
          </a:xfrm>
          <a:prstGeom prst="rect">
            <a:avLst/>
          </a:prstGeom>
          <a:noFill/>
        </p:spPr>
        <p:txBody>
          <a:bodyPr wrap="square" rtlCol="0" anchor="b">
            <a:spAutoFit/>
          </a:bodyPr>
          <a:lstStyle>
            <a:defPPr>
              <a:defRPr lang="en-US"/>
            </a:defPPr>
          </a:lstStyle>
          <a:p>
            <a:pPr algn="ctr"/>
            <a:r>
              <a:rPr lang="en-US" i="1" dirty="0">
                <a:solidFill>
                  <a:schemeClr val="accent5"/>
                </a:solidFill>
              </a:rPr>
              <a:t>~ Additional Component / Agency policy may apply ~</a:t>
            </a:r>
          </a:p>
        </p:txBody>
      </p:sp>
      <p:sp>
        <p:nvSpPr>
          <p:cNvPr id="9" name="Title 1">
            <a:extLst>
              <a:ext uri="{FF2B5EF4-FFF2-40B4-BE49-F238E27FC236}">
                <a16:creationId xmlns:a16="http://schemas.microsoft.com/office/drawing/2014/main" id="{ADE87662-DABC-47AD-9355-B3468906683C}"/>
              </a:ext>
            </a:extLst>
          </p:cNvPr>
          <p:cNvSpPr>
            <a:spLocks noGrp="1"/>
          </p:cNvSpPr>
          <p:nvPr>
            <p:ph type="title" idx="4294967295"/>
          </p:nvPr>
        </p:nvSpPr>
        <p:spPr>
          <a:xfrm>
            <a:off x="0" y="244950"/>
            <a:ext cx="9144000" cy="821849"/>
          </a:xfrm>
          <a:prstGeom prst="rect">
            <a:avLst/>
          </a:prstGeom>
        </p:spPr>
        <p:txBody>
          <a:bodyPr>
            <a:noAutofit/>
          </a:bodyPr>
          <a:lstStyle/>
          <a:p>
            <a:r>
              <a:rPr lang="en-US" dirty="0"/>
              <a:t>RECRUITMENT and STAFFING</a:t>
            </a:r>
            <a:r>
              <a:rPr lang="en-US" b="1" dirty="0"/>
              <a:t/>
            </a:r>
            <a:br>
              <a:rPr lang="en-US" b="1" dirty="0"/>
            </a:br>
            <a:r>
              <a:rPr lang="en-US" sz="2400" i="1" dirty="0"/>
              <a:t>Targeted Recruitment and Outreach</a:t>
            </a:r>
          </a:p>
        </p:txBody>
      </p:sp>
    </p:spTree>
    <p:extLst>
      <p:ext uri="{BB962C8B-B14F-4D97-AF65-F5344CB8AC3E}">
        <p14:creationId xmlns:p14="http://schemas.microsoft.com/office/powerpoint/2010/main" val="263990849"/>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321116"/>
            <a:ext cx="9144000" cy="821883"/>
          </a:xfrm>
          <a:prstGeom prst="rect">
            <a:avLst/>
          </a:prstGeom>
        </p:spPr>
        <p:txBody>
          <a:bodyPr>
            <a:noAutofit/>
          </a:bodyPr>
          <a:lstStyle/>
          <a:p>
            <a:r>
              <a:rPr lang="en-US" dirty="0"/>
              <a:t>RECRUITMENT and STAFFING</a:t>
            </a:r>
            <a:br>
              <a:rPr lang="en-US" dirty="0"/>
            </a:br>
            <a:r>
              <a:rPr lang="en-US" sz="2400" i="1" dirty="0"/>
              <a:t>Delegated Examining Process</a:t>
            </a:r>
          </a:p>
        </p:txBody>
      </p:sp>
      <p:sp>
        <p:nvSpPr>
          <p:cNvPr id="38915" name="Content Placeholder 2"/>
          <p:cNvSpPr>
            <a:spLocks noGrp="1"/>
          </p:cNvSpPr>
          <p:nvPr>
            <p:ph idx="4294967295"/>
          </p:nvPr>
        </p:nvSpPr>
        <p:spPr>
          <a:xfrm>
            <a:off x="630936" y="1344034"/>
            <a:ext cx="7882128" cy="4763950"/>
          </a:xfrm>
          <a:prstGeom prst="rect">
            <a:avLst/>
          </a:prstGeom>
        </p:spPr>
        <p:txBody>
          <a:bodyPr>
            <a:noAutofit/>
          </a:bodyPr>
          <a:lstStyle/>
          <a:p>
            <a:r>
              <a:rPr lang="en-US" sz="2800" dirty="0"/>
              <a:t>Applicant Quality Groups:</a:t>
            </a:r>
          </a:p>
          <a:p>
            <a:pPr lvl="1"/>
            <a:r>
              <a:rPr lang="en-US" sz="2400" dirty="0"/>
              <a:t>Candidates meeting minimum qualifications are further reviewed for their competencies, knowledge, skills and abilities that are directly linked to the vacancy to be filled and placed into one of three groups for referral to the hiring official:</a:t>
            </a:r>
          </a:p>
          <a:p>
            <a:pPr lvl="2"/>
            <a:r>
              <a:rPr lang="en-US" sz="2000" dirty="0"/>
              <a:t>Basically qualified</a:t>
            </a:r>
          </a:p>
          <a:p>
            <a:pPr lvl="2"/>
            <a:r>
              <a:rPr lang="en-US" sz="2000" dirty="0"/>
              <a:t>Highly qualified</a:t>
            </a:r>
          </a:p>
          <a:p>
            <a:pPr lvl="2"/>
            <a:r>
              <a:rPr lang="en-US" sz="2000" dirty="0"/>
              <a:t>Superior</a:t>
            </a:r>
          </a:p>
          <a:p>
            <a:pPr lvl="1"/>
            <a:r>
              <a:rPr lang="en-US" sz="2400" dirty="0"/>
              <a:t>No “Rule of Three”</a:t>
            </a:r>
          </a:p>
          <a:p>
            <a:pPr lvl="2">
              <a:buSzPct val="95000"/>
            </a:pPr>
            <a:r>
              <a:rPr lang="en-US" sz="2000" dirty="0"/>
              <a:t>Selecting officials receive a reasonable number of candidates</a:t>
            </a:r>
          </a:p>
          <a:p>
            <a:pPr lvl="1"/>
            <a:r>
              <a:rPr lang="en-US" sz="2400" dirty="0"/>
              <a:t>Veterans’ preference candidates considered for appointment if determined to best meet mission requirements</a:t>
            </a:r>
          </a:p>
        </p:txBody>
      </p:sp>
      <p:sp>
        <p:nvSpPr>
          <p:cNvPr id="4" name="Slide Number Placeholder 3">
            <a:extLst>
              <a:ext uri="{FF2B5EF4-FFF2-40B4-BE49-F238E27FC236}">
                <a16:creationId xmlns:a16="http://schemas.microsoft.com/office/drawing/2014/main" id="{EE521864-8E24-453D-BDCF-913B0DA989D5}"/>
              </a:ext>
            </a:extLst>
          </p:cNvPr>
          <p:cNvSpPr>
            <a:spLocks noGrp="1"/>
          </p:cNvSpPr>
          <p:nvPr>
            <p:ph type="sldNum" sz="quarter" idx="12"/>
          </p:nvPr>
        </p:nvSpPr>
        <p:spPr>
          <a:xfrm>
            <a:off x="7599960" y="6707051"/>
            <a:ext cx="1543050" cy="150949"/>
          </a:xfrm>
        </p:spPr>
        <p:txBody>
          <a:bodyPr/>
          <a:lstStyle/>
          <a:p>
            <a:fld id="{F85093EB-6271-4776-AD74-9AC7DBDF4235}" type="slidenum">
              <a:rPr lang="en-US" smtClean="0"/>
              <a:t>45</a:t>
            </a:fld>
            <a:endParaRPr lang="en-US" dirty="0"/>
          </a:p>
        </p:txBody>
      </p:sp>
      <p:sp>
        <p:nvSpPr>
          <p:cNvPr id="5" name="TextBox 4">
            <a:extLst>
              <a:ext uri="{FF2B5EF4-FFF2-40B4-BE49-F238E27FC236}">
                <a16:creationId xmlns:a16="http://schemas.microsoft.com/office/drawing/2014/main" id="{7324F1FC-9066-4753-B2E5-A344A3779118}"/>
              </a:ext>
            </a:extLst>
          </p:cNvPr>
          <p:cNvSpPr txBox="1"/>
          <p:nvPr/>
        </p:nvSpPr>
        <p:spPr>
          <a:xfrm>
            <a:off x="1143000" y="6309020"/>
            <a:ext cx="6858000" cy="369332"/>
          </a:xfrm>
          <a:prstGeom prst="rect">
            <a:avLst/>
          </a:prstGeom>
          <a:noFill/>
        </p:spPr>
        <p:txBody>
          <a:bodyPr wrap="square" rtlCol="0" anchor="b">
            <a:spAutoFit/>
          </a:bodyPr>
          <a:lstStyle>
            <a:defPPr>
              <a:defRPr lang="en-US"/>
            </a:defPPr>
          </a:lstStyle>
          <a:p>
            <a:pPr algn="ctr"/>
            <a:r>
              <a:rPr lang="en-US" i="1" dirty="0">
                <a:solidFill>
                  <a:schemeClr val="accent5"/>
                </a:solidFill>
              </a:rPr>
              <a:t>~ Additional Component / Agency policy may apply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4294967295"/>
          </p:nvPr>
        </p:nvSpPr>
        <p:spPr>
          <a:xfrm>
            <a:off x="630936" y="1304925"/>
            <a:ext cx="7882128" cy="3781425"/>
          </a:xfrm>
          <a:prstGeom prst="rect">
            <a:avLst/>
          </a:prstGeom>
          <a:noFill/>
        </p:spPr>
        <p:txBody>
          <a:bodyPr/>
          <a:lstStyle/>
          <a:p>
            <a:pPr>
              <a:buClr>
                <a:schemeClr val="tx1"/>
              </a:buClr>
            </a:pPr>
            <a:r>
              <a:rPr lang="en-US" sz="2400" dirty="0"/>
              <a:t>Promotion</a:t>
            </a:r>
          </a:p>
          <a:p>
            <a:pPr>
              <a:buClr>
                <a:schemeClr val="tx1"/>
              </a:buClr>
            </a:pPr>
            <a:r>
              <a:rPr lang="en-US" sz="2400" dirty="0"/>
              <a:t>Change in Assignment within Career Path/Broadband Level</a:t>
            </a:r>
          </a:p>
          <a:p>
            <a:pPr>
              <a:buClr>
                <a:schemeClr val="tx1"/>
              </a:buClr>
            </a:pPr>
            <a:r>
              <a:rPr lang="en-US" sz="2400" dirty="0"/>
              <a:t>Change in Assignment to another Career Path/Broadband Level</a:t>
            </a:r>
          </a:p>
          <a:p>
            <a:pPr>
              <a:buClr>
                <a:schemeClr val="tx1"/>
              </a:buClr>
            </a:pPr>
            <a:r>
              <a:rPr lang="en-US" sz="2400" dirty="0"/>
              <a:t>Movement to a Lower Broadband Level</a:t>
            </a:r>
          </a:p>
          <a:p>
            <a:pPr lvl="1">
              <a:buClr>
                <a:schemeClr val="tx1"/>
              </a:buClr>
            </a:pPr>
            <a:r>
              <a:rPr lang="en-US" sz="2000" dirty="0"/>
              <a:t>Voluntary/Involuntary/RIF/Return Disability</a:t>
            </a:r>
          </a:p>
        </p:txBody>
      </p:sp>
      <p:pic>
        <p:nvPicPr>
          <p:cNvPr id="2" name="Picture 1">
            <a:extLst>
              <a:ext uri="{FF2B5EF4-FFF2-40B4-BE49-F238E27FC236}">
                <a16:creationId xmlns:a16="http://schemas.microsoft.com/office/drawing/2014/main" id="{56D1FCB3-663E-4B93-A415-1C09A332EF71}"/>
              </a:ext>
            </a:extLst>
          </p:cNvPr>
          <p:cNvPicPr>
            <a:picLocks noChangeAspect="1"/>
          </p:cNvPicPr>
          <p:nvPr/>
        </p:nvPicPr>
        <p:blipFill>
          <a:blip r:embed="rId3"/>
          <a:stretch>
            <a:fillRect/>
          </a:stretch>
        </p:blipFill>
        <p:spPr>
          <a:xfrm>
            <a:off x="1343726" y="3810000"/>
            <a:ext cx="6229350" cy="2409824"/>
          </a:xfrm>
          <a:prstGeom prst="rect">
            <a:avLst/>
          </a:prstGeom>
        </p:spPr>
      </p:pic>
      <p:sp>
        <p:nvSpPr>
          <p:cNvPr id="39938" name="Title 1"/>
          <p:cNvSpPr>
            <a:spLocks noGrp="1"/>
          </p:cNvSpPr>
          <p:nvPr>
            <p:ph type="title" idx="4294967295"/>
          </p:nvPr>
        </p:nvSpPr>
        <p:spPr>
          <a:xfrm>
            <a:off x="0" y="294348"/>
            <a:ext cx="9144000" cy="1010577"/>
          </a:xfrm>
          <a:prstGeom prst="rect">
            <a:avLst/>
          </a:prstGeom>
        </p:spPr>
        <p:txBody>
          <a:bodyPr>
            <a:noAutofit/>
          </a:bodyPr>
          <a:lstStyle/>
          <a:p>
            <a:r>
              <a:rPr lang="en-US" dirty="0"/>
              <a:t>RECRUITMENT and STAFFING</a:t>
            </a:r>
            <a:r>
              <a:rPr lang="en-US" sz="2400" dirty="0"/>
              <a:t/>
            </a:r>
            <a:br>
              <a:rPr lang="en-US" sz="2400" dirty="0"/>
            </a:br>
            <a:r>
              <a:rPr lang="en-US" sz="2400" dirty="0"/>
              <a:t> </a:t>
            </a:r>
            <a:r>
              <a:rPr lang="en-US" sz="2400" i="1" dirty="0"/>
              <a:t>Internal Staffing Processes</a:t>
            </a:r>
          </a:p>
        </p:txBody>
      </p:sp>
      <p:sp>
        <p:nvSpPr>
          <p:cNvPr id="15" name="Slide Number Placeholder 3">
            <a:extLst>
              <a:ext uri="{FF2B5EF4-FFF2-40B4-BE49-F238E27FC236}">
                <a16:creationId xmlns:a16="http://schemas.microsoft.com/office/drawing/2014/main" id="{D1D81503-4214-4B17-A93D-6B7F6EF7791B}"/>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46</a:t>
            </a:fld>
            <a:endParaRPr lang="en-US" dirty="0"/>
          </a:p>
        </p:txBody>
      </p:sp>
      <p:grpSp>
        <p:nvGrpSpPr>
          <p:cNvPr id="37900" name="Group 37899">
            <a:extLst>
              <a:ext uri="{FF2B5EF4-FFF2-40B4-BE49-F238E27FC236}">
                <a16:creationId xmlns:a16="http://schemas.microsoft.com/office/drawing/2014/main" id="{2C4169BD-9416-4208-9476-703776328928}"/>
              </a:ext>
            </a:extLst>
          </p:cNvPr>
          <p:cNvGrpSpPr/>
          <p:nvPr/>
        </p:nvGrpSpPr>
        <p:grpSpPr>
          <a:xfrm>
            <a:off x="1069533" y="4475205"/>
            <a:ext cx="2258370" cy="990984"/>
            <a:chOff x="1615609" y="4187355"/>
            <a:chExt cx="3011160" cy="1321313"/>
          </a:xfrm>
        </p:grpSpPr>
        <p:sp>
          <p:nvSpPr>
            <p:cNvPr id="20" name="Arrow: Left-Right 19">
              <a:extLst>
                <a:ext uri="{FF2B5EF4-FFF2-40B4-BE49-F238E27FC236}">
                  <a16:creationId xmlns:a16="http://schemas.microsoft.com/office/drawing/2014/main" id="{F09948C3-B5A4-4770-B1A9-C09D7FF29720}"/>
                </a:ext>
              </a:extLst>
            </p:cNvPr>
            <p:cNvSpPr/>
            <p:nvPr/>
          </p:nvSpPr>
          <p:spPr>
            <a:xfrm rot="16200000">
              <a:off x="4084189" y="4422032"/>
              <a:ext cx="777257" cy="307903"/>
            </a:xfrm>
            <a:prstGeom prst="leftRigh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8A06EC2B-468C-49E7-8962-9FA178ED7E38}"/>
                </a:ext>
              </a:extLst>
            </p:cNvPr>
            <p:cNvCxnSpPr>
              <a:cxnSpLocks/>
              <a:stCxn id="24" idx="3"/>
              <a:endCxn id="20" idx="1"/>
            </p:cNvCxnSpPr>
            <p:nvPr/>
          </p:nvCxnSpPr>
          <p:spPr>
            <a:xfrm flipV="1">
              <a:off x="4104796" y="4575985"/>
              <a:ext cx="291047" cy="48640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1615609" y="4616116"/>
              <a:ext cx="2489187" cy="892552"/>
            </a:xfrm>
            <a:prstGeom prst="rect">
              <a:avLst/>
            </a:prstGeom>
            <a:solidFill>
              <a:schemeClr val="accent6">
                <a:lumMod val="20000"/>
                <a:lumOff val="80000"/>
              </a:schemeClr>
            </a:solidFill>
            <a:ln w="9525">
              <a:solidFill>
                <a:schemeClr val="accent6">
                  <a:lumMod val="50000"/>
                </a:schemeClr>
              </a:solidFill>
              <a:miter lim="800000"/>
              <a:headEnd/>
              <a:tailEnd/>
            </a:ln>
          </p:spPr>
          <p:txBody>
            <a:bodyPr wrap="square">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algn="r" eaLnBrk="1" hangingPunct="1"/>
              <a:r>
                <a:rPr lang="en-US" sz="750" dirty="0"/>
                <a:t>Change to another Career Path and Broadband Level (</a:t>
              </a:r>
              <a:r>
                <a:rPr lang="en-US" sz="750" dirty="0" err="1"/>
                <a:t>Reassignmet</a:t>
              </a:r>
              <a:r>
                <a:rPr lang="en-US" sz="750" dirty="0"/>
                <a:t>):</a:t>
              </a:r>
            </a:p>
            <a:p>
              <a:pPr algn="r" eaLnBrk="1" hangingPunct="1"/>
              <a:r>
                <a:rPr lang="en-US" sz="750" dirty="0">
                  <a:solidFill>
                    <a:schemeClr val="accent6">
                      <a:lumMod val="50000"/>
                    </a:schemeClr>
                  </a:solidFill>
                </a:rPr>
                <a:t>NJ-III ENGINEERING TECHNICIAN</a:t>
              </a:r>
            </a:p>
            <a:p>
              <a:pPr algn="r" eaLnBrk="1" hangingPunct="1"/>
              <a:r>
                <a:rPr lang="en-US" sz="750" dirty="0">
                  <a:solidFill>
                    <a:schemeClr val="accent6">
                      <a:lumMod val="50000"/>
                    </a:schemeClr>
                  </a:solidFill>
                </a:rPr>
                <a:t>TO NH-II GENERAL ENGINEER</a:t>
              </a:r>
            </a:p>
          </p:txBody>
        </p:sp>
      </p:grpSp>
      <p:sp>
        <p:nvSpPr>
          <p:cNvPr id="25" name="TextBox 24"/>
          <p:cNvSpPr txBox="1">
            <a:spLocks noChangeArrowheads="1"/>
          </p:cNvSpPr>
          <p:nvPr/>
        </p:nvSpPr>
        <p:spPr bwMode="auto">
          <a:xfrm>
            <a:off x="5077934" y="4224738"/>
            <a:ext cx="2081452" cy="641955"/>
          </a:xfrm>
          <a:prstGeom prst="leftArrow">
            <a:avLst/>
          </a:prstGeom>
          <a:solidFill>
            <a:schemeClr val="accent2">
              <a:lumMod val="20000"/>
              <a:lumOff val="80000"/>
            </a:schemeClr>
          </a:solidFill>
          <a:ln w="9525">
            <a:solidFill>
              <a:srgbClr val="FC3514"/>
            </a:solidFill>
            <a:miter lim="800000"/>
            <a:headEnd/>
            <a:tailEnd/>
          </a:ln>
        </p:spPr>
        <p:txBody>
          <a:bodyPr wrap="square">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eaLnBrk="1" hangingPunct="1"/>
            <a:r>
              <a:rPr lang="en-US" sz="750" dirty="0"/>
              <a:t>Change to Lower Broadband Level:</a:t>
            </a:r>
          </a:p>
          <a:p>
            <a:pPr eaLnBrk="1" hangingPunct="1"/>
            <a:r>
              <a:rPr lang="en-US" sz="750" dirty="0">
                <a:solidFill>
                  <a:schemeClr val="accent2">
                    <a:lumMod val="50000"/>
                  </a:schemeClr>
                </a:solidFill>
              </a:rPr>
              <a:t>NH-IV DIRECTOR TO NH-III DEPUTY</a:t>
            </a:r>
          </a:p>
        </p:txBody>
      </p:sp>
      <p:grpSp>
        <p:nvGrpSpPr>
          <p:cNvPr id="37894" name="Group 37893">
            <a:extLst>
              <a:ext uri="{FF2B5EF4-FFF2-40B4-BE49-F238E27FC236}">
                <a16:creationId xmlns:a16="http://schemas.microsoft.com/office/drawing/2014/main" id="{86806014-2770-4614-95CE-C8A727F938DF}"/>
              </a:ext>
            </a:extLst>
          </p:cNvPr>
          <p:cNvGrpSpPr/>
          <p:nvPr/>
        </p:nvGrpSpPr>
        <p:grpSpPr>
          <a:xfrm>
            <a:off x="6030026" y="4766677"/>
            <a:ext cx="2809174" cy="761842"/>
            <a:chOff x="8229600" y="4575984"/>
            <a:chExt cx="3745565" cy="1015789"/>
          </a:xfrm>
        </p:grpSpPr>
        <p:sp>
          <p:nvSpPr>
            <p:cNvPr id="3" name="Arrow: Left-Right 2">
              <a:extLst>
                <a:ext uri="{FF2B5EF4-FFF2-40B4-BE49-F238E27FC236}">
                  <a16:creationId xmlns:a16="http://schemas.microsoft.com/office/drawing/2014/main" id="{82AF5C37-9BA8-44CD-8B80-FA80FAA2F6C5}"/>
                </a:ext>
              </a:extLst>
            </p:cNvPr>
            <p:cNvSpPr/>
            <p:nvPr/>
          </p:nvSpPr>
          <p:spPr>
            <a:xfrm>
              <a:off x="8229600" y="5283870"/>
              <a:ext cx="1981200" cy="307903"/>
            </a:xfrm>
            <a:prstGeom prst="leftRightArrow">
              <a:avLst/>
            </a:prstGeom>
            <a:solidFill>
              <a:srgbClr val="D6D1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Connector: Elbow 4">
              <a:extLst>
                <a:ext uri="{FF2B5EF4-FFF2-40B4-BE49-F238E27FC236}">
                  <a16:creationId xmlns:a16="http://schemas.microsoft.com/office/drawing/2014/main" id="{B8A84D0F-F0DA-4D7F-9006-C0D224E44F20}"/>
                </a:ext>
              </a:extLst>
            </p:cNvPr>
            <p:cNvCxnSpPr>
              <a:cxnSpLocks/>
            </p:cNvCxnSpPr>
            <p:nvPr/>
          </p:nvCxnSpPr>
          <p:spPr>
            <a:xfrm rot="5400000" flipH="1" flipV="1">
              <a:off x="9171869" y="4763075"/>
              <a:ext cx="627942" cy="567600"/>
            </a:xfrm>
            <a:prstGeom prst="bentConnector3">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9728199" y="4575984"/>
              <a:ext cx="2246966" cy="738664"/>
            </a:xfrm>
            <a:prstGeom prst="rect">
              <a:avLst/>
            </a:prstGeom>
            <a:solidFill>
              <a:srgbClr val="D6D1FB"/>
            </a:solidFill>
            <a:ln w="9525">
              <a:solidFill>
                <a:srgbClr val="7030A0"/>
              </a:solidFill>
              <a:miter lim="800000"/>
              <a:headEnd/>
              <a:tailEnd/>
            </a:ln>
          </p:spPr>
          <p:txBody>
            <a:bodyPr wrap="square">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eaLnBrk="1" hangingPunct="1"/>
              <a:r>
                <a:rPr lang="en-US" sz="750" dirty="0"/>
                <a:t>Change within Broadband Level (Reassignment):</a:t>
              </a:r>
            </a:p>
            <a:p>
              <a:pPr eaLnBrk="1" hangingPunct="1"/>
              <a:r>
                <a:rPr lang="en-US" sz="750" dirty="0">
                  <a:solidFill>
                    <a:srgbClr val="7030A0"/>
                  </a:solidFill>
                </a:rPr>
                <a:t>NH-IV GENERAL ATTORNEY TO </a:t>
              </a:r>
            </a:p>
            <a:p>
              <a:pPr eaLnBrk="1" hangingPunct="1"/>
              <a:r>
                <a:rPr lang="en-US" sz="750" dirty="0">
                  <a:solidFill>
                    <a:srgbClr val="7030A0"/>
                  </a:solidFill>
                </a:rPr>
                <a:t>NH-IV PATENT ATTORNEY</a:t>
              </a:r>
            </a:p>
          </p:txBody>
        </p:sp>
      </p:grpSp>
      <p:grpSp>
        <p:nvGrpSpPr>
          <p:cNvPr id="37895" name="Group 37894">
            <a:extLst>
              <a:ext uri="{FF2B5EF4-FFF2-40B4-BE49-F238E27FC236}">
                <a16:creationId xmlns:a16="http://schemas.microsoft.com/office/drawing/2014/main" id="{2E786713-F1D9-421C-9C6C-172132E5B869}"/>
              </a:ext>
            </a:extLst>
          </p:cNvPr>
          <p:cNvGrpSpPr/>
          <p:nvPr/>
        </p:nvGrpSpPr>
        <p:grpSpPr>
          <a:xfrm>
            <a:off x="996480" y="5898972"/>
            <a:ext cx="2273465" cy="438582"/>
            <a:chOff x="1518204" y="6085706"/>
            <a:chExt cx="3031287" cy="584776"/>
          </a:xfrm>
        </p:grpSpPr>
        <p:sp>
          <p:nvSpPr>
            <p:cNvPr id="31" name="Arrow: Right 30">
              <a:extLst>
                <a:ext uri="{FF2B5EF4-FFF2-40B4-BE49-F238E27FC236}">
                  <a16:creationId xmlns:a16="http://schemas.microsoft.com/office/drawing/2014/main" id="{49298364-DE30-4F9E-956C-0315EA5EAD3D}"/>
                </a:ext>
              </a:extLst>
            </p:cNvPr>
            <p:cNvSpPr/>
            <p:nvPr/>
          </p:nvSpPr>
          <p:spPr>
            <a:xfrm>
              <a:off x="3499404" y="6255102"/>
              <a:ext cx="1050087" cy="307903"/>
            </a:xfrm>
            <a:prstGeom prst="rightArrow">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a:spLocks noChangeArrowheads="1"/>
            </p:cNvSpPr>
            <p:nvPr/>
          </p:nvSpPr>
          <p:spPr bwMode="auto">
            <a:xfrm>
              <a:off x="1518204" y="6085706"/>
              <a:ext cx="1981200" cy="584776"/>
            </a:xfrm>
            <a:prstGeom prst="rect">
              <a:avLst/>
            </a:prstGeom>
            <a:solidFill>
              <a:schemeClr val="accent4">
                <a:lumMod val="20000"/>
                <a:lumOff val="80000"/>
              </a:schemeClr>
            </a:solidFill>
            <a:ln w="9525">
              <a:solidFill>
                <a:schemeClr val="accent4">
                  <a:lumMod val="50000"/>
                </a:schemeClr>
              </a:solidFill>
              <a:miter lim="800000"/>
              <a:headEnd/>
              <a:tailEnd/>
            </a:ln>
          </p:spPr>
          <p:txBody>
            <a:bodyPr wrap="square">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eaLnBrk="1" hangingPunct="1"/>
              <a:r>
                <a:rPr lang="en-US" sz="750" dirty="0"/>
                <a:t>Promotion:</a:t>
              </a:r>
            </a:p>
            <a:p>
              <a:pPr eaLnBrk="1" hangingPunct="1"/>
              <a:r>
                <a:rPr lang="en-US" sz="750" dirty="0">
                  <a:solidFill>
                    <a:schemeClr val="accent4">
                      <a:lumMod val="50000"/>
                    </a:schemeClr>
                  </a:solidFill>
                </a:rPr>
                <a:t>NK -II SECRETARY TO </a:t>
              </a:r>
            </a:p>
            <a:p>
              <a:pPr eaLnBrk="1" hangingPunct="1"/>
              <a:r>
                <a:rPr lang="en-US" sz="750" dirty="0">
                  <a:solidFill>
                    <a:schemeClr val="accent4">
                      <a:lumMod val="50000"/>
                    </a:schemeClr>
                  </a:solidFill>
                </a:rPr>
                <a:t>NK-III HR ASSISTANT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subTnLst>
                                    <p:animClr clrSpc="rgb" dir="cw">
                                      <p:cBhvr override="childStyle">
                                        <p:cTn dur="1" fill="hold" display="0" masterRel="nextClick" afterEffect="1"/>
                                        <p:tgtEl>
                                          <p:spTgt spid="37891">
                                            <p:txEl>
                                              <p:pRg st="0" end="0"/>
                                            </p:txEl>
                                          </p:spTgt>
                                        </p:tgtEl>
                                        <p:attrNameLst>
                                          <p:attrName>ppt_c</p:attrName>
                                        </p:attrNameLst>
                                      </p:cBhvr>
                                      <p:to>
                                        <a:srgbClr val="B2B2B2"/>
                                      </p:to>
                                    </p:animClr>
                                  </p:subTnLst>
                                </p:cTn>
                              </p:par>
                              <p:par>
                                <p:cTn id="8" presetID="10" presetClass="entr" presetSubtype="0" fill="hold" nodeType="withEffect">
                                  <p:stCondLst>
                                    <p:cond delay="0"/>
                                  </p:stCondLst>
                                  <p:childTnLst>
                                    <p:set>
                                      <p:cBhvr>
                                        <p:cTn id="9" dur="1" fill="hold">
                                          <p:stCondLst>
                                            <p:cond delay="0"/>
                                          </p:stCondLst>
                                        </p:cTn>
                                        <p:tgtEl>
                                          <p:spTgt spid="37895"/>
                                        </p:tgtEl>
                                        <p:attrNameLst>
                                          <p:attrName>style.visibility</p:attrName>
                                        </p:attrNameLst>
                                      </p:cBhvr>
                                      <p:to>
                                        <p:strVal val="visible"/>
                                      </p:to>
                                    </p:set>
                                    <p:animEffect transition="in" filter="fade">
                                      <p:cBhvr>
                                        <p:cTn id="10" dur="500"/>
                                        <p:tgtEl>
                                          <p:spTgt spid="3789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5" dur="500"/>
                                        <p:tgtEl>
                                          <p:spTgt spid="37891">
                                            <p:txEl>
                                              <p:pRg st="1" end="1"/>
                                            </p:txEl>
                                          </p:spTgt>
                                        </p:tgtEl>
                                      </p:cBhvr>
                                    </p:animEffect>
                                  </p:childTnLst>
                                  <p:subTnLst>
                                    <p:animClr clrSpc="rgb" dir="cw">
                                      <p:cBhvr override="childStyle">
                                        <p:cTn dur="1" fill="hold" display="0" masterRel="nextClick" afterEffect="1"/>
                                        <p:tgtEl>
                                          <p:spTgt spid="37891">
                                            <p:txEl>
                                              <p:pRg st="1" end="1"/>
                                            </p:txEl>
                                          </p:spTgt>
                                        </p:tgtEl>
                                        <p:attrNameLst>
                                          <p:attrName>ppt_c</p:attrName>
                                        </p:attrNameLst>
                                      </p:cBhvr>
                                      <p:to>
                                        <a:srgbClr val="B2B2B2"/>
                                      </p:to>
                                    </p:animClr>
                                  </p:subTnLst>
                                </p:cTn>
                              </p:par>
                              <p:par>
                                <p:cTn id="16" presetID="10" presetClass="entr" presetSubtype="0" fill="hold" nodeType="withEffect">
                                  <p:stCondLst>
                                    <p:cond delay="0"/>
                                  </p:stCondLst>
                                  <p:childTnLst>
                                    <p:set>
                                      <p:cBhvr>
                                        <p:cTn id="17" dur="1" fill="hold">
                                          <p:stCondLst>
                                            <p:cond delay="0"/>
                                          </p:stCondLst>
                                        </p:cTn>
                                        <p:tgtEl>
                                          <p:spTgt spid="37894"/>
                                        </p:tgtEl>
                                        <p:attrNameLst>
                                          <p:attrName>style.visibility</p:attrName>
                                        </p:attrNameLst>
                                      </p:cBhvr>
                                      <p:to>
                                        <p:strVal val="visible"/>
                                      </p:to>
                                    </p:set>
                                    <p:animEffect transition="in" filter="fade">
                                      <p:cBhvr>
                                        <p:cTn id="18" dur="500"/>
                                        <p:tgtEl>
                                          <p:spTgt spid="3789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23" dur="500"/>
                                        <p:tgtEl>
                                          <p:spTgt spid="37891">
                                            <p:txEl>
                                              <p:pRg st="2" end="2"/>
                                            </p:txEl>
                                          </p:spTgt>
                                        </p:tgtEl>
                                      </p:cBhvr>
                                    </p:animEffect>
                                  </p:childTnLst>
                                  <p:subTnLst>
                                    <p:animClr clrSpc="rgb" dir="cw">
                                      <p:cBhvr override="childStyle">
                                        <p:cTn dur="1" fill="hold" display="0" masterRel="nextClick" afterEffect="1"/>
                                        <p:tgtEl>
                                          <p:spTgt spid="37891">
                                            <p:txEl>
                                              <p:pRg st="2" end="2"/>
                                            </p:txEl>
                                          </p:spTgt>
                                        </p:tgtEl>
                                        <p:attrNameLst>
                                          <p:attrName>ppt_c</p:attrName>
                                        </p:attrNameLst>
                                      </p:cBhvr>
                                      <p:to>
                                        <a:srgbClr val="B2B2B2"/>
                                      </p:to>
                                    </p:animClr>
                                  </p:subTnLst>
                                </p:cTn>
                              </p:par>
                              <p:par>
                                <p:cTn id="24" presetID="10" presetClass="entr" presetSubtype="0" fill="hold" nodeType="withEffect">
                                  <p:stCondLst>
                                    <p:cond delay="0"/>
                                  </p:stCondLst>
                                  <p:childTnLst>
                                    <p:set>
                                      <p:cBhvr>
                                        <p:cTn id="25" dur="1" fill="hold">
                                          <p:stCondLst>
                                            <p:cond delay="0"/>
                                          </p:stCondLst>
                                        </p:cTn>
                                        <p:tgtEl>
                                          <p:spTgt spid="37900"/>
                                        </p:tgtEl>
                                        <p:attrNameLst>
                                          <p:attrName>style.visibility</p:attrName>
                                        </p:attrNameLst>
                                      </p:cBhvr>
                                      <p:to>
                                        <p:strVal val="visible"/>
                                      </p:to>
                                    </p:set>
                                    <p:animEffect transition="in" filter="fade">
                                      <p:cBhvr>
                                        <p:cTn id="26" dur="500"/>
                                        <p:tgtEl>
                                          <p:spTgt spid="3790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31" dur="500"/>
                                        <p:tgtEl>
                                          <p:spTgt spid="37891">
                                            <p:txEl>
                                              <p:pRg st="3" end="3"/>
                                            </p:txEl>
                                          </p:spTgt>
                                        </p:tgtEl>
                                      </p:cBhvr>
                                    </p:animEffect>
                                  </p:childTnLst>
                                  <p:subTnLst>
                                    <p:animClr clrSpc="rgb" dir="cw">
                                      <p:cBhvr override="childStyle">
                                        <p:cTn dur="1" fill="hold" display="0" masterRel="nextClick" afterEffect="1"/>
                                        <p:tgtEl>
                                          <p:spTgt spid="37891">
                                            <p:txEl>
                                              <p:pRg st="3" end="3"/>
                                            </p:txEl>
                                          </p:spTgt>
                                        </p:tgtEl>
                                        <p:attrNameLst>
                                          <p:attrName>ppt_c</p:attrName>
                                        </p:attrNameLst>
                                      </p:cBhvr>
                                      <p:to>
                                        <a:srgbClr val="B2B2B2"/>
                                      </p:to>
                                    </p:animClr>
                                  </p:subTnLst>
                                </p:cTn>
                              </p:par>
                              <p:par>
                                <p:cTn id="32" presetID="3"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par>
                                <p:cTn id="35" presetID="3" presetClass="entr" presetSubtype="10" fill="hold" nodeType="withEffect">
                                  <p:stCondLst>
                                    <p:cond delay="0"/>
                                  </p:stCondLst>
                                  <p:childTnLst>
                                    <p:set>
                                      <p:cBhvr>
                                        <p:cTn id="36" dur="1" fill="hold">
                                          <p:stCondLst>
                                            <p:cond delay="0"/>
                                          </p:stCondLst>
                                        </p:cTn>
                                        <p:tgtEl>
                                          <p:spTgt spid="37891">
                                            <p:txEl>
                                              <p:pRg st="4" end="4"/>
                                            </p:txEl>
                                          </p:spTgt>
                                        </p:tgtEl>
                                        <p:attrNameLst>
                                          <p:attrName>style.visibility</p:attrName>
                                        </p:attrNameLst>
                                      </p:cBhvr>
                                      <p:to>
                                        <p:strVal val="visible"/>
                                      </p:to>
                                    </p:set>
                                    <p:animEffect transition="in" filter="blinds(horizontal)">
                                      <p:cBhvr>
                                        <p:cTn id="37" dur="500"/>
                                        <p:tgtEl>
                                          <p:spTgt spid="37891">
                                            <p:txEl>
                                              <p:pRg st="4" end="4"/>
                                            </p:txEl>
                                          </p:spTgt>
                                        </p:tgtEl>
                                      </p:cBhvr>
                                    </p:animEffect>
                                  </p:childTnLst>
                                  <p:subTnLst>
                                    <p:animClr clrSpc="rgb" dir="cw">
                                      <p:cBhvr override="childStyle">
                                        <p:cTn dur="1" fill="hold" display="0" masterRel="nextClick" afterEffect="1"/>
                                        <p:tgtEl>
                                          <p:spTgt spid="37891">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B8B7-E16B-4CEE-A075-32920610EF1E}"/>
              </a:ext>
            </a:extLst>
          </p:cNvPr>
          <p:cNvSpPr>
            <a:spLocks noGrp="1"/>
          </p:cNvSpPr>
          <p:nvPr>
            <p:ph type="title" idx="4294967295"/>
          </p:nvPr>
        </p:nvSpPr>
        <p:spPr>
          <a:xfrm>
            <a:off x="0" y="304801"/>
            <a:ext cx="9144000" cy="914400"/>
          </a:xfrm>
          <a:prstGeom prst="rect">
            <a:avLst/>
          </a:prstGeom>
        </p:spPr>
        <p:txBody>
          <a:bodyPr>
            <a:noAutofit/>
          </a:bodyPr>
          <a:lstStyle/>
          <a:p>
            <a:r>
              <a:rPr lang="en-US" dirty="0"/>
              <a:t>RECRUITMENT and STAFFING</a:t>
            </a:r>
            <a:br>
              <a:rPr lang="en-US" dirty="0"/>
            </a:br>
            <a:r>
              <a:rPr lang="en-US" sz="2400" i="1" dirty="0"/>
              <a:t>Probationary Periods</a:t>
            </a:r>
          </a:p>
        </p:txBody>
      </p:sp>
      <p:sp>
        <p:nvSpPr>
          <p:cNvPr id="3" name="Content Placeholder 2">
            <a:extLst>
              <a:ext uri="{FF2B5EF4-FFF2-40B4-BE49-F238E27FC236}">
                <a16:creationId xmlns:a16="http://schemas.microsoft.com/office/drawing/2014/main" id="{A4ED044A-CF94-4BF2-8C8D-D823323DD2A6}"/>
              </a:ext>
            </a:extLst>
          </p:cNvPr>
          <p:cNvSpPr>
            <a:spLocks noGrp="1"/>
          </p:cNvSpPr>
          <p:nvPr>
            <p:ph idx="4294967295"/>
          </p:nvPr>
        </p:nvSpPr>
        <p:spPr>
          <a:xfrm>
            <a:off x="630936" y="1447800"/>
            <a:ext cx="7882128" cy="4953000"/>
          </a:xfrm>
          <a:prstGeom prst="rect">
            <a:avLst/>
          </a:prstGeom>
        </p:spPr>
        <p:txBody>
          <a:bodyPr>
            <a:noAutofit/>
          </a:bodyPr>
          <a:lstStyle/>
          <a:p>
            <a:r>
              <a:rPr lang="en-US" sz="2800" dirty="0"/>
              <a:t>Two-year initial probationary period mandatory for all newly appointed employees to competitive service permanent positions </a:t>
            </a:r>
          </a:p>
          <a:p>
            <a:pPr>
              <a:lnSpc>
                <a:spcPct val="100000"/>
              </a:lnSpc>
              <a:buClr>
                <a:schemeClr val="tx1"/>
              </a:buClr>
            </a:pPr>
            <a:r>
              <a:rPr lang="en-US" sz="2800" dirty="0"/>
              <a:t>Expanded supervisory and/or managerial probationary periods</a:t>
            </a:r>
          </a:p>
          <a:p>
            <a:pPr lvl="1">
              <a:lnSpc>
                <a:spcPct val="100000"/>
              </a:lnSpc>
              <a:buClr>
                <a:schemeClr val="tx1"/>
              </a:buClr>
            </a:pPr>
            <a:r>
              <a:rPr lang="en-US" sz="2400" dirty="0"/>
              <a:t>New supervisors not having previously completed a supervisory probationary period will be required to complete a 1-year probationary period</a:t>
            </a:r>
          </a:p>
          <a:p>
            <a:pPr lvl="1">
              <a:lnSpc>
                <a:spcPct val="100000"/>
              </a:lnSpc>
              <a:buClr>
                <a:schemeClr val="tx1"/>
              </a:buClr>
            </a:pPr>
            <a:r>
              <a:rPr lang="en-US" sz="2400" dirty="0"/>
              <a:t>Additional supervisory probationary period of 1 year may be required when officially assigned to a different supervisory position constituting a major change in supervisory responsibilities</a:t>
            </a:r>
          </a:p>
          <a:p>
            <a:pPr>
              <a:lnSpc>
                <a:spcPct val="100000"/>
              </a:lnSpc>
            </a:pPr>
            <a:endParaRPr lang="en-US" sz="1950" dirty="0"/>
          </a:p>
          <a:p>
            <a:endParaRPr lang="en-US" dirty="0"/>
          </a:p>
        </p:txBody>
      </p:sp>
      <p:sp>
        <p:nvSpPr>
          <p:cNvPr id="4" name="Slide Number Placeholder 3">
            <a:extLst>
              <a:ext uri="{FF2B5EF4-FFF2-40B4-BE49-F238E27FC236}">
                <a16:creationId xmlns:a16="http://schemas.microsoft.com/office/drawing/2014/main" id="{35D9EDCE-B2D0-4722-A9B1-4A018084A18C}"/>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47</a:t>
            </a:fld>
            <a:endParaRPr lang="en-US" dirty="0"/>
          </a:p>
        </p:txBody>
      </p:sp>
    </p:spTree>
    <p:extLst>
      <p:ext uri="{BB962C8B-B14F-4D97-AF65-F5344CB8AC3E}">
        <p14:creationId xmlns:p14="http://schemas.microsoft.com/office/powerpoint/2010/main" val="632031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0" y="285748"/>
            <a:ext cx="9144000" cy="1065601"/>
          </a:xfrm>
          <a:prstGeom prst="rect">
            <a:avLst/>
          </a:prstGeom>
        </p:spPr>
        <p:txBody>
          <a:bodyPr>
            <a:noAutofit/>
          </a:bodyPr>
          <a:lstStyle/>
          <a:p>
            <a:r>
              <a:rPr lang="en-US" dirty="0"/>
              <a:t>RECRUITMENT and STAFFING</a:t>
            </a:r>
            <a:br>
              <a:rPr lang="en-US" dirty="0"/>
            </a:br>
            <a:r>
              <a:rPr lang="en-US" sz="2400" i="1" dirty="0"/>
              <a:t>Voluntary Emeritus Program</a:t>
            </a:r>
          </a:p>
        </p:txBody>
      </p:sp>
      <p:sp>
        <p:nvSpPr>
          <p:cNvPr id="41987" name="Content Placeholder 2"/>
          <p:cNvSpPr>
            <a:spLocks noGrp="1"/>
          </p:cNvSpPr>
          <p:nvPr>
            <p:ph idx="4294967295"/>
          </p:nvPr>
        </p:nvSpPr>
        <p:spPr>
          <a:xfrm>
            <a:off x="630936" y="1326877"/>
            <a:ext cx="7882128" cy="4769123"/>
          </a:xfrm>
          <a:prstGeom prst="rect">
            <a:avLst/>
          </a:prstGeom>
        </p:spPr>
        <p:txBody>
          <a:bodyPr>
            <a:noAutofit/>
          </a:bodyPr>
          <a:lstStyle/>
          <a:p>
            <a:r>
              <a:rPr lang="en-US" sz="2400" dirty="0"/>
              <a:t>Geared towards the NH career path</a:t>
            </a:r>
          </a:p>
          <a:p>
            <a:pPr>
              <a:spcBef>
                <a:spcPts val="450"/>
              </a:spcBef>
              <a:buClr>
                <a:srgbClr val="1D015F"/>
              </a:buClr>
            </a:pPr>
            <a:r>
              <a:rPr lang="en-US" sz="2400" dirty="0"/>
              <a:t>Maintains ties with the acquisition community</a:t>
            </a:r>
          </a:p>
          <a:p>
            <a:pPr>
              <a:spcBef>
                <a:spcPts val="450"/>
              </a:spcBef>
              <a:buClr>
                <a:srgbClr val="1D015F"/>
              </a:buClr>
            </a:pPr>
            <a:r>
              <a:rPr lang="en-US" sz="2400" dirty="0"/>
              <a:t>Permits higher level professionals to share knowledge via mentoring and training</a:t>
            </a:r>
          </a:p>
          <a:p>
            <a:pPr>
              <a:lnSpc>
                <a:spcPct val="100000"/>
              </a:lnSpc>
              <a:spcBef>
                <a:spcPts val="450"/>
              </a:spcBef>
            </a:pPr>
            <a:r>
              <a:rPr lang="en-US" sz="2400" dirty="0"/>
              <a:t>Voluntary assignments and gratuitous services may be accepted from:</a:t>
            </a:r>
          </a:p>
          <a:p>
            <a:pPr lvl="1">
              <a:lnSpc>
                <a:spcPct val="100000"/>
              </a:lnSpc>
              <a:spcBef>
                <a:spcPts val="300"/>
              </a:spcBef>
            </a:pPr>
            <a:r>
              <a:rPr lang="en-US" sz="2000" dirty="0" err="1"/>
              <a:t>AcqDemo</a:t>
            </a:r>
            <a:r>
              <a:rPr lang="en-US" sz="2000" dirty="0"/>
              <a:t> retired or separated civilian employees who served in either DAWIA-covered positions or positions in direct support of DAWIA-covered positions </a:t>
            </a:r>
          </a:p>
          <a:p>
            <a:pPr lvl="1">
              <a:lnSpc>
                <a:spcPct val="100000"/>
              </a:lnSpc>
              <a:spcBef>
                <a:spcPts val="300"/>
              </a:spcBef>
            </a:pPr>
            <a:r>
              <a:rPr lang="en-US" sz="2000" dirty="0"/>
              <a:t>Non-</a:t>
            </a:r>
            <a:r>
              <a:rPr lang="en-US" sz="2000" dirty="0" err="1"/>
              <a:t>AcqDemo</a:t>
            </a:r>
            <a:r>
              <a:rPr lang="en-US" sz="2000" dirty="0"/>
              <a:t> DoD retired or separated civilian employees and former military members who worked in DAWIA-covered positions</a:t>
            </a:r>
          </a:p>
          <a:p>
            <a:pPr>
              <a:spcBef>
                <a:spcPts val="450"/>
              </a:spcBef>
              <a:buClr>
                <a:srgbClr val="1D015F"/>
              </a:buClr>
            </a:pPr>
            <a:r>
              <a:rPr lang="en-US" sz="2400" dirty="0"/>
              <a:t>Does not affect retirement pay or buyout</a:t>
            </a:r>
          </a:p>
          <a:p>
            <a:pPr>
              <a:spcBef>
                <a:spcPts val="450"/>
              </a:spcBef>
              <a:buClr>
                <a:srgbClr val="1D015F"/>
              </a:buClr>
            </a:pPr>
            <a:r>
              <a:rPr lang="en-US" sz="2400" dirty="0"/>
              <a:t>Allows for compensation of travel expenses and allowances</a:t>
            </a:r>
          </a:p>
        </p:txBody>
      </p:sp>
      <p:sp>
        <p:nvSpPr>
          <p:cNvPr id="4" name="TextBox 3">
            <a:extLst>
              <a:ext uri="{FF2B5EF4-FFF2-40B4-BE49-F238E27FC236}">
                <a16:creationId xmlns:a16="http://schemas.microsoft.com/office/drawing/2014/main" id="{193459B3-128B-41F6-A91B-4227508A1DDB}"/>
              </a:ext>
            </a:extLst>
          </p:cNvPr>
          <p:cNvSpPr txBox="1"/>
          <p:nvPr/>
        </p:nvSpPr>
        <p:spPr>
          <a:xfrm>
            <a:off x="1143000" y="6300850"/>
            <a:ext cx="6858000" cy="369332"/>
          </a:xfrm>
          <a:prstGeom prst="rect">
            <a:avLst/>
          </a:prstGeom>
          <a:noFill/>
        </p:spPr>
        <p:txBody>
          <a:bodyPr wrap="square" rtlCol="0" anchor="b">
            <a:spAutoFit/>
          </a:bodyPr>
          <a:lstStyle>
            <a:defPPr>
              <a:defRPr lang="en-US"/>
            </a:defPPr>
          </a:lstStyle>
          <a:p>
            <a:pPr algn="ctr"/>
            <a:r>
              <a:rPr lang="en-US" i="1" dirty="0">
                <a:solidFill>
                  <a:schemeClr val="accent5"/>
                </a:solidFill>
              </a:rPr>
              <a:t>~ Additional Component / Agency policy may apply ~</a:t>
            </a:r>
          </a:p>
        </p:txBody>
      </p:sp>
      <p:sp>
        <p:nvSpPr>
          <p:cNvPr id="5" name="Slide Number Placeholder 3">
            <a:extLst>
              <a:ext uri="{FF2B5EF4-FFF2-40B4-BE49-F238E27FC236}">
                <a16:creationId xmlns:a16="http://schemas.microsoft.com/office/drawing/2014/main" id="{3219CFA4-8EE6-402D-9E15-878E2BCA2B3C}"/>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304800"/>
            <a:ext cx="9144000" cy="516504"/>
          </a:xfrm>
          <a:prstGeom prst="rect">
            <a:avLst/>
          </a:prstGeom>
        </p:spPr>
        <p:txBody>
          <a:bodyPr>
            <a:noAutofit/>
          </a:bodyPr>
          <a:lstStyle/>
          <a:p>
            <a:r>
              <a:rPr lang="en-US" dirty="0"/>
              <a:t>IV.  PAY ADMINISTRATION</a:t>
            </a:r>
          </a:p>
        </p:txBody>
      </p:sp>
      <p:sp>
        <p:nvSpPr>
          <p:cNvPr id="45059" name="Slide Number Placeholder 4"/>
          <p:cNvSpPr>
            <a:spLocks noGrp="1"/>
          </p:cNvSpPr>
          <p:nvPr>
            <p:ph type="sldNum" sz="quarter" idx="12"/>
          </p:nvPr>
        </p:nvSpPr>
        <p:spPr bwMode="auto">
          <a:xfrm>
            <a:off x="6400800" y="5772150"/>
            <a:ext cx="1600200" cy="210741"/>
          </a:xfrm>
          <a:prstGeom prst="rect">
            <a:avLst/>
          </a:prstGeom>
          <a:noFill/>
          <a:ln>
            <a:miter lim="800000"/>
            <a:headEnd/>
            <a:tailEnd/>
          </a:ln>
        </p:spPr>
        <p:txBody>
          <a:bodyPr/>
          <a:lstStyle/>
          <a:p>
            <a:r>
              <a:rPr lang="en-US" dirty="0"/>
              <a:t> </a:t>
            </a:r>
          </a:p>
        </p:txBody>
      </p:sp>
      <p:sp>
        <p:nvSpPr>
          <p:cNvPr id="7" name="Slide Number Placeholder 3">
            <a:extLst>
              <a:ext uri="{FF2B5EF4-FFF2-40B4-BE49-F238E27FC236}">
                <a16:creationId xmlns:a16="http://schemas.microsoft.com/office/drawing/2014/main" id="{46D3CDA9-FA76-4828-9EB9-F0A0ACDBFC09}"/>
              </a:ext>
            </a:extLst>
          </p:cNvPr>
          <p:cNvSpPr txBox="1">
            <a:spLocks/>
          </p:cNvSpPr>
          <p:nvPr/>
        </p:nvSpPr>
        <p:spPr>
          <a:xfrm>
            <a:off x="7600950" y="6707051"/>
            <a:ext cx="1543050" cy="150949"/>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093EB-6271-4776-AD74-9AC7DBDF4235}" type="slidenum">
              <a:rPr lang="en-US" sz="900"/>
              <a:pPr/>
              <a:t>49</a:t>
            </a:fld>
            <a:endParaRPr lang="en-US" sz="900" dirty="0"/>
          </a:p>
        </p:txBody>
      </p:sp>
      <p:pic>
        <p:nvPicPr>
          <p:cNvPr id="2" name="Picture 1">
            <a:extLst>
              <a:ext uri="{FF2B5EF4-FFF2-40B4-BE49-F238E27FC236}">
                <a16:creationId xmlns:a16="http://schemas.microsoft.com/office/drawing/2014/main" id="{E7259A1E-AE7B-4F18-8164-01EDCCC23CC0}"/>
              </a:ext>
            </a:extLst>
          </p:cNvPr>
          <p:cNvPicPr>
            <a:picLocks noChangeAspect="1"/>
          </p:cNvPicPr>
          <p:nvPr/>
        </p:nvPicPr>
        <p:blipFill>
          <a:blip r:embed="rId3"/>
          <a:stretch>
            <a:fillRect/>
          </a:stretch>
        </p:blipFill>
        <p:spPr>
          <a:xfrm>
            <a:off x="6452473" y="3758256"/>
            <a:ext cx="2386727" cy="1481257"/>
          </a:xfrm>
          <a:prstGeom prst="rect">
            <a:avLst/>
          </a:prstGeom>
        </p:spPr>
      </p:pic>
      <p:pic>
        <p:nvPicPr>
          <p:cNvPr id="3" name="Picture 2">
            <a:extLst>
              <a:ext uri="{FF2B5EF4-FFF2-40B4-BE49-F238E27FC236}">
                <a16:creationId xmlns:a16="http://schemas.microsoft.com/office/drawing/2014/main" id="{8CD2C288-1926-4F17-9045-834A5329DFF5}"/>
              </a:ext>
            </a:extLst>
          </p:cNvPr>
          <p:cNvPicPr>
            <a:picLocks noChangeAspect="1"/>
          </p:cNvPicPr>
          <p:nvPr/>
        </p:nvPicPr>
        <p:blipFill>
          <a:blip r:embed="rId4"/>
          <a:stretch>
            <a:fillRect/>
          </a:stretch>
        </p:blipFill>
        <p:spPr>
          <a:xfrm>
            <a:off x="5190600" y="2009466"/>
            <a:ext cx="3356134" cy="2108835"/>
          </a:xfrm>
          <a:prstGeom prst="rect">
            <a:avLst/>
          </a:prstGeom>
        </p:spPr>
      </p:pic>
      <p:sp>
        <p:nvSpPr>
          <p:cNvPr id="45060" name="Content Placeholder 2"/>
          <p:cNvSpPr>
            <a:spLocks noGrp="1"/>
          </p:cNvSpPr>
          <p:nvPr>
            <p:ph idx="4294967295"/>
          </p:nvPr>
        </p:nvSpPr>
        <p:spPr>
          <a:xfrm>
            <a:off x="630936" y="1395162"/>
            <a:ext cx="5312664" cy="3137548"/>
          </a:xfrm>
          <a:prstGeom prst="rect">
            <a:avLst/>
          </a:prstGeom>
        </p:spPr>
        <p:txBody>
          <a:bodyPr>
            <a:noAutofit/>
          </a:bodyPr>
          <a:lstStyle/>
          <a:p>
            <a:pPr marL="171450" lvl="1">
              <a:lnSpc>
                <a:spcPct val="100000"/>
              </a:lnSpc>
            </a:pPr>
            <a:r>
              <a:rPr lang="en-US" sz="2800" dirty="0" err="1"/>
              <a:t>AcqDemo</a:t>
            </a:r>
            <a:r>
              <a:rPr lang="en-US" sz="2800" dirty="0"/>
              <a:t> Pay Setting Overview</a:t>
            </a:r>
          </a:p>
          <a:p>
            <a:pPr marL="171450" lvl="1">
              <a:lnSpc>
                <a:spcPct val="100000"/>
              </a:lnSpc>
            </a:pPr>
            <a:r>
              <a:rPr lang="en-US" sz="2800" dirty="0"/>
              <a:t>Calculating WGI Buy-In</a:t>
            </a:r>
          </a:p>
          <a:p>
            <a:pPr marL="171450" lvl="1">
              <a:lnSpc>
                <a:spcPct val="100000"/>
              </a:lnSpc>
            </a:pPr>
            <a:r>
              <a:rPr lang="en-US" sz="2800" dirty="0"/>
              <a:t>Activity: Calculate WGI Buy-In </a:t>
            </a:r>
          </a:p>
          <a:p>
            <a:pPr marL="171450" lvl="1">
              <a:lnSpc>
                <a:spcPct val="100000"/>
              </a:lnSpc>
            </a:pPr>
            <a:r>
              <a:rPr lang="en-US" sz="2800" dirty="0"/>
              <a:t>Transition Employees on Temporary Assignments</a:t>
            </a:r>
          </a:p>
          <a:p>
            <a:pPr marL="171450" lvl="1">
              <a:lnSpc>
                <a:spcPct val="100000"/>
              </a:lnSpc>
            </a:pPr>
            <a:r>
              <a:rPr lang="en-US" sz="2800" dirty="0"/>
              <a:t>Transition-Affected Pay Situations</a:t>
            </a:r>
          </a:p>
          <a:p>
            <a:pPr marL="171450" lvl="1">
              <a:lnSpc>
                <a:spcPct val="100000"/>
              </a:lnSpc>
            </a:pPr>
            <a:r>
              <a:rPr lang="en-US" sz="2800" dirty="0"/>
              <a:t>Determining GS Equivalency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1752"/>
            <a:ext cx="9144000" cy="930273"/>
          </a:xfrm>
          <a:prstGeom prst="rect">
            <a:avLst/>
          </a:prstGeom>
        </p:spPr>
        <p:txBody>
          <a:bodyPr>
            <a:normAutofit/>
          </a:bodyPr>
          <a:lstStyle/>
          <a:p>
            <a:r>
              <a:rPr lang="en-US" b="1" dirty="0"/>
              <a:t>INTRODUCTION</a:t>
            </a:r>
            <a:br>
              <a:rPr lang="en-US" b="1" dirty="0"/>
            </a:br>
            <a:r>
              <a:rPr lang="en-US" sz="2400" b="1" i="1" dirty="0"/>
              <a:t>Course Objectives</a:t>
            </a:r>
          </a:p>
        </p:txBody>
      </p:sp>
      <p:sp>
        <p:nvSpPr>
          <p:cNvPr id="7170" name="Rectangle 3"/>
          <p:cNvSpPr>
            <a:spLocks noGrp="1" noChangeArrowheads="1"/>
          </p:cNvSpPr>
          <p:nvPr>
            <p:ph idx="1"/>
          </p:nvPr>
        </p:nvSpPr>
        <p:spPr>
          <a:xfrm>
            <a:off x="628650" y="1447800"/>
            <a:ext cx="7886700" cy="4706081"/>
          </a:xfrm>
          <a:prstGeom prst="rect">
            <a:avLst/>
          </a:prstGeom>
        </p:spPr>
        <p:txBody>
          <a:bodyPr>
            <a:noAutofit/>
          </a:bodyPr>
          <a:lstStyle/>
          <a:p>
            <a:pPr marL="386953" lvl="1" indent="-257175">
              <a:lnSpc>
                <a:spcPct val="100000"/>
              </a:lnSpc>
              <a:buClr>
                <a:schemeClr val="tx1"/>
              </a:buClr>
            </a:pPr>
            <a:r>
              <a:rPr lang="en-US" dirty="0"/>
              <a:t>To identify the requirements and responsibilities for the transition into AcqDemo</a:t>
            </a:r>
          </a:p>
          <a:p>
            <a:pPr marL="386953" lvl="1" indent="-257175">
              <a:lnSpc>
                <a:spcPct val="100000"/>
              </a:lnSpc>
              <a:buClr>
                <a:schemeClr val="tx1"/>
              </a:buClr>
            </a:pPr>
            <a:r>
              <a:rPr lang="en-US" dirty="0"/>
              <a:t>To gain an understanding of the AcqDemo basics:</a:t>
            </a:r>
          </a:p>
          <a:p>
            <a:pPr marL="863203" lvl="2" indent="-342900">
              <a:lnSpc>
                <a:spcPct val="100000"/>
              </a:lnSpc>
              <a:buClr>
                <a:schemeClr val="tx1"/>
              </a:buClr>
            </a:pPr>
            <a:r>
              <a:rPr lang="en-US" dirty="0"/>
              <a:t>Classification/Broadbanding</a:t>
            </a:r>
          </a:p>
          <a:p>
            <a:pPr marL="863203" lvl="2" indent="-342900">
              <a:lnSpc>
                <a:spcPct val="100000"/>
              </a:lnSpc>
              <a:buClr>
                <a:schemeClr val="tx1"/>
              </a:buClr>
            </a:pPr>
            <a:r>
              <a:rPr lang="en-US" dirty="0"/>
              <a:t>Pay Administration</a:t>
            </a:r>
          </a:p>
          <a:p>
            <a:pPr marL="863203" lvl="2" indent="-342900">
              <a:lnSpc>
                <a:spcPct val="100000"/>
              </a:lnSpc>
              <a:buClr>
                <a:schemeClr val="tx1"/>
              </a:buClr>
            </a:pPr>
            <a:r>
              <a:rPr lang="en-US" dirty="0"/>
              <a:t>Staffing Initiatives</a:t>
            </a:r>
          </a:p>
          <a:p>
            <a:pPr marL="386953" lvl="1" indent="-257175">
              <a:lnSpc>
                <a:spcPct val="100000"/>
              </a:lnSpc>
              <a:buClr>
                <a:schemeClr val="tx1"/>
              </a:buClr>
            </a:pPr>
            <a:r>
              <a:rPr lang="en-US" dirty="0"/>
              <a:t>To briefly review the Contribution-based Compensation &amp; Appraisal System (CCAS):	</a:t>
            </a:r>
          </a:p>
          <a:p>
            <a:pPr marL="863203" lvl="2" indent="-342900">
              <a:lnSpc>
                <a:spcPct val="100000"/>
              </a:lnSpc>
              <a:buClr>
                <a:schemeClr val="tx1"/>
              </a:buClr>
            </a:pPr>
            <a:r>
              <a:rPr lang="en-US" dirty="0"/>
              <a:t>Factors, Descriptors and Discriminators</a:t>
            </a:r>
          </a:p>
          <a:p>
            <a:pPr marL="863203" lvl="2" indent="-342900">
              <a:lnSpc>
                <a:spcPct val="100000"/>
              </a:lnSpc>
              <a:buClr>
                <a:schemeClr val="tx1"/>
              </a:buClr>
            </a:pPr>
            <a:r>
              <a:rPr lang="en-US" dirty="0"/>
              <a:t>Contribution Planning</a:t>
            </a:r>
          </a:p>
          <a:p>
            <a:pPr marL="863203" lvl="2" indent="-342900">
              <a:lnSpc>
                <a:spcPct val="100000"/>
              </a:lnSpc>
              <a:buClr>
                <a:schemeClr val="tx1"/>
              </a:buClr>
            </a:pPr>
            <a:r>
              <a:rPr lang="en-US" dirty="0"/>
              <a:t>Contribution Scoring and Quality of Performance Rating Processes</a:t>
            </a:r>
          </a:p>
          <a:p>
            <a:pPr marL="386953" lvl="1" indent="-257175">
              <a:lnSpc>
                <a:spcPct val="100000"/>
              </a:lnSpc>
              <a:buClr>
                <a:schemeClr val="tx1"/>
              </a:buClr>
            </a:pPr>
            <a:r>
              <a:rPr lang="en-US" dirty="0"/>
              <a:t>To identify requirements and resources for moving forward </a:t>
            </a:r>
          </a:p>
        </p:txBody>
      </p:sp>
      <p:sp>
        <p:nvSpPr>
          <p:cNvPr id="4" name="Slide Number Placeholder 3">
            <a:extLst>
              <a:ext uri="{FF2B5EF4-FFF2-40B4-BE49-F238E27FC236}">
                <a16:creationId xmlns:a16="http://schemas.microsoft.com/office/drawing/2014/main" id="{5D70B769-D9A5-4614-BB14-0E9D71BF0529}"/>
              </a:ext>
            </a:extLst>
          </p:cNvPr>
          <p:cNvSpPr>
            <a:spLocks noGrp="1"/>
          </p:cNvSpPr>
          <p:nvPr>
            <p:ph type="sldNum" sz="quarter" idx="12"/>
          </p:nvPr>
        </p:nvSpPr>
        <p:spPr>
          <a:xfrm>
            <a:off x="7086600" y="6556248"/>
            <a:ext cx="2057400" cy="301752"/>
          </a:xfrm>
        </p:spPr>
        <p:txBody>
          <a:bodyPr/>
          <a:lstStyle/>
          <a:p>
            <a:fld id="{1F392873-F91D-47A0-8C10-6C8EBB1D49C2}" type="slidenum">
              <a:rPr lang="en-US" smtClean="0"/>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blinds(horizontal)">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blinds(horizontal)">
                                      <p:cBhvr>
                                        <p:cTn id="12" dur="500"/>
                                        <p:tgtEl>
                                          <p:spTgt spid="7170">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animEffect transition="in" filter="blinds(horizontal)">
                                      <p:cBhvr>
                                        <p:cTn id="15" dur="500"/>
                                        <p:tgtEl>
                                          <p:spTgt spid="7170">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170">
                                            <p:txEl>
                                              <p:pRg st="3" end="3"/>
                                            </p:txEl>
                                          </p:spTgt>
                                        </p:tgtEl>
                                        <p:attrNameLst>
                                          <p:attrName>style.visibility</p:attrName>
                                        </p:attrNameLst>
                                      </p:cBhvr>
                                      <p:to>
                                        <p:strVal val="visible"/>
                                      </p:to>
                                    </p:set>
                                    <p:animEffect transition="in" filter="blinds(horizontal)">
                                      <p:cBhvr>
                                        <p:cTn id="18" dur="500"/>
                                        <p:tgtEl>
                                          <p:spTgt spid="7170">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170">
                                            <p:txEl>
                                              <p:pRg st="4" end="4"/>
                                            </p:txEl>
                                          </p:spTgt>
                                        </p:tgtEl>
                                        <p:attrNameLst>
                                          <p:attrName>style.visibility</p:attrName>
                                        </p:attrNameLst>
                                      </p:cBhvr>
                                      <p:to>
                                        <p:strVal val="visible"/>
                                      </p:to>
                                    </p:set>
                                    <p:animEffect transition="in" filter="blinds(horizontal)">
                                      <p:cBhvr>
                                        <p:cTn id="21" dur="500"/>
                                        <p:tgtEl>
                                          <p:spTgt spid="717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170">
                                            <p:txEl>
                                              <p:pRg st="5" end="5"/>
                                            </p:txEl>
                                          </p:spTgt>
                                        </p:tgtEl>
                                        <p:attrNameLst>
                                          <p:attrName>style.visibility</p:attrName>
                                        </p:attrNameLst>
                                      </p:cBhvr>
                                      <p:to>
                                        <p:strVal val="visible"/>
                                      </p:to>
                                    </p:set>
                                    <p:animEffect transition="in" filter="blinds(horizontal)">
                                      <p:cBhvr>
                                        <p:cTn id="26" dur="500"/>
                                        <p:tgtEl>
                                          <p:spTgt spid="7170">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7170">
                                            <p:txEl>
                                              <p:pRg st="6" end="6"/>
                                            </p:txEl>
                                          </p:spTgt>
                                        </p:tgtEl>
                                        <p:attrNameLst>
                                          <p:attrName>style.visibility</p:attrName>
                                        </p:attrNameLst>
                                      </p:cBhvr>
                                      <p:to>
                                        <p:strVal val="visible"/>
                                      </p:to>
                                    </p:set>
                                    <p:animEffect transition="in" filter="blinds(horizontal)">
                                      <p:cBhvr>
                                        <p:cTn id="29" dur="500"/>
                                        <p:tgtEl>
                                          <p:spTgt spid="7170">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7170">
                                            <p:txEl>
                                              <p:pRg st="7" end="7"/>
                                            </p:txEl>
                                          </p:spTgt>
                                        </p:tgtEl>
                                        <p:attrNameLst>
                                          <p:attrName>style.visibility</p:attrName>
                                        </p:attrNameLst>
                                      </p:cBhvr>
                                      <p:to>
                                        <p:strVal val="visible"/>
                                      </p:to>
                                    </p:set>
                                    <p:animEffect transition="in" filter="blinds(horizontal)">
                                      <p:cBhvr>
                                        <p:cTn id="32" dur="500"/>
                                        <p:tgtEl>
                                          <p:spTgt spid="7170">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7170">
                                            <p:txEl>
                                              <p:pRg st="8" end="8"/>
                                            </p:txEl>
                                          </p:spTgt>
                                        </p:tgtEl>
                                        <p:attrNameLst>
                                          <p:attrName>style.visibility</p:attrName>
                                        </p:attrNameLst>
                                      </p:cBhvr>
                                      <p:to>
                                        <p:strVal val="visible"/>
                                      </p:to>
                                    </p:set>
                                    <p:animEffect transition="in" filter="blinds(horizontal)">
                                      <p:cBhvr>
                                        <p:cTn id="35" dur="500"/>
                                        <p:tgtEl>
                                          <p:spTgt spid="7170">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170">
                                            <p:txEl>
                                              <p:pRg st="9" end="9"/>
                                            </p:txEl>
                                          </p:spTgt>
                                        </p:tgtEl>
                                        <p:attrNameLst>
                                          <p:attrName>style.visibility</p:attrName>
                                        </p:attrNameLst>
                                      </p:cBhvr>
                                      <p:to>
                                        <p:strVal val="visible"/>
                                      </p:to>
                                    </p:set>
                                    <p:animEffect transition="in" filter="blinds(horizontal)">
                                      <p:cBhvr>
                                        <p:cTn id="40" dur="500"/>
                                        <p:tgtEl>
                                          <p:spTgt spid="71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3"/>
          <p:cNvSpPr>
            <a:spLocks noGrp="1"/>
          </p:cNvSpPr>
          <p:nvPr>
            <p:ph type="title" idx="4294967295"/>
          </p:nvPr>
        </p:nvSpPr>
        <p:spPr>
          <a:xfrm>
            <a:off x="0" y="250123"/>
            <a:ext cx="9144000" cy="920353"/>
          </a:xfrm>
          <a:prstGeom prst="rect">
            <a:avLst/>
          </a:prstGeom>
        </p:spPr>
        <p:txBody>
          <a:bodyPr>
            <a:noAutofit/>
          </a:bodyPr>
          <a:lstStyle/>
          <a:p>
            <a:r>
              <a:rPr lang="en-US" dirty="0"/>
              <a:t>PAY ADMINISTRATION</a:t>
            </a:r>
            <a:br>
              <a:rPr lang="en-US" dirty="0"/>
            </a:br>
            <a:r>
              <a:rPr lang="en-US" sz="2400" i="1" dirty="0"/>
              <a:t>General Pay Setting</a:t>
            </a:r>
          </a:p>
        </p:txBody>
      </p:sp>
      <p:sp>
        <p:nvSpPr>
          <p:cNvPr id="8" name="Content Placeholder 3"/>
          <p:cNvSpPr>
            <a:spLocks noGrp="1"/>
          </p:cNvSpPr>
          <p:nvPr>
            <p:ph idx="4294967295"/>
          </p:nvPr>
        </p:nvSpPr>
        <p:spPr>
          <a:xfrm>
            <a:off x="466393" y="1110810"/>
            <a:ext cx="8251809" cy="5060908"/>
          </a:xfrm>
          <a:prstGeom prst="rect">
            <a:avLst/>
          </a:prstGeom>
        </p:spPr>
        <p:txBody>
          <a:bodyPr/>
          <a:lstStyle/>
          <a:p>
            <a:r>
              <a:rPr lang="en-US" sz="2200" dirty="0"/>
              <a:t>New Hires from Outside Federal Government &amp; Reinstatement </a:t>
            </a:r>
            <a:r>
              <a:rPr lang="en-US" sz="2200" dirty="0" err="1"/>
              <a:t>Eligibles</a:t>
            </a:r>
            <a:endParaRPr lang="en-US" sz="2200" dirty="0"/>
          </a:p>
          <a:p>
            <a:pPr lvl="1"/>
            <a:r>
              <a:rPr lang="en-US" sz="2000" dirty="0"/>
              <a:t>Basic pay set within the applicable broadband level</a:t>
            </a:r>
          </a:p>
          <a:p>
            <a:pPr>
              <a:spcBef>
                <a:spcPts val="400"/>
              </a:spcBef>
            </a:pPr>
            <a:r>
              <a:rPr lang="en-US" sz="2200" dirty="0"/>
              <a:t>Non-</a:t>
            </a:r>
            <a:r>
              <a:rPr lang="en-US" sz="2200" dirty="0" err="1"/>
              <a:t>AcqDemo</a:t>
            </a:r>
            <a:r>
              <a:rPr lang="en-US" sz="2200" dirty="0"/>
              <a:t> Federal Employees </a:t>
            </a:r>
          </a:p>
          <a:p>
            <a:pPr lvl="1"/>
            <a:r>
              <a:rPr lang="en-US" sz="2000" dirty="0"/>
              <a:t>*WGI/Career Ladder Promotion Buy-in if lateral transfer, reassignment or realignment</a:t>
            </a:r>
          </a:p>
          <a:p>
            <a:pPr lvl="1"/>
            <a:r>
              <a:rPr lang="en-US" sz="2000" dirty="0"/>
              <a:t>Basic pay set within the applicable broadband level for promotion</a:t>
            </a:r>
          </a:p>
          <a:p>
            <a:pPr>
              <a:spcBef>
                <a:spcPts val="400"/>
              </a:spcBef>
            </a:pPr>
            <a:r>
              <a:rPr lang="en-US" sz="2200" dirty="0"/>
              <a:t>Federal Employees in Alternate Personnel Systems</a:t>
            </a:r>
          </a:p>
          <a:p>
            <a:pPr lvl="1"/>
            <a:r>
              <a:rPr lang="en-US" sz="2000" dirty="0"/>
              <a:t>Not eligible for WGI Buy-in unless WGI eligibility exists under current pay system</a:t>
            </a:r>
          </a:p>
          <a:p>
            <a:pPr lvl="1"/>
            <a:r>
              <a:rPr lang="en-US" sz="2000" dirty="0"/>
              <a:t>Not eligible for Career Ladder Promotion Buy-in</a:t>
            </a:r>
          </a:p>
          <a:p>
            <a:pPr lvl="1"/>
            <a:r>
              <a:rPr lang="en-US" sz="2000" dirty="0"/>
              <a:t>Basic pay may be set within the applicable broadband level for promotion </a:t>
            </a:r>
          </a:p>
          <a:p>
            <a:pPr>
              <a:spcBef>
                <a:spcPts val="400"/>
              </a:spcBef>
            </a:pPr>
            <a:r>
              <a:rPr lang="en-US" sz="2200" dirty="0"/>
              <a:t>AcqDemo Employees</a:t>
            </a:r>
          </a:p>
          <a:p>
            <a:pPr lvl="1"/>
            <a:r>
              <a:rPr lang="en-US" sz="2000" dirty="0"/>
              <a:t>Basic pay will be between 0% and no more than a 20% increase of existing basic pay for promotion</a:t>
            </a:r>
          </a:p>
        </p:txBody>
      </p:sp>
      <p:sp>
        <p:nvSpPr>
          <p:cNvPr id="5" name="Slide Number Placeholder 3">
            <a:extLst>
              <a:ext uri="{FF2B5EF4-FFF2-40B4-BE49-F238E27FC236}">
                <a16:creationId xmlns:a16="http://schemas.microsoft.com/office/drawing/2014/main" id="{49568BBA-BBA6-4D58-8499-B6C798C6CEE6}"/>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50</a:t>
            </a:fld>
            <a:endParaRPr lang="en-US" dirty="0"/>
          </a:p>
        </p:txBody>
      </p:sp>
      <p:grpSp>
        <p:nvGrpSpPr>
          <p:cNvPr id="2" name="Group 1">
            <a:extLst>
              <a:ext uri="{FF2B5EF4-FFF2-40B4-BE49-F238E27FC236}">
                <a16:creationId xmlns:a16="http://schemas.microsoft.com/office/drawing/2014/main" id="{92CBF0D2-229C-4D4E-A1D0-02F6348C8028}"/>
              </a:ext>
            </a:extLst>
          </p:cNvPr>
          <p:cNvGrpSpPr/>
          <p:nvPr/>
        </p:nvGrpSpPr>
        <p:grpSpPr>
          <a:xfrm>
            <a:off x="2028826" y="6161578"/>
            <a:ext cx="5114924" cy="508397"/>
            <a:chOff x="2028826" y="6161578"/>
            <a:chExt cx="5114924" cy="508397"/>
          </a:xfrm>
        </p:grpSpPr>
        <p:sp>
          <p:nvSpPr>
            <p:cNvPr id="3" name="AutoShape 3">
              <a:extLst>
                <a:ext uri="{FF2B5EF4-FFF2-40B4-BE49-F238E27FC236}">
                  <a16:creationId xmlns:a16="http://schemas.microsoft.com/office/drawing/2014/main" id="{6705E56D-B91F-4670-B4BA-9DD1CA2AF10A}"/>
                </a:ext>
              </a:extLst>
            </p:cNvPr>
            <p:cNvSpPr>
              <a:spLocks noChangeAspect="1" noChangeArrowheads="1" noTextEdit="1"/>
            </p:cNvSpPr>
            <p:nvPr/>
          </p:nvSpPr>
          <p:spPr bwMode="auto">
            <a:xfrm>
              <a:off x="2028826" y="6161578"/>
              <a:ext cx="5108909" cy="508397"/>
            </a:xfrm>
            <a:prstGeom prst="rect">
              <a:avLst/>
            </a:prstGeom>
            <a:noFill/>
            <a:ln w="9525"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Rectangle 5">
              <a:extLst>
                <a:ext uri="{FF2B5EF4-FFF2-40B4-BE49-F238E27FC236}">
                  <a16:creationId xmlns:a16="http://schemas.microsoft.com/office/drawing/2014/main" id="{DE04D46B-82DD-40B1-AEF3-87F942293B28}"/>
                </a:ext>
              </a:extLst>
            </p:cNvPr>
            <p:cNvSpPr>
              <a:spLocks noChangeArrowheads="1"/>
            </p:cNvSpPr>
            <p:nvPr/>
          </p:nvSpPr>
          <p:spPr bwMode="auto">
            <a:xfrm>
              <a:off x="2040847" y="6206820"/>
              <a:ext cx="5102903" cy="163117"/>
            </a:xfrm>
            <a:prstGeom prst="rect">
              <a:avLst/>
            </a:prstGeom>
            <a:solidFill>
              <a:srgbClr val="4F03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 name="Rectangle 7">
              <a:extLst>
                <a:ext uri="{FF2B5EF4-FFF2-40B4-BE49-F238E27FC236}">
                  <a16:creationId xmlns:a16="http://schemas.microsoft.com/office/drawing/2014/main" id="{747505FB-6B90-4BAE-8230-A38E9083624E}"/>
                </a:ext>
              </a:extLst>
            </p:cNvPr>
            <p:cNvSpPr>
              <a:spLocks noChangeArrowheads="1"/>
            </p:cNvSpPr>
            <p:nvPr/>
          </p:nvSpPr>
          <p:spPr bwMode="auto">
            <a:xfrm>
              <a:off x="4355617" y="6252065"/>
              <a:ext cx="1108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dirty="0"/>
            </a:p>
          </p:txBody>
        </p:sp>
        <p:sp>
          <p:nvSpPr>
            <p:cNvPr id="10" name="Rectangle 8">
              <a:extLst>
                <a:ext uri="{FF2B5EF4-FFF2-40B4-BE49-F238E27FC236}">
                  <a16:creationId xmlns:a16="http://schemas.microsoft.com/office/drawing/2014/main" id="{FB2D0380-615A-4DC9-B9B9-524F3FB31012}"/>
                </a:ext>
              </a:extLst>
            </p:cNvPr>
            <p:cNvSpPr>
              <a:spLocks noChangeArrowheads="1"/>
            </p:cNvSpPr>
            <p:nvPr/>
          </p:nvSpPr>
          <p:spPr bwMode="auto">
            <a:xfrm>
              <a:off x="3897604" y="6233015"/>
              <a:ext cx="135934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dirty="0">
                  <a:solidFill>
                    <a:srgbClr val="FFFFFF"/>
                  </a:solidFill>
                </a:rPr>
                <a:t>*WGI Buy-In Calculation:</a:t>
              </a:r>
              <a:endParaRPr lang="en-US" altLang="en-US" sz="1350" dirty="0"/>
            </a:p>
          </p:txBody>
        </p:sp>
        <p:sp>
          <p:nvSpPr>
            <p:cNvPr id="11" name="Rectangle 9">
              <a:extLst>
                <a:ext uri="{FF2B5EF4-FFF2-40B4-BE49-F238E27FC236}">
                  <a16:creationId xmlns:a16="http://schemas.microsoft.com/office/drawing/2014/main" id="{DF788582-D569-4730-AF9F-71ABABE613CC}"/>
                </a:ext>
              </a:extLst>
            </p:cNvPr>
            <p:cNvSpPr>
              <a:spLocks noChangeArrowheads="1"/>
            </p:cNvSpPr>
            <p:nvPr/>
          </p:nvSpPr>
          <p:spPr bwMode="auto">
            <a:xfrm>
              <a:off x="5281257" y="6233015"/>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a:solidFill>
                    <a:srgbClr val="FFFFFF"/>
                  </a:solidFill>
                </a:rPr>
                <a:t> </a:t>
              </a:r>
              <a:endParaRPr lang="en-US" altLang="en-US" sz="1350"/>
            </a:p>
          </p:txBody>
        </p:sp>
        <p:sp>
          <p:nvSpPr>
            <p:cNvPr id="12" name="Rectangle 10">
              <a:extLst>
                <a:ext uri="{FF2B5EF4-FFF2-40B4-BE49-F238E27FC236}">
                  <a16:creationId xmlns:a16="http://schemas.microsoft.com/office/drawing/2014/main" id="{C1A6C896-E2EF-4C0E-BA90-EB37C21A5484}"/>
                </a:ext>
              </a:extLst>
            </p:cNvPr>
            <p:cNvSpPr>
              <a:spLocks noChangeArrowheads="1"/>
            </p:cNvSpPr>
            <p:nvPr/>
          </p:nvSpPr>
          <p:spPr bwMode="auto">
            <a:xfrm>
              <a:off x="2030161" y="6218727"/>
              <a:ext cx="534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Rectangle 11">
              <a:extLst>
                <a:ext uri="{FF2B5EF4-FFF2-40B4-BE49-F238E27FC236}">
                  <a16:creationId xmlns:a16="http://schemas.microsoft.com/office/drawing/2014/main" id="{48036381-7EA8-40AF-8201-D3BBCEB8A855}"/>
                </a:ext>
              </a:extLst>
            </p:cNvPr>
            <p:cNvSpPr>
              <a:spLocks noChangeArrowheads="1"/>
            </p:cNvSpPr>
            <p:nvPr/>
          </p:nvSpPr>
          <p:spPr bwMode="auto">
            <a:xfrm>
              <a:off x="2030161" y="6218727"/>
              <a:ext cx="534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Rectangle 12">
              <a:extLst>
                <a:ext uri="{FF2B5EF4-FFF2-40B4-BE49-F238E27FC236}">
                  <a16:creationId xmlns:a16="http://schemas.microsoft.com/office/drawing/2014/main" id="{91A809DD-C153-4D5A-B842-022F836746A5}"/>
                </a:ext>
              </a:extLst>
            </p:cNvPr>
            <p:cNvSpPr>
              <a:spLocks noChangeArrowheads="1"/>
            </p:cNvSpPr>
            <p:nvPr/>
          </p:nvSpPr>
          <p:spPr bwMode="auto">
            <a:xfrm>
              <a:off x="2035504" y="6218727"/>
              <a:ext cx="5074329"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Rectangle 13">
              <a:extLst>
                <a:ext uri="{FF2B5EF4-FFF2-40B4-BE49-F238E27FC236}">
                  <a16:creationId xmlns:a16="http://schemas.microsoft.com/office/drawing/2014/main" id="{E2AEF159-FBED-49B0-AD37-4844E4DA758A}"/>
                </a:ext>
              </a:extLst>
            </p:cNvPr>
            <p:cNvSpPr>
              <a:spLocks noChangeArrowheads="1"/>
            </p:cNvSpPr>
            <p:nvPr/>
          </p:nvSpPr>
          <p:spPr bwMode="auto">
            <a:xfrm>
              <a:off x="7109832" y="6218727"/>
              <a:ext cx="534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Rectangle 14">
              <a:extLst>
                <a:ext uri="{FF2B5EF4-FFF2-40B4-BE49-F238E27FC236}">
                  <a16:creationId xmlns:a16="http://schemas.microsoft.com/office/drawing/2014/main" id="{96A93D2A-6E7E-4612-9DEF-5EC84ECF6B0C}"/>
                </a:ext>
              </a:extLst>
            </p:cNvPr>
            <p:cNvSpPr>
              <a:spLocks noChangeArrowheads="1"/>
            </p:cNvSpPr>
            <p:nvPr/>
          </p:nvSpPr>
          <p:spPr bwMode="auto">
            <a:xfrm>
              <a:off x="7109832" y="6218727"/>
              <a:ext cx="534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Rectangle 15">
              <a:extLst>
                <a:ext uri="{FF2B5EF4-FFF2-40B4-BE49-F238E27FC236}">
                  <a16:creationId xmlns:a16="http://schemas.microsoft.com/office/drawing/2014/main" id="{C2E87EDD-9735-42F4-9B60-0221F59916DE}"/>
                </a:ext>
              </a:extLst>
            </p:cNvPr>
            <p:cNvSpPr>
              <a:spLocks noChangeArrowheads="1"/>
            </p:cNvSpPr>
            <p:nvPr/>
          </p:nvSpPr>
          <p:spPr bwMode="auto">
            <a:xfrm>
              <a:off x="2030161" y="6374699"/>
              <a:ext cx="534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Rectangle 16">
              <a:extLst>
                <a:ext uri="{FF2B5EF4-FFF2-40B4-BE49-F238E27FC236}">
                  <a16:creationId xmlns:a16="http://schemas.microsoft.com/office/drawing/2014/main" id="{57D3C2A0-2A04-4ACE-9ECC-3CAE65A987AD}"/>
                </a:ext>
              </a:extLst>
            </p:cNvPr>
            <p:cNvSpPr>
              <a:spLocks noChangeArrowheads="1"/>
            </p:cNvSpPr>
            <p:nvPr/>
          </p:nvSpPr>
          <p:spPr bwMode="auto">
            <a:xfrm>
              <a:off x="2030161" y="6374699"/>
              <a:ext cx="534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Rectangle 17">
              <a:extLst>
                <a:ext uri="{FF2B5EF4-FFF2-40B4-BE49-F238E27FC236}">
                  <a16:creationId xmlns:a16="http://schemas.microsoft.com/office/drawing/2014/main" id="{3B1E3C5A-76F8-427D-9395-14CF21162026}"/>
                </a:ext>
              </a:extLst>
            </p:cNvPr>
            <p:cNvSpPr>
              <a:spLocks noChangeArrowheads="1"/>
            </p:cNvSpPr>
            <p:nvPr/>
          </p:nvSpPr>
          <p:spPr bwMode="auto">
            <a:xfrm>
              <a:off x="2035504" y="6374699"/>
              <a:ext cx="5074329"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Rectangle 18">
              <a:extLst>
                <a:ext uri="{FF2B5EF4-FFF2-40B4-BE49-F238E27FC236}">
                  <a16:creationId xmlns:a16="http://schemas.microsoft.com/office/drawing/2014/main" id="{85FA9C39-0467-4ACB-8A14-3259B5A1DA70}"/>
                </a:ext>
              </a:extLst>
            </p:cNvPr>
            <p:cNvSpPr>
              <a:spLocks noChangeArrowheads="1"/>
            </p:cNvSpPr>
            <p:nvPr/>
          </p:nvSpPr>
          <p:spPr bwMode="auto">
            <a:xfrm>
              <a:off x="7109832" y="6374699"/>
              <a:ext cx="534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Rectangle 19">
              <a:extLst>
                <a:ext uri="{FF2B5EF4-FFF2-40B4-BE49-F238E27FC236}">
                  <a16:creationId xmlns:a16="http://schemas.microsoft.com/office/drawing/2014/main" id="{D3CE440E-6320-4C0A-BF25-439E96811AA6}"/>
                </a:ext>
              </a:extLst>
            </p:cNvPr>
            <p:cNvSpPr>
              <a:spLocks noChangeArrowheads="1"/>
            </p:cNvSpPr>
            <p:nvPr/>
          </p:nvSpPr>
          <p:spPr bwMode="auto">
            <a:xfrm>
              <a:off x="7109832" y="6374699"/>
              <a:ext cx="534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Rectangle 20">
              <a:extLst>
                <a:ext uri="{FF2B5EF4-FFF2-40B4-BE49-F238E27FC236}">
                  <a16:creationId xmlns:a16="http://schemas.microsoft.com/office/drawing/2014/main" id="{E41C9204-167E-40BA-927F-785566AF9468}"/>
                </a:ext>
              </a:extLst>
            </p:cNvPr>
            <p:cNvSpPr>
              <a:spLocks noChangeArrowheads="1"/>
            </p:cNvSpPr>
            <p:nvPr/>
          </p:nvSpPr>
          <p:spPr bwMode="auto">
            <a:xfrm>
              <a:off x="2030161" y="6223490"/>
              <a:ext cx="5343" cy="1512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Rectangle 21">
              <a:extLst>
                <a:ext uri="{FF2B5EF4-FFF2-40B4-BE49-F238E27FC236}">
                  <a16:creationId xmlns:a16="http://schemas.microsoft.com/office/drawing/2014/main" id="{C00EAD4F-74F1-4851-9D26-C3319F3F850E}"/>
                </a:ext>
              </a:extLst>
            </p:cNvPr>
            <p:cNvSpPr>
              <a:spLocks noChangeArrowheads="1"/>
            </p:cNvSpPr>
            <p:nvPr/>
          </p:nvSpPr>
          <p:spPr bwMode="auto">
            <a:xfrm>
              <a:off x="7109832" y="6223490"/>
              <a:ext cx="5343" cy="1512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Rectangle 22">
              <a:extLst>
                <a:ext uri="{FF2B5EF4-FFF2-40B4-BE49-F238E27FC236}">
                  <a16:creationId xmlns:a16="http://schemas.microsoft.com/office/drawing/2014/main" id="{E7D173ED-3357-487E-9DAF-7595B0126936}"/>
                </a:ext>
              </a:extLst>
            </p:cNvPr>
            <p:cNvSpPr>
              <a:spLocks noChangeArrowheads="1"/>
            </p:cNvSpPr>
            <p:nvPr/>
          </p:nvSpPr>
          <p:spPr bwMode="auto">
            <a:xfrm>
              <a:off x="2146366" y="6435421"/>
              <a:ext cx="1306316"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825" b="1" dirty="0">
                  <a:solidFill>
                    <a:srgbClr val="000000"/>
                  </a:solidFill>
                </a:rPr>
                <a:t>Conversion Basic Pay =</a:t>
              </a:r>
              <a:endParaRPr lang="en-US" altLang="en-US" sz="1350" dirty="0"/>
            </a:p>
          </p:txBody>
        </p:sp>
        <p:sp>
          <p:nvSpPr>
            <p:cNvPr id="25" name="Rectangle 23">
              <a:extLst>
                <a:ext uri="{FF2B5EF4-FFF2-40B4-BE49-F238E27FC236}">
                  <a16:creationId xmlns:a16="http://schemas.microsoft.com/office/drawing/2014/main" id="{BAAF9F87-03FD-4C51-A714-B5DEA5EDEC02}"/>
                </a:ext>
              </a:extLst>
            </p:cNvPr>
            <p:cNvSpPr>
              <a:spLocks noChangeArrowheads="1"/>
            </p:cNvSpPr>
            <p:nvPr/>
          </p:nvSpPr>
          <p:spPr bwMode="auto">
            <a:xfrm>
              <a:off x="2818225" y="6434230"/>
              <a:ext cx="28854"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825" b="1">
                  <a:solidFill>
                    <a:srgbClr val="000000"/>
                  </a:solidFill>
                </a:rPr>
                <a:t> </a:t>
              </a:r>
              <a:endParaRPr lang="en-US" altLang="en-US" sz="1350"/>
            </a:p>
          </p:txBody>
        </p:sp>
        <p:sp>
          <p:nvSpPr>
            <p:cNvPr id="26" name="Rectangle 24">
              <a:extLst>
                <a:ext uri="{FF2B5EF4-FFF2-40B4-BE49-F238E27FC236}">
                  <a16:creationId xmlns:a16="http://schemas.microsoft.com/office/drawing/2014/main" id="{BA3F6DE8-9AEF-40B6-90A6-1778FED6532E}"/>
                </a:ext>
              </a:extLst>
            </p:cNvPr>
            <p:cNvSpPr>
              <a:spLocks noChangeArrowheads="1"/>
            </p:cNvSpPr>
            <p:nvPr/>
          </p:nvSpPr>
          <p:spPr bwMode="auto">
            <a:xfrm>
              <a:off x="3368502" y="6434230"/>
              <a:ext cx="3698557"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825" b="1" dirty="0">
                  <a:solidFill>
                    <a:srgbClr val="000000"/>
                  </a:solidFill>
                </a:rPr>
                <a:t>(Time in Step/Time Between Steps) x Step Increase + Current Base Pay</a:t>
              </a:r>
              <a:endParaRPr lang="en-US" altLang="en-US" sz="1350" dirty="0"/>
            </a:p>
          </p:txBody>
        </p:sp>
        <p:sp>
          <p:nvSpPr>
            <p:cNvPr id="27" name="Rectangle 25">
              <a:extLst>
                <a:ext uri="{FF2B5EF4-FFF2-40B4-BE49-F238E27FC236}">
                  <a16:creationId xmlns:a16="http://schemas.microsoft.com/office/drawing/2014/main" id="{91DE5229-364B-4605-B909-E26451CF4668}"/>
                </a:ext>
              </a:extLst>
            </p:cNvPr>
            <p:cNvSpPr>
              <a:spLocks noChangeArrowheads="1"/>
            </p:cNvSpPr>
            <p:nvPr/>
          </p:nvSpPr>
          <p:spPr bwMode="auto">
            <a:xfrm>
              <a:off x="6643672" y="6437802"/>
              <a:ext cx="28854"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825">
                  <a:solidFill>
                    <a:srgbClr val="000000"/>
                  </a:solidFill>
                </a:rPr>
                <a:t> </a:t>
              </a:r>
              <a:endParaRPr lang="en-US" altLang="en-US" sz="1350"/>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Title 13"/>
          <p:cNvSpPr>
            <a:spLocks noGrp="1"/>
          </p:cNvSpPr>
          <p:nvPr>
            <p:ph type="title" idx="4294967295"/>
          </p:nvPr>
        </p:nvSpPr>
        <p:spPr>
          <a:xfrm>
            <a:off x="0" y="285748"/>
            <a:ext cx="9144000" cy="781051"/>
          </a:xfrm>
          <a:prstGeom prst="rect">
            <a:avLst/>
          </a:prstGeom>
        </p:spPr>
        <p:txBody>
          <a:bodyPr>
            <a:noAutofit/>
          </a:bodyPr>
          <a:lstStyle/>
          <a:p>
            <a:r>
              <a:rPr lang="en-US" dirty="0"/>
              <a:t>PAY ADMINISTRATION</a:t>
            </a:r>
            <a:br>
              <a:rPr lang="en-US" dirty="0"/>
            </a:br>
            <a:r>
              <a:rPr lang="en-US" sz="2400" i="1" dirty="0"/>
              <a:t>Calculating WGI Buy-In</a:t>
            </a:r>
          </a:p>
        </p:txBody>
      </p:sp>
      <p:sp>
        <p:nvSpPr>
          <p:cNvPr id="4" name="Slide Number Placeholder 3">
            <a:extLst>
              <a:ext uri="{FF2B5EF4-FFF2-40B4-BE49-F238E27FC236}">
                <a16:creationId xmlns:a16="http://schemas.microsoft.com/office/drawing/2014/main" id="{4353FFB9-80DF-405B-9C5A-9E7511457028}"/>
              </a:ext>
            </a:extLst>
          </p:cNvPr>
          <p:cNvSpPr>
            <a:spLocks noGrp="1"/>
          </p:cNvSpPr>
          <p:nvPr>
            <p:ph type="sldNum" sz="quarter" idx="12"/>
          </p:nvPr>
        </p:nvSpPr>
        <p:spPr>
          <a:xfrm>
            <a:off x="7602188" y="6706837"/>
            <a:ext cx="1543050" cy="150949"/>
          </a:xfrm>
        </p:spPr>
        <p:txBody>
          <a:bodyPr/>
          <a:lstStyle/>
          <a:p>
            <a:fld id="{F85093EB-6271-4776-AD74-9AC7DBDF4235}" type="slidenum">
              <a:rPr lang="en-US" smtClean="0"/>
              <a:t>51</a:t>
            </a:fld>
            <a:endParaRPr lang="en-US" dirty="0"/>
          </a:p>
        </p:txBody>
      </p:sp>
      <p:grpSp>
        <p:nvGrpSpPr>
          <p:cNvPr id="2" name="Group 4">
            <a:extLst>
              <a:ext uri="{FF2B5EF4-FFF2-40B4-BE49-F238E27FC236}">
                <a16:creationId xmlns:a16="http://schemas.microsoft.com/office/drawing/2014/main" id="{C3E4AF76-F183-4BC4-835A-844D50FB1A1C}"/>
              </a:ext>
            </a:extLst>
          </p:cNvPr>
          <p:cNvGrpSpPr>
            <a:grpSpLocks noChangeAspect="1"/>
          </p:cNvGrpSpPr>
          <p:nvPr/>
        </p:nvGrpSpPr>
        <p:grpSpPr bwMode="auto">
          <a:xfrm>
            <a:off x="984250" y="1371600"/>
            <a:ext cx="7169150" cy="4806949"/>
            <a:chOff x="620" y="864"/>
            <a:chExt cx="4516" cy="3028"/>
          </a:xfrm>
        </p:grpSpPr>
        <p:sp>
          <p:nvSpPr>
            <p:cNvPr id="5" name="AutoShape 3">
              <a:extLst>
                <a:ext uri="{FF2B5EF4-FFF2-40B4-BE49-F238E27FC236}">
                  <a16:creationId xmlns:a16="http://schemas.microsoft.com/office/drawing/2014/main" id="{4948D746-BA30-4AA1-945C-0640E52C314D}"/>
                </a:ext>
              </a:extLst>
            </p:cNvPr>
            <p:cNvSpPr>
              <a:spLocks noChangeAspect="1" noChangeArrowheads="1" noTextEdit="1"/>
            </p:cNvSpPr>
            <p:nvPr/>
          </p:nvSpPr>
          <p:spPr bwMode="auto">
            <a:xfrm>
              <a:off x="624" y="869"/>
              <a:ext cx="4512" cy="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205">
              <a:extLst>
                <a:ext uri="{FF2B5EF4-FFF2-40B4-BE49-F238E27FC236}">
                  <a16:creationId xmlns:a16="http://schemas.microsoft.com/office/drawing/2014/main" id="{05E0B5D1-8890-4DBB-A17E-A22B3FCE197D}"/>
                </a:ext>
              </a:extLst>
            </p:cNvPr>
            <p:cNvGrpSpPr>
              <a:grpSpLocks/>
            </p:cNvGrpSpPr>
            <p:nvPr/>
          </p:nvGrpSpPr>
          <p:grpSpPr bwMode="auto">
            <a:xfrm>
              <a:off x="620" y="864"/>
              <a:ext cx="4516" cy="3028"/>
              <a:chOff x="620" y="864"/>
              <a:chExt cx="4516" cy="3028"/>
            </a:xfrm>
          </p:grpSpPr>
          <p:sp>
            <p:nvSpPr>
              <p:cNvPr id="19" name="Rectangle 5">
                <a:extLst>
                  <a:ext uri="{FF2B5EF4-FFF2-40B4-BE49-F238E27FC236}">
                    <a16:creationId xmlns:a16="http://schemas.microsoft.com/office/drawing/2014/main" id="{EC7146AA-5EC9-455E-831F-1CF3101D8FD2}"/>
                  </a:ext>
                </a:extLst>
              </p:cNvPr>
              <p:cNvSpPr>
                <a:spLocks noChangeArrowheads="1"/>
              </p:cNvSpPr>
              <p:nvPr/>
            </p:nvSpPr>
            <p:spPr bwMode="auto">
              <a:xfrm>
                <a:off x="2084" y="1143"/>
                <a:ext cx="2468"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6">
                <a:extLst>
                  <a:ext uri="{FF2B5EF4-FFF2-40B4-BE49-F238E27FC236}">
                    <a16:creationId xmlns:a16="http://schemas.microsoft.com/office/drawing/2014/main" id="{EE3C29DC-EC9B-4E96-B536-18D24C010407}"/>
                  </a:ext>
                </a:extLst>
              </p:cNvPr>
              <p:cNvSpPr>
                <a:spLocks noChangeArrowheads="1"/>
              </p:cNvSpPr>
              <p:nvPr/>
            </p:nvSpPr>
            <p:spPr bwMode="auto">
              <a:xfrm>
                <a:off x="2084" y="1326"/>
                <a:ext cx="1268"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7">
                <a:extLst>
                  <a:ext uri="{FF2B5EF4-FFF2-40B4-BE49-F238E27FC236}">
                    <a16:creationId xmlns:a16="http://schemas.microsoft.com/office/drawing/2014/main" id="{8FD4E50F-74BD-4F00-B36C-8DF5AF9B5877}"/>
                  </a:ext>
                </a:extLst>
              </p:cNvPr>
              <p:cNvSpPr>
                <a:spLocks noChangeArrowheads="1"/>
              </p:cNvSpPr>
              <p:nvPr/>
            </p:nvSpPr>
            <p:spPr bwMode="auto">
              <a:xfrm>
                <a:off x="2084" y="1508"/>
                <a:ext cx="1852" cy="9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B6793A39-6D8A-499D-B3D5-CC471566FF9C}"/>
                  </a:ext>
                </a:extLst>
              </p:cNvPr>
              <p:cNvSpPr>
                <a:spLocks noChangeArrowheads="1"/>
              </p:cNvSpPr>
              <p:nvPr/>
            </p:nvSpPr>
            <p:spPr bwMode="auto">
              <a:xfrm>
                <a:off x="2084" y="1874"/>
                <a:ext cx="1852" cy="9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9">
                <a:extLst>
                  <a:ext uri="{FF2B5EF4-FFF2-40B4-BE49-F238E27FC236}">
                    <a16:creationId xmlns:a16="http://schemas.microsoft.com/office/drawing/2014/main" id="{1B3BA11E-ACAA-4939-9306-7D7FC71E761C}"/>
                  </a:ext>
                </a:extLst>
              </p:cNvPr>
              <p:cNvSpPr>
                <a:spLocks noChangeArrowheads="1"/>
              </p:cNvSpPr>
              <p:nvPr/>
            </p:nvSpPr>
            <p:spPr bwMode="auto">
              <a:xfrm>
                <a:off x="2084" y="2056"/>
                <a:ext cx="588"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0">
                <a:extLst>
                  <a:ext uri="{FF2B5EF4-FFF2-40B4-BE49-F238E27FC236}">
                    <a16:creationId xmlns:a16="http://schemas.microsoft.com/office/drawing/2014/main" id="{9E8A3376-33D0-494E-B243-60FCE687E2AC}"/>
                  </a:ext>
                </a:extLst>
              </p:cNvPr>
              <p:cNvSpPr>
                <a:spLocks noChangeArrowheads="1"/>
              </p:cNvSpPr>
              <p:nvPr/>
            </p:nvSpPr>
            <p:spPr bwMode="auto">
              <a:xfrm>
                <a:off x="2084" y="2239"/>
                <a:ext cx="1268" cy="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1">
                <a:extLst>
                  <a:ext uri="{FF2B5EF4-FFF2-40B4-BE49-F238E27FC236}">
                    <a16:creationId xmlns:a16="http://schemas.microsoft.com/office/drawing/2014/main" id="{63F4A2A2-33C9-4E87-9C26-1310931F1B23}"/>
                  </a:ext>
                </a:extLst>
              </p:cNvPr>
              <p:cNvSpPr>
                <a:spLocks noChangeArrowheads="1"/>
              </p:cNvSpPr>
              <p:nvPr/>
            </p:nvSpPr>
            <p:spPr bwMode="auto">
              <a:xfrm>
                <a:off x="2084" y="2787"/>
                <a:ext cx="880"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2">
                <a:extLst>
                  <a:ext uri="{FF2B5EF4-FFF2-40B4-BE49-F238E27FC236}">
                    <a16:creationId xmlns:a16="http://schemas.microsoft.com/office/drawing/2014/main" id="{E9F89E82-C37B-4DC5-A69F-A2AD9412A3D3}"/>
                  </a:ext>
                </a:extLst>
              </p:cNvPr>
              <p:cNvSpPr>
                <a:spLocks noChangeArrowheads="1"/>
              </p:cNvSpPr>
              <p:nvPr/>
            </p:nvSpPr>
            <p:spPr bwMode="auto">
              <a:xfrm>
                <a:off x="2084" y="2970"/>
                <a:ext cx="880" cy="9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3">
                <a:extLst>
                  <a:ext uri="{FF2B5EF4-FFF2-40B4-BE49-F238E27FC236}">
                    <a16:creationId xmlns:a16="http://schemas.microsoft.com/office/drawing/2014/main" id="{E0902128-FFD1-41B9-8C70-38FCD1F1848C}"/>
                  </a:ext>
                </a:extLst>
              </p:cNvPr>
              <p:cNvSpPr>
                <a:spLocks noChangeArrowheads="1"/>
              </p:cNvSpPr>
              <p:nvPr/>
            </p:nvSpPr>
            <p:spPr bwMode="auto">
              <a:xfrm>
                <a:off x="4224" y="2970"/>
                <a:ext cx="328" cy="9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4">
                <a:extLst>
                  <a:ext uri="{FF2B5EF4-FFF2-40B4-BE49-F238E27FC236}">
                    <a16:creationId xmlns:a16="http://schemas.microsoft.com/office/drawing/2014/main" id="{4F6389C7-274E-4321-B70D-B6C444B63304}"/>
                  </a:ext>
                </a:extLst>
              </p:cNvPr>
              <p:cNvSpPr>
                <a:spLocks noChangeArrowheads="1"/>
              </p:cNvSpPr>
              <p:nvPr/>
            </p:nvSpPr>
            <p:spPr bwMode="auto">
              <a:xfrm>
                <a:off x="2084" y="3061"/>
                <a:ext cx="880"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5">
                <a:extLst>
                  <a:ext uri="{FF2B5EF4-FFF2-40B4-BE49-F238E27FC236}">
                    <a16:creationId xmlns:a16="http://schemas.microsoft.com/office/drawing/2014/main" id="{36447591-4592-445B-97C5-C15260A792CE}"/>
                  </a:ext>
                </a:extLst>
              </p:cNvPr>
              <p:cNvSpPr>
                <a:spLocks noChangeArrowheads="1"/>
              </p:cNvSpPr>
              <p:nvPr/>
            </p:nvSpPr>
            <p:spPr bwMode="auto">
              <a:xfrm>
                <a:off x="4224" y="3152"/>
                <a:ext cx="328"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6">
                <a:extLst>
                  <a:ext uri="{FF2B5EF4-FFF2-40B4-BE49-F238E27FC236}">
                    <a16:creationId xmlns:a16="http://schemas.microsoft.com/office/drawing/2014/main" id="{2A35DDD7-B4DE-4D8C-BD6C-CD25CD086D9D}"/>
                  </a:ext>
                </a:extLst>
              </p:cNvPr>
              <p:cNvSpPr>
                <a:spLocks noChangeArrowheads="1"/>
              </p:cNvSpPr>
              <p:nvPr/>
            </p:nvSpPr>
            <p:spPr bwMode="auto">
              <a:xfrm>
                <a:off x="4224" y="3335"/>
                <a:ext cx="328"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17">
                <a:extLst>
                  <a:ext uri="{FF2B5EF4-FFF2-40B4-BE49-F238E27FC236}">
                    <a16:creationId xmlns:a16="http://schemas.microsoft.com/office/drawing/2014/main" id="{DB8CA15B-F823-40D0-9D98-C37263813C13}"/>
                  </a:ext>
                </a:extLst>
              </p:cNvPr>
              <p:cNvSpPr>
                <a:spLocks noChangeArrowheads="1"/>
              </p:cNvSpPr>
              <p:nvPr/>
            </p:nvSpPr>
            <p:spPr bwMode="auto">
              <a:xfrm>
                <a:off x="2084" y="3517"/>
                <a:ext cx="880"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04" name="Rectangle 18">
                <a:extLst>
                  <a:ext uri="{FF2B5EF4-FFF2-40B4-BE49-F238E27FC236}">
                    <a16:creationId xmlns:a16="http://schemas.microsoft.com/office/drawing/2014/main" id="{18B217BE-804E-4BC5-8899-522A86736207}"/>
                  </a:ext>
                </a:extLst>
              </p:cNvPr>
              <p:cNvSpPr>
                <a:spLocks noChangeArrowheads="1"/>
              </p:cNvSpPr>
              <p:nvPr/>
            </p:nvSpPr>
            <p:spPr bwMode="auto">
              <a:xfrm>
                <a:off x="4224" y="3517"/>
                <a:ext cx="620"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05" name="Rectangle 19">
                <a:extLst>
                  <a:ext uri="{FF2B5EF4-FFF2-40B4-BE49-F238E27FC236}">
                    <a16:creationId xmlns:a16="http://schemas.microsoft.com/office/drawing/2014/main" id="{4740D33B-B0A1-40D7-8118-AE3E1C14DAA4}"/>
                  </a:ext>
                </a:extLst>
              </p:cNvPr>
              <p:cNvSpPr>
                <a:spLocks noChangeArrowheads="1"/>
              </p:cNvSpPr>
              <p:nvPr/>
            </p:nvSpPr>
            <p:spPr bwMode="auto">
              <a:xfrm>
                <a:off x="2084" y="3700"/>
                <a:ext cx="880" cy="96"/>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06" name="Rectangle 20">
                <a:extLst>
                  <a:ext uri="{FF2B5EF4-FFF2-40B4-BE49-F238E27FC236}">
                    <a16:creationId xmlns:a16="http://schemas.microsoft.com/office/drawing/2014/main" id="{80384352-AD02-43A2-8B7F-022512696169}"/>
                  </a:ext>
                </a:extLst>
              </p:cNvPr>
              <p:cNvSpPr>
                <a:spLocks noChangeArrowheads="1"/>
              </p:cNvSpPr>
              <p:nvPr/>
            </p:nvSpPr>
            <p:spPr bwMode="auto">
              <a:xfrm>
                <a:off x="4224" y="3700"/>
                <a:ext cx="328" cy="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07" name="Rectangle 21">
                <a:extLst>
                  <a:ext uri="{FF2B5EF4-FFF2-40B4-BE49-F238E27FC236}">
                    <a16:creationId xmlns:a16="http://schemas.microsoft.com/office/drawing/2014/main" id="{58C639E6-5CEF-4525-8142-8F598AD194D0}"/>
                  </a:ext>
                </a:extLst>
              </p:cNvPr>
              <p:cNvSpPr>
                <a:spLocks noChangeArrowheads="1"/>
              </p:cNvSpPr>
              <p:nvPr/>
            </p:nvSpPr>
            <p:spPr bwMode="auto">
              <a:xfrm>
                <a:off x="638" y="1335"/>
                <a:ext cx="28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Step 2: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08" name="Rectangle 22">
                <a:extLst>
                  <a:ext uri="{FF2B5EF4-FFF2-40B4-BE49-F238E27FC236}">
                    <a16:creationId xmlns:a16="http://schemas.microsoft.com/office/drawing/2014/main" id="{85B619E2-C67C-48F3-B1F2-5BCEB4CE43E8}"/>
                  </a:ext>
                </a:extLst>
              </p:cNvPr>
              <p:cNvSpPr>
                <a:spLocks noChangeArrowheads="1"/>
              </p:cNvSpPr>
              <p:nvPr/>
            </p:nvSpPr>
            <p:spPr bwMode="auto">
              <a:xfrm>
                <a:off x="857" y="1335"/>
                <a:ext cx="117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Select your current GS grade and step: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09" name="Rectangle 23">
                <a:extLst>
                  <a:ext uri="{FF2B5EF4-FFF2-40B4-BE49-F238E27FC236}">
                    <a16:creationId xmlns:a16="http://schemas.microsoft.com/office/drawing/2014/main" id="{4E1C364F-74F3-4540-9897-B06FA6CB62C1}"/>
                  </a:ext>
                </a:extLst>
              </p:cNvPr>
              <p:cNvSpPr>
                <a:spLocks noChangeArrowheads="1"/>
              </p:cNvSpPr>
              <p:nvPr/>
            </p:nvSpPr>
            <p:spPr bwMode="auto">
              <a:xfrm>
                <a:off x="638" y="2613"/>
                <a:ext cx="35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Part Two: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10" name="Rectangle 24">
                <a:extLst>
                  <a:ext uri="{FF2B5EF4-FFF2-40B4-BE49-F238E27FC236}">
                    <a16:creationId xmlns:a16="http://schemas.microsoft.com/office/drawing/2014/main" id="{DE8F4192-690D-4D3D-8F63-8FA9720FCF7B}"/>
                  </a:ext>
                </a:extLst>
              </p:cNvPr>
              <p:cNvSpPr>
                <a:spLocks noChangeArrowheads="1"/>
              </p:cNvSpPr>
              <p:nvPr/>
            </p:nvSpPr>
            <p:spPr bwMode="auto">
              <a:xfrm>
                <a:off x="916" y="2613"/>
                <a:ext cx="20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Complete steps 5-9 to estimate your within-grade increase buy-in.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11" name="Rectangle 25">
                <a:extLst>
                  <a:ext uri="{FF2B5EF4-FFF2-40B4-BE49-F238E27FC236}">
                    <a16:creationId xmlns:a16="http://schemas.microsoft.com/office/drawing/2014/main" id="{83451EF7-38A8-40C5-96B9-FEDB93579F40}"/>
                  </a:ext>
                </a:extLst>
              </p:cNvPr>
              <p:cNvSpPr>
                <a:spLocks noChangeArrowheads="1"/>
              </p:cNvSpPr>
              <p:nvPr/>
            </p:nvSpPr>
            <p:spPr bwMode="auto">
              <a:xfrm>
                <a:off x="2166" y="2796"/>
                <a:ext cx="1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June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13" name="Rectangle 26">
                <a:extLst>
                  <a:ext uri="{FF2B5EF4-FFF2-40B4-BE49-F238E27FC236}">
                    <a16:creationId xmlns:a16="http://schemas.microsoft.com/office/drawing/2014/main" id="{3DC7BC76-B385-4EC4-A3E3-B9B6E89915E3}"/>
                  </a:ext>
                </a:extLst>
              </p:cNvPr>
              <p:cNvSpPr>
                <a:spLocks noChangeArrowheads="1"/>
              </p:cNvSpPr>
              <p:nvPr/>
            </p:nvSpPr>
            <p:spPr bwMode="auto">
              <a:xfrm>
                <a:off x="2494" y="2796"/>
                <a:ext cx="11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14" name="Rectangle 27">
                <a:extLst>
                  <a:ext uri="{FF2B5EF4-FFF2-40B4-BE49-F238E27FC236}">
                    <a16:creationId xmlns:a16="http://schemas.microsoft.com/office/drawing/2014/main" id="{4ED77FB9-C66C-4DB5-BF65-F09886EAAAD4}"/>
                  </a:ext>
                </a:extLst>
              </p:cNvPr>
              <p:cNvSpPr>
                <a:spLocks noChangeArrowheads="1"/>
              </p:cNvSpPr>
              <p:nvPr/>
            </p:nvSpPr>
            <p:spPr bwMode="auto">
              <a:xfrm>
                <a:off x="2755" y="2796"/>
                <a:ext cx="1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15" name="Rectangle 28">
                <a:extLst>
                  <a:ext uri="{FF2B5EF4-FFF2-40B4-BE49-F238E27FC236}">
                    <a16:creationId xmlns:a16="http://schemas.microsoft.com/office/drawing/2014/main" id="{43B51F26-BA48-4F1B-B75D-340C2EA330BA}"/>
                  </a:ext>
                </a:extLst>
              </p:cNvPr>
              <p:cNvSpPr>
                <a:spLocks noChangeArrowheads="1"/>
              </p:cNvSpPr>
              <p:nvPr/>
            </p:nvSpPr>
            <p:spPr bwMode="auto">
              <a:xfrm>
                <a:off x="4274" y="2979"/>
                <a:ext cx="2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$78,440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16" name="Rectangle 29">
                <a:extLst>
                  <a:ext uri="{FF2B5EF4-FFF2-40B4-BE49-F238E27FC236}">
                    <a16:creationId xmlns:a16="http://schemas.microsoft.com/office/drawing/2014/main" id="{2ED08A1A-ABD5-49DC-B554-99A63107B957}"/>
                  </a:ext>
                </a:extLst>
              </p:cNvPr>
              <p:cNvSpPr>
                <a:spLocks noChangeArrowheads="1"/>
              </p:cNvSpPr>
              <p:nvPr/>
            </p:nvSpPr>
            <p:spPr bwMode="auto">
              <a:xfrm>
                <a:off x="638" y="3070"/>
                <a:ext cx="62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(WGI or promotion)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17" name="Rectangle 30">
                <a:extLst>
                  <a:ext uri="{FF2B5EF4-FFF2-40B4-BE49-F238E27FC236}">
                    <a16:creationId xmlns:a16="http://schemas.microsoft.com/office/drawing/2014/main" id="{F6FDADB4-C4BC-4A63-8076-F8B416CEFF74}"/>
                  </a:ext>
                </a:extLst>
              </p:cNvPr>
              <p:cNvSpPr>
                <a:spLocks noChangeArrowheads="1"/>
              </p:cNvSpPr>
              <p:nvPr/>
            </p:nvSpPr>
            <p:spPr bwMode="auto">
              <a:xfrm>
                <a:off x="4301" y="3161"/>
                <a:ext cx="23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$1,658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18" name="Rectangle 31">
                <a:extLst>
                  <a:ext uri="{FF2B5EF4-FFF2-40B4-BE49-F238E27FC236}">
                    <a16:creationId xmlns:a16="http://schemas.microsoft.com/office/drawing/2014/main" id="{F5850589-5248-47B4-A5C7-AF47A178AA35}"/>
                  </a:ext>
                </a:extLst>
              </p:cNvPr>
              <p:cNvSpPr>
                <a:spLocks noChangeArrowheads="1"/>
              </p:cNvSpPr>
              <p:nvPr/>
            </p:nvSpPr>
            <p:spPr bwMode="auto">
              <a:xfrm>
                <a:off x="4283" y="3344"/>
                <a:ext cx="2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$80,098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19" name="Rectangle 32">
                <a:extLst>
                  <a:ext uri="{FF2B5EF4-FFF2-40B4-BE49-F238E27FC236}">
                    <a16:creationId xmlns:a16="http://schemas.microsoft.com/office/drawing/2014/main" id="{F8B354DD-6030-4F7B-A0DC-C84D7F89FF96}"/>
                  </a:ext>
                </a:extLst>
              </p:cNvPr>
              <p:cNvSpPr>
                <a:spLocks noChangeArrowheads="1"/>
              </p:cNvSpPr>
              <p:nvPr/>
            </p:nvSpPr>
            <p:spPr bwMode="auto">
              <a:xfrm>
                <a:off x="4283" y="3527"/>
                <a:ext cx="2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$12,311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20" name="Rectangle 33">
                <a:extLst>
                  <a:ext uri="{FF2B5EF4-FFF2-40B4-BE49-F238E27FC236}">
                    <a16:creationId xmlns:a16="http://schemas.microsoft.com/office/drawing/2014/main" id="{4E3A82C8-100D-4FEE-B98F-5709E39D62EF}"/>
                  </a:ext>
                </a:extLst>
              </p:cNvPr>
              <p:cNvSpPr>
                <a:spLocks noChangeArrowheads="1"/>
              </p:cNvSpPr>
              <p:nvPr/>
            </p:nvSpPr>
            <p:spPr bwMode="auto">
              <a:xfrm>
                <a:off x="4598" y="3527"/>
                <a:ext cx="25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15.37%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21" name="Rectangle 34">
                <a:extLst>
                  <a:ext uri="{FF2B5EF4-FFF2-40B4-BE49-F238E27FC236}">
                    <a16:creationId xmlns:a16="http://schemas.microsoft.com/office/drawing/2014/main" id="{686EE5BC-CB8D-421D-8E81-401716EF5EB4}"/>
                  </a:ext>
                </a:extLst>
              </p:cNvPr>
              <p:cNvSpPr>
                <a:spLocks noChangeArrowheads="1"/>
              </p:cNvSpPr>
              <p:nvPr/>
            </p:nvSpPr>
            <p:spPr bwMode="auto">
              <a:xfrm>
                <a:off x="4274" y="3709"/>
                <a:ext cx="2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$92,409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22" name="Rectangle 35">
                <a:extLst>
                  <a:ext uri="{FF2B5EF4-FFF2-40B4-BE49-F238E27FC236}">
                    <a16:creationId xmlns:a16="http://schemas.microsoft.com/office/drawing/2014/main" id="{8E92E846-C575-4C3E-9176-4777E03529C4}"/>
                  </a:ext>
                </a:extLst>
              </p:cNvPr>
              <p:cNvSpPr>
                <a:spLocks noChangeArrowheads="1"/>
              </p:cNvSpPr>
              <p:nvPr/>
            </p:nvSpPr>
            <p:spPr bwMode="auto">
              <a:xfrm>
                <a:off x="2508" y="3020"/>
                <a:ext cx="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23" name="Rectangle 36">
                <a:extLst>
                  <a:ext uri="{FF2B5EF4-FFF2-40B4-BE49-F238E27FC236}">
                    <a16:creationId xmlns:a16="http://schemas.microsoft.com/office/drawing/2014/main" id="{18E77BFE-9F08-4E7A-9CF4-1F6C763FB7F3}"/>
                  </a:ext>
                </a:extLst>
              </p:cNvPr>
              <p:cNvSpPr>
                <a:spLocks noChangeArrowheads="1"/>
              </p:cNvSpPr>
              <p:nvPr/>
            </p:nvSpPr>
            <p:spPr bwMode="auto">
              <a:xfrm>
                <a:off x="2755" y="3020"/>
                <a:ext cx="1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24" name="Rectangle 37">
                <a:extLst>
                  <a:ext uri="{FF2B5EF4-FFF2-40B4-BE49-F238E27FC236}">
                    <a16:creationId xmlns:a16="http://schemas.microsoft.com/office/drawing/2014/main" id="{548FB650-0DD6-40B7-9065-183E80F70C04}"/>
                  </a:ext>
                </a:extLst>
              </p:cNvPr>
              <p:cNvSpPr>
                <a:spLocks noChangeArrowheads="1"/>
              </p:cNvSpPr>
              <p:nvPr/>
            </p:nvSpPr>
            <p:spPr bwMode="auto">
              <a:xfrm>
                <a:off x="2362" y="3527"/>
                <a:ext cx="38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Rest of 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25" name="Rectangle 38">
                <a:extLst>
                  <a:ext uri="{FF2B5EF4-FFF2-40B4-BE49-F238E27FC236}">
                    <a16:creationId xmlns:a16="http://schemas.microsoft.com/office/drawing/2014/main" id="{EB353941-0A12-48B6-8036-CFE1E1B80758}"/>
                  </a:ext>
                </a:extLst>
              </p:cNvPr>
              <p:cNvSpPr>
                <a:spLocks noChangeArrowheads="1"/>
              </p:cNvSpPr>
              <p:nvPr/>
            </p:nvSpPr>
            <p:spPr bwMode="auto">
              <a:xfrm>
                <a:off x="2225" y="3709"/>
                <a:ext cx="68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Calculate WGI Buy-in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26" name="Rectangle 39">
                <a:extLst>
                  <a:ext uri="{FF2B5EF4-FFF2-40B4-BE49-F238E27FC236}">
                    <a16:creationId xmlns:a16="http://schemas.microsoft.com/office/drawing/2014/main" id="{E75FA49F-3FE9-4B4F-830A-D7AE4315BE59}"/>
                  </a:ext>
                </a:extLst>
              </p:cNvPr>
              <p:cNvSpPr>
                <a:spLocks noChangeArrowheads="1"/>
              </p:cNvSpPr>
              <p:nvPr/>
            </p:nvSpPr>
            <p:spPr bwMode="auto">
              <a:xfrm>
                <a:off x="3361" y="2796"/>
                <a:ext cx="28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Step 9: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27" name="Rectangle 40">
                <a:extLst>
                  <a:ext uri="{FF2B5EF4-FFF2-40B4-BE49-F238E27FC236}">
                    <a16:creationId xmlns:a16="http://schemas.microsoft.com/office/drawing/2014/main" id="{03354BE5-901F-4585-956B-E8EBF02F507B}"/>
                  </a:ext>
                </a:extLst>
              </p:cNvPr>
              <p:cNvSpPr>
                <a:spLocks noChangeArrowheads="1"/>
              </p:cNvSpPr>
              <p:nvPr/>
            </p:nvSpPr>
            <p:spPr bwMode="auto">
              <a:xfrm>
                <a:off x="3580" y="2796"/>
                <a:ext cx="9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Review your buy-in information: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28" name="Rectangle 41">
                <a:extLst>
                  <a:ext uri="{FF2B5EF4-FFF2-40B4-BE49-F238E27FC236}">
                    <a16:creationId xmlns:a16="http://schemas.microsoft.com/office/drawing/2014/main" id="{D309DF9D-BB17-4654-A64F-A091B1D1FF95}"/>
                  </a:ext>
                </a:extLst>
              </p:cNvPr>
              <p:cNvSpPr>
                <a:spLocks noChangeArrowheads="1"/>
              </p:cNvSpPr>
              <p:nvPr/>
            </p:nvSpPr>
            <p:spPr bwMode="auto">
              <a:xfrm>
                <a:off x="3689" y="2974"/>
                <a:ext cx="5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Current Base Pay:</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47129" name="Rectangle 42">
                <a:extLst>
                  <a:ext uri="{FF2B5EF4-FFF2-40B4-BE49-F238E27FC236}">
                    <a16:creationId xmlns:a16="http://schemas.microsoft.com/office/drawing/2014/main" id="{5A59707C-E8BC-4E77-B1AE-60E7C1937AE0}"/>
                  </a:ext>
                </a:extLst>
              </p:cNvPr>
              <p:cNvSpPr>
                <a:spLocks noChangeArrowheads="1"/>
              </p:cNvSpPr>
              <p:nvPr/>
            </p:nvSpPr>
            <p:spPr bwMode="auto">
              <a:xfrm>
                <a:off x="3746" y="3157"/>
                <a:ext cx="4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Buy-in Amount:</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47130" name="Rectangle 43">
                <a:extLst>
                  <a:ext uri="{FF2B5EF4-FFF2-40B4-BE49-F238E27FC236}">
                    <a16:creationId xmlns:a16="http://schemas.microsoft.com/office/drawing/2014/main" id="{29441068-AD0A-4CE1-BF26-ECC1F0FBA1D8}"/>
                  </a:ext>
                </a:extLst>
              </p:cNvPr>
              <p:cNvSpPr>
                <a:spLocks noChangeArrowheads="1"/>
              </p:cNvSpPr>
              <p:nvPr/>
            </p:nvSpPr>
            <p:spPr bwMode="auto">
              <a:xfrm>
                <a:off x="3701" y="3344"/>
                <a:ext cx="5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New Basic Pay:</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47131" name="Rectangle 44">
                <a:extLst>
                  <a:ext uri="{FF2B5EF4-FFF2-40B4-BE49-F238E27FC236}">
                    <a16:creationId xmlns:a16="http://schemas.microsoft.com/office/drawing/2014/main" id="{61B0BC6C-5587-4A48-922B-E83E49C2DDCA}"/>
                  </a:ext>
                </a:extLst>
              </p:cNvPr>
              <p:cNvSpPr>
                <a:spLocks noChangeArrowheads="1"/>
              </p:cNvSpPr>
              <p:nvPr/>
            </p:nvSpPr>
            <p:spPr bwMode="auto">
              <a:xfrm>
                <a:off x="3709" y="3522"/>
                <a:ext cx="50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Locality Amount:</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47132" name="Rectangle 45">
                <a:extLst>
                  <a:ext uri="{FF2B5EF4-FFF2-40B4-BE49-F238E27FC236}">
                    <a16:creationId xmlns:a16="http://schemas.microsoft.com/office/drawing/2014/main" id="{FD3A240F-AD23-440C-9A2C-4C70A8314523}"/>
                  </a:ext>
                </a:extLst>
              </p:cNvPr>
              <p:cNvSpPr>
                <a:spLocks noChangeArrowheads="1"/>
              </p:cNvSpPr>
              <p:nvPr/>
            </p:nvSpPr>
            <p:spPr bwMode="auto">
              <a:xfrm>
                <a:off x="3697" y="3721"/>
                <a:ext cx="51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New Total Salary:</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47133" name="Rectangle 46">
                <a:extLst>
                  <a:ext uri="{FF2B5EF4-FFF2-40B4-BE49-F238E27FC236}">
                    <a16:creationId xmlns:a16="http://schemas.microsoft.com/office/drawing/2014/main" id="{E17372C3-A281-41F3-BFE7-33C91A623B3B}"/>
                  </a:ext>
                </a:extLst>
              </p:cNvPr>
              <p:cNvSpPr>
                <a:spLocks noChangeArrowheads="1"/>
              </p:cNvSpPr>
              <p:nvPr/>
            </p:nvSpPr>
            <p:spPr bwMode="auto">
              <a:xfrm>
                <a:off x="638" y="3709"/>
                <a:ext cx="25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Step 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34" name="Rectangle 47">
                <a:extLst>
                  <a:ext uri="{FF2B5EF4-FFF2-40B4-BE49-F238E27FC236}">
                    <a16:creationId xmlns:a16="http://schemas.microsoft.com/office/drawing/2014/main" id="{E0B54E25-D9C4-4D2E-876E-DE6BFE474D8D}"/>
                  </a:ext>
                </a:extLst>
              </p:cNvPr>
              <p:cNvSpPr>
                <a:spLocks noChangeArrowheads="1"/>
              </p:cNvSpPr>
              <p:nvPr/>
            </p:nvSpPr>
            <p:spPr bwMode="auto">
              <a:xfrm>
                <a:off x="829" y="3709"/>
                <a:ext cx="83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Click the calculate button: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35" name="Rectangle 48">
                <a:extLst>
                  <a:ext uri="{FF2B5EF4-FFF2-40B4-BE49-F238E27FC236}">
                    <a16:creationId xmlns:a16="http://schemas.microsoft.com/office/drawing/2014/main" id="{0B98B405-270F-4C26-87AC-A12A5AF24173}"/>
                  </a:ext>
                </a:extLst>
              </p:cNvPr>
              <p:cNvSpPr>
                <a:spLocks noChangeArrowheads="1"/>
              </p:cNvSpPr>
              <p:nvPr/>
            </p:nvSpPr>
            <p:spPr bwMode="auto">
              <a:xfrm>
                <a:off x="638" y="3527"/>
                <a:ext cx="28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Step 7: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36" name="Rectangle 49">
                <a:extLst>
                  <a:ext uri="{FF2B5EF4-FFF2-40B4-BE49-F238E27FC236}">
                    <a16:creationId xmlns:a16="http://schemas.microsoft.com/office/drawing/2014/main" id="{51B79801-5166-4612-AE98-2622DC06C26F}"/>
                  </a:ext>
                </a:extLst>
              </p:cNvPr>
              <p:cNvSpPr>
                <a:spLocks noChangeArrowheads="1"/>
              </p:cNvSpPr>
              <p:nvPr/>
            </p:nvSpPr>
            <p:spPr bwMode="auto">
              <a:xfrm>
                <a:off x="857" y="3527"/>
                <a:ext cx="82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What is your locality 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37" name="Rectangle 50">
                <a:extLst>
                  <a:ext uri="{FF2B5EF4-FFF2-40B4-BE49-F238E27FC236}">
                    <a16:creationId xmlns:a16="http://schemas.microsoft.com/office/drawing/2014/main" id="{91009C3F-53E7-43B0-AEC3-C9E499768C50}"/>
                  </a:ext>
                </a:extLst>
              </p:cNvPr>
              <p:cNvSpPr>
                <a:spLocks noChangeArrowheads="1"/>
              </p:cNvSpPr>
              <p:nvPr/>
            </p:nvSpPr>
            <p:spPr bwMode="auto">
              <a:xfrm>
                <a:off x="638" y="2979"/>
                <a:ext cx="28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Step 6: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38" name="Rectangle 51">
                <a:extLst>
                  <a:ext uri="{FF2B5EF4-FFF2-40B4-BE49-F238E27FC236}">
                    <a16:creationId xmlns:a16="http://schemas.microsoft.com/office/drawing/2014/main" id="{67709D02-DC82-41B3-AD44-98C0A248A1A5}"/>
                  </a:ext>
                </a:extLst>
              </p:cNvPr>
              <p:cNvSpPr>
                <a:spLocks noChangeArrowheads="1"/>
              </p:cNvSpPr>
              <p:nvPr/>
            </p:nvSpPr>
            <p:spPr bwMode="auto">
              <a:xfrm>
                <a:off x="857" y="2979"/>
                <a:ext cx="91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When was your last increase?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39" name="Rectangle 52">
                <a:extLst>
                  <a:ext uri="{FF2B5EF4-FFF2-40B4-BE49-F238E27FC236}">
                    <a16:creationId xmlns:a16="http://schemas.microsoft.com/office/drawing/2014/main" id="{35C6D2C9-4337-4F72-ADC2-64A073BD92E7}"/>
                  </a:ext>
                </a:extLst>
              </p:cNvPr>
              <p:cNvSpPr>
                <a:spLocks noChangeArrowheads="1"/>
              </p:cNvSpPr>
              <p:nvPr/>
            </p:nvSpPr>
            <p:spPr bwMode="auto">
              <a:xfrm>
                <a:off x="638" y="3253"/>
                <a:ext cx="29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000000"/>
                    </a:solidFill>
                    <a:effectLst/>
                    <a:latin typeface="Calibri" panose="020F0502020204030204" pitchFamily="34" charset="0"/>
                  </a:rPr>
                  <a:t>* If you are scheduled to receive a WGI or promotion prior to conversion, please use your WGI 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40" name="Rectangle 53">
                <a:extLst>
                  <a:ext uri="{FF2B5EF4-FFF2-40B4-BE49-F238E27FC236}">
                    <a16:creationId xmlns:a16="http://schemas.microsoft.com/office/drawing/2014/main" id="{64EDED36-2BD2-49F8-A4B0-96C772D0542B}"/>
                  </a:ext>
                </a:extLst>
              </p:cNvPr>
              <p:cNvSpPr>
                <a:spLocks noChangeArrowheads="1"/>
              </p:cNvSpPr>
              <p:nvPr/>
            </p:nvSpPr>
            <p:spPr bwMode="auto">
              <a:xfrm>
                <a:off x="638" y="3344"/>
                <a:ext cx="282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000000"/>
                    </a:solidFill>
                    <a:effectLst/>
                    <a:latin typeface="Calibri" panose="020F0502020204030204" pitchFamily="34" charset="0"/>
                  </a:rPr>
                  <a:t>promotion due date instead. Quality Salary Increases (QSIs) are excluded from this calculation.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41" name="Rectangle 54">
                <a:extLst>
                  <a:ext uri="{FF2B5EF4-FFF2-40B4-BE49-F238E27FC236}">
                    <a16:creationId xmlns:a16="http://schemas.microsoft.com/office/drawing/2014/main" id="{52B0CD9B-B7A1-494C-A7AB-41AA11F09E20}"/>
                  </a:ext>
                </a:extLst>
              </p:cNvPr>
              <p:cNvSpPr>
                <a:spLocks noChangeArrowheads="1"/>
              </p:cNvSpPr>
              <p:nvPr/>
            </p:nvSpPr>
            <p:spPr bwMode="auto">
              <a:xfrm>
                <a:off x="2107" y="3020"/>
                <a:ext cx="31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alibri" panose="020F0502020204030204" pitchFamily="34" charset="0"/>
                  </a:rPr>
                  <a:t>February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142" name="Rectangle 55">
                <a:extLst>
                  <a:ext uri="{FF2B5EF4-FFF2-40B4-BE49-F238E27FC236}">
                    <a16:creationId xmlns:a16="http://schemas.microsoft.com/office/drawing/2014/main" id="{5A6AF98B-CEC9-47FC-A657-512E77287D8B}"/>
                  </a:ext>
                </a:extLst>
              </p:cNvPr>
              <p:cNvSpPr>
                <a:spLocks noChangeArrowheads="1"/>
              </p:cNvSpPr>
              <p:nvPr/>
            </p:nvSpPr>
            <p:spPr bwMode="auto">
              <a:xfrm>
                <a:off x="1303" y="2335"/>
                <a:ext cx="81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(Locality Pay not included)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143" name="Rectangle 56">
                <a:extLst>
                  <a:ext uri="{FF2B5EF4-FFF2-40B4-BE49-F238E27FC236}">
                    <a16:creationId xmlns:a16="http://schemas.microsoft.com/office/drawing/2014/main" id="{5F16BFF2-AF6C-4429-9A1F-A0967D1523F0}"/>
                  </a:ext>
                </a:extLst>
              </p:cNvPr>
              <p:cNvSpPr>
                <a:spLocks noChangeArrowheads="1"/>
              </p:cNvSpPr>
              <p:nvPr/>
            </p:nvSpPr>
            <p:spPr bwMode="auto">
              <a:xfrm>
                <a:off x="2244" y="2289"/>
                <a:ext cx="105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alibri" panose="020F0502020204030204" pitchFamily="34" charset="0"/>
                  </a:rPr>
                  <a:t>$63,600 to $98,317 (basic pay only)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144" name="Rectangle 57">
                <a:extLst>
                  <a:ext uri="{FF2B5EF4-FFF2-40B4-BE49-F238E27FC236}">
                    <a16:creationId xmlns:a16="http://schemas.microsoft.com/office/drawing/2014/main" id="{60154D0C-C3E4-463E-832B-48837FE8234D}"/>
                  </a:ext>
                </a:extLst>
              </p:cNvPr>
              <p:cNvSpPr>
                <a:spLocks noChangeArrowheads="1"/>
              </p:cNvSpPr>
              <p:nvPr/>
            </p:nvSpPr>
            <p:spPr bwMode="auto">
              <a:xfrm>
                <a:off x="638" y="2796"/>
                <a:ext cx="28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Step 5: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45" name="Rectangle 58">
                <a:extLst>
                  <a:ext uri="{FF2B5EF4-FFF2-40B4-BE49-F238E27FC236}">
                    <a16:creationId xmlns:a16="http://schemas.microsoft.com/office/drawing/2014/main" id="{1804F68D-B0E4-4C52-89A9-FC6D9C222AD8}"/>
                  </a:ext>
                </a:extLst>
              </p:cNvPr>
              <p:cNvSpPr>
                <a:spLocks noChangeArrowheads="1"/>
              </p:cNvSpPr>
              <p:nvPr/>
            </p:nvSpPr>
            <p:spPr bwMode="auto">
              <a:xfrm>
                <a:off x="857" y="2796"/>
                <a:ext cx="120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When are you converting to AcqDemo?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46" name="Rectangle 59">
                <a:extLst>
                  <a:ext uri="{FF2B5EF4-FFF2-40B4-BE49-F238E27FC236}">
                    <a16:creationId xmlns:a16="http://schemas.microsoft.com/office/drawing/2014/main" id="{6AB53D1A-F12B-4FDD-B64C-FACB371653B1}"/>
                  </a:ext>
                </a:extLst>
              </p:cNvPr>
              <p:cNvSpPr>
                <a:spLocks noChangeArrowheads="1"/>
              </p:cNvSpPr>
              <p:nvPr/>
            </p:nvSpPr>
            <p:spPr bwMode="auto">
              <a:xfrm>
                <a:off x="638" y="1700"/>
                <a:ext cx="25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Step 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47" name="Rectangle 60">
                <a:extLst>
                  <a:ext uri="{FF2B5EF4-FFF2-40B4-BE49-F238E27FC236}">
                    <a16:creationId xmlns:a16="http://schemas.microsoft.com/office/drawing/2014/main" id="{F02EC373-1EA6-4B61-9E9B-D3343D332633}"/>
                  </a:ext>
                </a:extLst>
              </p:cNvPr>
              <p:cNvSpPr>
                <a:spLocks noChangeArrowheads="1"/>
              </p:cNvSpPr>
              <p:nvPr/>
            </p:nvSpPr>
            <p:spPr bwMode="auto">
              <a:xfrm>
                <a:off x="829" y="1700"/>
                <a:ext cx="158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Review your AcqDemo career path and broadband: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48" name="Rectangle 61">
                <a:extLst>
                  <a:ext uri="{FF2B5EF4-FFF2-40B4-BE49-F238E27FC236}">
                    <a16:creationId xmlns:a16="http://schemas.microsoft.com/office/drawing/2014/main" id="{9287798B-C800-4EF8-A66B-6F29343C3062}"/>
                  </a:ext>
                </a:extLst>
              </p:cNvPr>
              <p:cNvSpPr>
                <a:spLocks noChangeArrowheads="1"/>
              </p:cNvSpPr>
              <p:nvPr/>
            </p:nvSpPr>
            <p:spPr bwMode="auto">
              <a:xfrm>
                <a:off x="1728" y="1878"/>
                <a:ext cx="4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Career Path: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49" name="Rectangle 62">
                <a:extLst>
                  <a:ext uri="{FF2B5EF4-FFF2-40B4-BE49-F238E27FC236}">
                    <a16:creationId xmlns:a16="http://schemas.microsoft.com/office/drawing/2014/main" id="{49880E19-7B7B-49D5-9D5E-9F7A59E40C82}"/>
                  </a:ext>
                </a:extLst>
              </p:cNvPr>
              <p:cNvSpPr>
                <a:spLocks noChangeArrowheads="1"/>
              </p:cNvSpPr>
              <p:nvPr/>
            </p:nvSpPr>
            <p:spPr bwMode="auto">
              <a:xfrm>
                <a:off x="2285" y="1883"/>
                <a:ext cx="161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NH - Business Mgmt &amp; Technical Mgmt Professional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50" name="Rectangle 63">
                <a:extLst>
                  <a:ext uri="{FF2B5EF4-FFF2-40B4-BE49-F238E27FC236}">
                    <a16:creationId xmlns:a16="http://schemas.microsoft.com/office/drawing/2014/main" id="{09B23A87-4FF3-416A-BD63-AFDF5190A044}"/>
                  </a:ext>
                </a:extLst>
              </p:cNvPr>
              <p:cNvSpPr>
                <a:spLocks noChangeArrowheads="1"/>
              </p:cNvSpPr>
              <p:nvPr/>
            </p:nvSpPr>
            <p:spPr bwMode="auto">
              <a:xfrm>
                <a:off x="1751" y="2061"/>
                <a:ext cx="38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Broadband: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51" name="Rectangle 64">
                <a:extLst>
                  <a:ext uri="{FF2B5EF4-FFF2-40B4-BE49-F238E27FC236}">
                    <a16:creationId xmlns:a16="http://schemas.microsoft.com/office/drawing/2014/main" id="{E7E034B6-E019-473C-96A8-E5B7EC047A53}"/>
                  </a:ext>
                </a:extLst>
              </p:cNvPr>
              <p:cNvSpPr>
                <a:spLocks noChangeArrowheads="1"/>
              </p:cNvSpPr>
              <p:nvPr/>
            </p:nvSpPr>
            <p:spPr bwMode="auto">
              <a:xfrm>
                <a:off x="2362" y="2065"/>
                <a:ext cx="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52" name="Rectangle 65">
                <a:extLst>
                  <a:ext uri="{FF2B5EF4-FFF2-40B4-BE49-F238E27FC236}">
                    <a16:creationId xmlns:a16="http://schemas.microsoft.com/office/drawing/2014/main" id="{66465226-3988-4D31-AB04-2B27FFD1407B}"/>
                  </a:ext>
                </a:extLst>
              </p:cNvPr>
              <p:cNvSpPr>
                <a:spLocks noChangeArrowheads="1"/>
              </p:cNvSpPr>
              <p:nvPr/>
            </p:nvSpPr>
            <p:spPr bwMode="auto">
              <a:xfrm>
                <a:off x="1262" y="2248"/>
                <a:ext cx="37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Broadband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153" name="Rectangle 66">
                <a:extLst>
                  <a:ext uri="{FF2B5EF4-FFF2-40B4-BE49-F238E27FC236}">
                    <a16:creationId xmlns:a16="http://schemas.microsoft.com/office/drawing/2014/main" id="{323089A2-2BCA-4032-99D6-57A5459C4519}"/>
                  </a:ext>
                </a:extLst>
              </p:cNvPr>
              <p:cNvSpPr>
                <a:spLocks noChangeArrowheads="1"/>
              </p:cNvSpPr>
              <p:nvPr/>
            </p:nvSpPr>
            <p:spPr bwMode="auto">
              <a:xfrm>
                <a:off x="1602" y="2248"/>
                <a:ext cx="28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alibri" panose="020F0502020204030204" pitchFamily="34" charset="0"/>
                  </a:rPr>
                  <a:t>Basic Pay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154" name="Rectangle 67">
                <a:extLst>
                  <a:ext uri="{FF2B5EF4-FFF2-40B4-BE49-F238E27FC236}">
                    <a16:creationId xmlns:a16="http://schemas.microsoft.com/office/drawing/2014/main" id="{F2C527D8-5F2D-4588-8009-FDE0CEC45DD7}"/>
                  </a:ext>
                </a:extLst>
              </p:cNvPr>
              <p:cNvSpPr>
                <a:spLocks noChangeArrowheads="1"/>
              </p:cNvSpPr>
              <p:nvPr/>
            </p:nvSpPr>
            <p:spPr bwMode="auto">
              <a:xfrm>
                <a:off x="1869" y="2248"/>
                <a:ext cx="25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Range: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55" name="Rectangle 68">
                <a:extLst>
                  <a:ext uri="{FF2B5EF4-FFF2-40B4-BE49-F238E27FC236}">
                    <a16:creationId xmlns:a16="http://schemas.microsoft.com/office/drawing/2014/main" id="{656529AE-21BA-4A55-B097-C198483EE1EF}"/>
                  </a:ext>
                </a:extLst>
              </p:cNvPr>
              <p:cNvSpPr>
                <a:spLocks noChangeArrowheads="1"/>
              </p:cNvSpPr>
              <p:nvPr/>
            </p:nvSpPr>
            <p:spPr bwMode="auto">
              <a:xfrm>
                <a:off x="638" y="1152"/>
                <a:ext cx="28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Step 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56" name="Rectangle 69">
                <a:extLst>
                  <a:ext uri="{FF2B5EF4-FFF2-40B4-BE49-F238E27FC236}">
                    <a16:creationId xmlns:a16="http://schemas.microsoft.com/office/drawing/2014/main" id="{92F762AD-FBE3-4244-AF0C-2AC0A5207B9B}"/>
                  </a:ext>
                </a:extLst>
              </p:cNvPr>
              <p:cNvSpPr>
                <a:spLocks noChangeArrowheads="1"/>
              </p:cNvSpPr>
              <p:nvPr/>
            </p:nvSpPr>
            <p:spPr bwMode="auto">
              <a:xfrm>
                <a:off x="857" y="1152"/>
                <a:ext cx="120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Select your current occupational series: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57" name="Rectangle 70">
                <a:extLst>
                  <a:ext uri="{FF2B5EF4-FFF2-40B4-BE49-F238E27FC236}">
                    <a16:creationId xmlns:a16="http://schemas.microsoft.com/office/drawing/2014/main" id="{90736ED2-2FCD-4CCE-A079-25B0008D5AAB}"/>
                  </a:ext>
                </a:extLst>
              </p:cNvPr>
              <p:cNvSpPr>
                <a:spLocks noChangeArrowheads="1"/>
              </p:cNvSpPr>
              <p:nvPr/>
            </p:nvSpPr>
            <p:spPr bwMode="auto">
              <a:xfrm>
                <a:off x="2563" y="1148"/>
                <a:ext cx="169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1102-CONTRACT SPECIALIST/PROCUREMENT ANALYST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58" name="Rectangle 71">
                <a:extLst>
                  <a:ext uri="{FF2B5EF4-FFF2-40B4-BE49-F238E27FC236}">
                    <a16:creationId xmlns:a16="http://schemas.microsoft.com/office/drawing/2014/main" id="{373B77DA-B732-48BE-AF72-A05C06341AD1}"/>
                  </a:ext>
                </a:extLst>
              </p:cNvPr>
              <p:cNvSpPr>
                <a:spLocks noChangeArrowheads="1"/>
              </p:cNvSpPr>
              <p:nvPr/>
            </p:nvSpPr>
            <p:spPr bwMode="auto">
              <a:xfrm>
                <a:off x="2349" y="1335"/>
                <a:ext cx="11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59" name="Rectangle 72">
                <a:extLst>
                  <a:ext uri="{FF2B5EF4-FFF2-40B4-BE49-F238E27FC236}">
                    <a16:creationId xmlns:a16="http://schemas.microsoft.com/office/drawing/2014/main" id="{B405AF2B-5D94-4E80-AFB1-36F5AE284DF6}"/>
                  </a:ext>
                </a:extLst>
              </p:cNvPr>
              <p:cNvSpPr>
                <a:spLocks noChangeArrowheads="1"/>
              </p:cNvSpPr>
              <p:nvPr/>
            </p:nvSpPr>
            <p:spPr bwMode="auto">
              <a:xfrm>
                <a:off x="2978" y="1335"/>
                <a:ext cx="11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60" name="Rectangle 73">
                <a:extLst>
                  <a:ext uri="{FF2B5EF4-FFF2-40B4-BE49-F238E27FC236}">
                    <a16:creationId xmlns:a16="http://schemas.microsoft.com/office/drawing/2014/main" id="{2704D700-3E6D-4FD3-801F-C0453924F99B}"/>
                  </a:ext>
                </a:extLst>
              </p:cNvPr>
              <p:cNvSpPr>
                <a:spLocks noChangeArrowheads="1"/>
              </p:cNvSpPr>
              <p:nvPr/>
            </p:nvSpPr>
            <p:spPr bwMode="auto">
              <a:xfrm>
                <a:off x="638" y="1517"/>
                <a:ext cx="25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Step 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61" name="Rectangle 74">
                <a:extLst>
                  <a:ext uri="{FF2B5EF4-FFF2-40B4-BE49-F238E27FC236}">
                    <a16:creationId xmlns:a16="http://schemas.microsoft.com/office/drawing/2014/main" id="{CF77D210-52FD-4732-B948-9AD5803CDE61}"/>
                  </a:ext>
                </a:extLst>
              </p:cNvPr>
              <p:cNvSpPr>
                <a:spLocks noChangeArrowheads="1"/>
              </p:cNvSpPr>
              <p:nvPr/>
            </p:nvSpPr>
            <p:spPr bwMode="auto">
              <a:xfrm>
                <a:off x="829" y="1517"/>
                <a:ext cx="83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Click the calculate button: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62" name="Rectangle 75">
                <a:extLst>
                  <a:ext uri="{FF2B5EF4-FFF2-40B4-BE49-F238E27FC236}">
                    <a16:creationId xmlns:a16="http://schemas.microsoft.com/office/drawing/2014/main" id="{8B686E4C-7695-44CA-A088-FFF0E7FADA31}"/>
                  </a:ext>
                </a:extLst>
              </p:cNvPr>
              <p:cNvSpPr>
                <a:spLocks noChangeArrowheads="1"/>
              </p:cNvSpPr>
              <p:nvPr/>
            </p:nvSpPr>
            <p:spPr bwMode="auto">
              <a:xfrm>
                <a:off x="2490" y="1513"/>
                <a:ext cx="117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Calculate Career Path and Broadband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63" name="Rectangle 76">
                <a:extLst>
                  <a:ext uri="{FF2B5EF4-FFF2-40B4-BE49-F238E27FC236}">
                    <a16:creationId xmlns:a16="http://schemas.microsoft.com/office/drawing/2014/main" id="{61FD9E13-D3AE-432E-8F39-0A2718D9A068}"/>
                  </a:ext>
                </a:extLst>
              </p:cNvPr>
              <p:cNvSpPr>
                <a:spLocks noChangeArrowheads="1"/>
              </p:cNvSpPr>
              <p:nvPr/>
            </p:nvSpPr>
            <p:spPr bwMode="auto">
              <a:xfrm>
                <a:off x="638" y="878"/>
                <a:ext cx="32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Part 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64" name="Rectangle 77">
                <a:extLst>
                  <a:ext uri="{FF2B5EF4-FFF2-40B4-BE49-F238E27FC236}">
                    <a16:creationId xmlns:a16="http://schemas.microsoft.com/office/drawing/2014/main" id="{957902E4-97DB-4387-897B-114E4AC11070}"/>
                  </a:ext>
                </a:extLst>
              </p:cNvPr>
              <p:cNvSpPr>
                <a:spLocks noChangeArrowheads="1"/>
              </p:cNvSpPr>
              <p:nvPr/>
            </p:nvSpPr>
            <p:spPr bwMode="auto">
              <a:xfrm>
                <a:off x="902" y="878"/>
                <a:ext cx="406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Please complete steps 1-4 to determine your AcqDemo career path and broadband. You may wish to refer to your last SF-50 (Notice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65" name="Rectangle 78">
                <a:extLst>
                  <a:ext uri="{FF2B5EF4-FFF2-40B4-BE49-F238E27FC236}">
                    <a16:creationId xmlns:a16="http://schemas.microsoft.com/office/drawing/2014/main" id="{27BA5C4A-AE15-435E-9AAA-D6BF524E52AD}"/>
                  </a:ext>
                </a:extLst>
              </p:cNvPr>
              <p:cNvSpPr>
                <a:spLocks noChangeArrowheads="1"/>
              </p:cNvSpPr>
              <p:nvPr/>
            </p:nvSpPr>
            <p:spPr bwMode="auto">
              <a:xfrm>
                <a:off x="638" y="969"/>
                <a:ext cx="208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Personnel Action) if you are unsure about the information requested.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166" name="Line 79">
                <a:extLst>
                  <a:ext uri="{FF2B5EF4-FFF2-40B4-BE49-F238E27FC236}">
                    <a16:creationId xmlns:a16="http://schemas.microsoft.com/office/drawing/2014/main" id="{DE863F4D-89D5-41A7-9C27-BE0A6DBDA06F}"/>
                  </a:ext>
                </a:extLst>
              </p:cNvPr>
              <p:cNvSpPr>
                <a:spLocks noChangeShapeType="1"/>
              </p:cNvSpPr>
              <p:nvPr/>
            </p:nvSpPr>
            <p:spPr bwMode="auto">
              <a:xfrm>
                <a:off x="2084" y="1143"/>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67" name="Rectangle 80">
                <a:extLst>
                  <a:ext uri="{FF2B5EF4-FFF2-40B4-BE49-F238E27FC236}">
                    <a16:creationId xmlns:a16="http://schemas.microsoft.com/office/drawing/2014/main" id="{531CCA20-E190-4BAF-B34F-9602660DA743}"/>
                  </a:ext>
                </a:extLst>
              </p:cNvPr>
              <p:cNvSpPr>
                <a:spLocks noChangeArrowheads="1"/>
              </p:cNvSpPr>
              <p:nvPr/>
            </p:nvSpPr>
            <p:spPr bwMode="auto">
              <a:xfrm>
                <a:off x="2084" y="1143"/>
                <a:ext cx="4"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68" name="Line 81">
                <a:extLst>
                  <a:ext uri="{FF2B5EF4-FFF2-40B4-BE49-F238E27FC236}">
                    <a16:creationId xmlns:a16="http://schemas.microsoft.com/office/drawing/2014/main" id="{42ED0754-208A-4378-A9CB-D9C21020FEC5}"/>
                  </a:ext>
                </a:extLst>
              </p:cNvPr>
              <p:cNvSpPr>
                <a:spLocks noChangeShapeType="1"/>
              </p:cNvSpPr>
              <p:nvPr/>
            </p:nvSpPr>
            <p:spPr bwMode="auto">
              <a:xfrm>
                <a:off x="2084" y="1326"/>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69" name="Rectangle 82">
                <a:extLst>
                  <a:ext uri="{FF2B5EF4-FFF2-40B4-BE49-F238E27FC236}">
                    <a16:creationId xmlns:a16="http://schemas.microsoft.com/office/drawing/2014/main" id="{EA93775C-D48B-41F7-B73A-FE4BB8220E39}"/>
                  </a:ext>
                </a:extLst>
              </p:cNvPr>
              <p:cNvSpPr>
                <a:spLocks noChangeArrowheads="1"/>
              </p:cNvSpPr>
              <p:nvPr/>
            </p:nvSpPr>
            <p:spPr bwMode="auto">
              <a:xfrm>
                <a:off x="2084" y="1326"/>
                <a:ext cx="4"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70" name="Line 83">
                <a:extLst>
                  <a:ext uri="{FF2B5EF4-FFF2-40B4-BE49-F238E27FC236}">
                    <a16:creationId xmlns:a16="http://schemas.microsoft.com/office/drawing/2014/main" id="{B663BDD9-2C51-41D5-B3D8-E186D870E214}"/>
                  </a:ext>
                </a:extLst>
              </p:cNvPr>
              <p:cNvSpPr>
                <a:spLocks noChangeShapeType="1"/>
              </p:cNvSpPr>
              <p:nvPr/>
            </p:nvSpPr>
            <p:spPr bwMode="auto">
              <a:xfrm>
                <a:off x="2084" y="1508"/>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71" name="Rectangle 84">
                <a:extLst>
                  <a:ext uri="{FF2B5EF4-FFF2-40B4-BE49-F238E27FC236}">
                    <a16:creationId xmlns:a16="http://schemas.microsoft.com/office/drawing/2014/main" id="{C2973C75-D383-4B2D-9715-FD2D5CC984BC}"/>
                  </a:ext>
                </a:extLst>
              </p:cNvPr>
              <p:cNvSpPr>
                <a:spLocks noChangeArrowheads="1"/>
              </p:cNvSpPr>
              <p:nvPr/>
            </p:nvSpPr>
            <p:spPr bwMode="auto">
              <a:xfrm>
                <a:off x="2084" y="1508"/>
                <a:ext cx="4"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72" name="Line 85">
                <a:extLst>
                  <a:ext uri="{FF2B5EF4-FFF2-40B4-BE49-F238E27FC236}">
                    <a16:creationId xmlns:a16="http://schemas.microsoft.com/office/drawing/2014/main" id="{B698DE26-BD6C-4FC1-947E-89BFEF8D890D}"/>
                  </a:ext>
                </a:extLst>
              </p:cNvPr>
              <p:cNvSpPr>
                <a:spLocks noChangeShapeType="1"/>
              </p:cNvSpPr>
              <p:nvPr/>
            </p:nvSpPr>
            <p:spPr bwMode="auto">
              <a:xfrm>
                <a:off x="3932" y="1513"/>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73" name="Rectangle 86">
                <a:extLst>
                  <a:ext uri="{FF2B5EF4-FFF2-40B4-BE49-F238E27FC236}">
                    <a16:creationId xmlns:a16="http://schemas.microsoft.com/office/drawing/2014/main" id="{D765800A-3166-4531-952E-088F1A00393A}"/>
                  </a:ext>
                </a:extLst>
              </p:cNvPr>
              <p:cNvSpPr>
                <a:spLocks noChangeArrowheads="1"/>
              </p:cNvSpPr>
              <p:nvPr/>
            </p:nvSpPr>
            <p:spPr bwMode="auto">
              <a:xfrm>
                <a:off x="3932" y="1513"/>
                <a:ext cx="4"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74" name="Line 87">
                <a:extLst>
                  <a:ext uri="{FF2B5EF4-FFF2-40B4-BE49-F238E27FC236}">
                    <a16:creationId xmlns:a16="http://schemas.microsoft.com/office/drawing/2014/main" id="{1586D9C4-3562-43B9-BA05-6A889E8F4BD8}"/>
                  </a:ext>
                </a:extLst>
              </p:cNvPr>
              <p:cNvSpPr>
                <a:spLocks noChangeShapeType="1"/>
              </p:cNvSpPr>
              <p:nvPr/>
            </p:nvSpPr>
            <p:spPr bwMode="auto">
              <a:xfrm>
                <a:off x="2084" y="1874"/>
                <a:ext cx="0" cy="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75" name="Rectangle 88">
                <a:extLst>
                  <a:ext uri="{FF2B5EF4-FFF2-40B4-BE49-F238E27FC236}">
                    <a16:creationId xmlns:a16="http://schemas.microsoft.com/office/drawing/2014/main" id="{C4EC3F27-BCC1-4531-83C8-29308BE49E42}"/>
                  </a:ext>
                </a:extLst>
              </p:cNvPr>
              <p:cNvSpPr>
                <a:spLocks noChangeArrowheads="1"/>
              </p:cNvSpPr>
              <p:nvPr/>
            </p:nvSpPr>
            <p:spPr bwMode="auto">
              <a:xfrm>
                <a:off x="2084" y="1874"/>
                <a:ext cx="4"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76" name="Line 89">
                <a:extLst>
                  <a:ext uri="{FF2B5EF4-FFF2-40B4-BE49-F238E27FC236}">
                    <a16:creationId xmlns:a16="http://schemas.microsoft.com/office/drawing/2014/main" id="{D6929238-5B10-475A-88F2-C4AE3BCEA532}"/>
                  </a:ext>
                </a:extLst>
              </p:cNvPr>
              <p:cNvSpPr>
                <a:spLocks noChangeShapeType="1"/>
              </p:cNvSpPr>
              <p:nvPr/>
            </p:nvSpPr>
            <p:spPr bwMode="auto">
              <a:xfrm>
                <a:off x="2668" y="1330"/>
                <a:ext cx="0" cy="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77" name="Rectangle 90">
                <a:extLst>
                  <a:ext uri="{FF2B5EF4-FFF2-40B4-BE49-F238E27FC236}">
                    <a16:creationId xmlns:a16="http://schemas.microsoft.com/office/drawing/2014/main" id="{E60288D5-6C15-4CB3-8378-AFF7132318AF}"/>
                  </a:ext>
                </a:extLst>
              </p:cNvPr>
              <p:cNvSpPr>
                <a:spLocks noChangeArrowheads="1"/>
              </p:cNvSpPr>
              <p:nvPr/>
            </p:nvSpPr>
            <p:spPr bwMode="auto">
              <a:xfrm>
                <a:off x="2668" y="1330"/>
                <a:ext cx="4"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78" name="Line 91">
                <a:extLst>
                  <a:ext uri="{FF2B5EF4-FFF2-40B4-BE49-F238E27FC236}">
                    <a16:creationId xmlns:a16="http://schemas.microsoft.com/office/drawing/2014/main" id="{110F17C8-7927-4EFC-BDF7-E997DD76966E}"/>
                  </a:ext>
                </a:extLst>
              </p:cNvPr>
              <p:cNvSpPr>
                <a:spLocks noChangeShapeType="1"/>
              </p:cNvSpPr>
              <p:nvPr/>
            </p:nvSpPr>
            <p:spPr bwMode="auto">
              <a:xfrm>
                <a:off x="2084" y="2056"/>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79" name="Rectangle 92">
                <a:extLst>
                  <a:ext uri="{FF2B5EF4-FFF2-40B4-BE49-F238E27FC236}">
                    <a16:creationId xmlns:a16="http://schemas.microsoft.com/office/drawing/2014/main" id="{93C4C164-1134-425E-BD87-E8E45E2959AE}"/>
                  </a:ext>
                </a:extLst>
              </p:cNvPr>
              <p:cNvSpPr>
                <a:spLocks noChangeArrowheads="1"/>
              </p:cNvSpPr>
              <p:nvPr/>
            </p:nvSpPr>
            <p:spPr bwMode="auto">
              <a:xfrm>
                <a:off x="2084" y="2056"/>
                <a:ext cx="4"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80" name="Line 93">
                <a:extLst>
                  <a:ext uri="{FF2B5EF4-FFF2-40B4-BE49-F238E27FC236}">
                    <a16:creationId xmlns:a16="http://schemas.microsoft.com/office/drawing/2014/main" id="{143D9734-A77F-4CB2-82DA-4D53069B086C}"/>
                  </a:ext>
                </a:extLst>
              </p:cNvPr>
              <p:cNvSpPr>
                <a:spLocks noChangeShapeType="1"/>
              </p:cNvSpPr>
              <p:nvPr/>
            </p:nvSpPr>
            <p:spPr bwMode="auto">
              <a:xfrm>
                <a:off x="3348" y="1330"/>
                <a:ext cx="0" cy="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81" name="Rectangle 94">
                <a:extLst>
                  <a:ext uri="{FF2B5EF4-FFF2-40B4-BE49-F238E27FC236}">
                    <a16:creationId xmlns:a16="http://schemas.microsoft.com/office/drawing/2014/main" id="{E088B79F-61EF-4F93-A1A8-AA3067F6B879}"/>
                  </a:ext>
                </a:extLst>
              </p:cNvPr>
              <p:cNvSpPr>
                <a:spLocks noChangeArrowheads="1"/>
              </p:cNvSpPr>
              <p:nvPr/>
            </p:nvSpPr>
            <p:spPr bwMode="auto">
              <a:xfrm>
                <a:off x="3348" y="1330"/>
                <a:ext cx="4"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82" name="Line 95">
                <a:extLst>
                  <a:ext uri="{FF2B5EF4-FFF2-40B4-BE49-F238E27FC236}">
                    <a16:creationId xmlns:a16="http://schemas.microsoft.com/office/drawing/2014/main" id="{D0C07153-61AD-48E5-A5B0-ADB0ECDA313F}"/>
                  </a:ext>
                </a:extLst>
              </p:cNvPr>
              <p:cNvSpPr>
                <a:spLocks noChangeShapeType="1"/>
              </p:cNvSpPr>
              <p:nvPr/>
            </p:nvSpPr>
            <p:spPr bwMode="auto">
              <a:xfrm>
                <a:off x="2084" y="2239"/>
                <a:ext cx="0" cy="1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83" name="Rectangle 96">
                <a:extLst>
                  <a:ext uri="{FF2B5EF4-FFF2-40B4-BE49-F238E27FC236}">
                    <a16:creationId xmlns:a16="http://schemas.microsoft.com/office/drawing/2014/main" id="{BA4790FB-9187-454F-A948-D2F4EED647B2}"/>
                  </a:ext>
                </a:extLst>
              </p:cNvPr>
              <p:cNvSpPr>
                <a:spLocks noChangeArrowheads="1"/>
              </p:cNvSpPr>
              <p:nvPr/>
            </p:nvSpPr>
            <p:spPr bwMode="auto">
              <a:xfrm>
                <a:off x="2084" y="2239"/>
                <a:ext cx="4"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84" name="Line 97">
                <a:extLst>
                  <a:ext uri="{FF2B5EF4-FFF2-40B4-BE49-F238E27FC236}">
                    <a16:creationId xmlns:a16="http://schemas.microsoft.com/office/drawing/2014/main" id="{CA537C28-7414-4C53-8D5B-2B3E98FDD985}"/>
                  </a:ext>
                </a:extLst>
              </p:cNvPr>
              <p:cNvSpPr>
                <a:spLocks noChangeShapeType="1"/>
              </p:cNvSpPr>
              <p:nvPr/>
            </p:nvSpPr>
            <p:spPr bwMode="auto">
              <a:xfrm>
                <a:off x="2668" y="2061"/>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85" name="Rectangle 98">
                <a:extLst>
                  <a:ext uri="{FF2B5EF4-FFF2-40B4-BE49-F238E27FC236}">
                    <a16:creationId xmlns:a16="http://schemas.microsoft.com/office/drawing/2014/main" id="{F003D6A8-5ECF-469C-B084-03A0ED21A0F9}"/>
                  </a:ext>
                </a:extLst>
              </p:cNvPr>
              <p:cNvSpPr>
                <a:spLocks noChangeArrowheads="1"/>
              </p:cNvSpPr>
              <p:nvPr/>
            </p:nvSpPr>
            <p:spPr bwMode="auto">
              <a:xfrm>
                <a:off x="2668" y="2061"/>
                <a:ext cx="4"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86" name="Line 99">
                <a:extLst>
                  <a:ext uri="{FF2B5EF4-FFF2-40B4-BE49-F238E27FC236}">
                    <a16:creationId xmlns:a16="http://schemas.microsoft.com/office/drawing/2014/main" id="{0AF7527C-0A24-46BA-B366-DC12D4950026}"/>
                  </a:ext>
                </a:extLst>
              </p:cNvPr>
              <p:cNvSpPr>
                <a:spLocks noChangeShapeType="1"/>
              </p:cNvSpPr>
              <p:nvPr/>
            </p:nvSpPr>
            <p:spPr bwMode="auto">
              <a:xfrm>
                <a:off x="2084" y="2787"/>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87" name="Rectangle 100">
                <a:extLst>
                  <a:ext uri="{FF2B5EF4-FFF2-40B4-BE49-F238E27FC236}">
                    <a16:creationId xmlns:a16="http://schemas.microsoft.com/office/drawing/2014/main" id="{334A49FD-069F-46E2-8698-2AC8C42F1766}"/>
                  </a:ext>
                </a:extLst>
              </p:cNvPr>
              <p:cNvSpPr>
                <a:spLocks noChangeArrowheads="1"/>
              </p:cNvSpPr>
              <p:nvPr/>
            </p:nvSpPr>
            <p:spPr bwMode="auto">
              <a:xfrm>
                <a:off x="2084" y="2787"/>
                <a:ext cx="4"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88" name="Line 101">
                <a:extLst>
                  <a:ext uri="{FF2B5EF4-FFF2-40B4-BE49-F238E27FC236}">
                    <a16:creationId xmlns:a16="http://schemas.microsoft.com/office/drawing/2014/main" id="{4B49544D-1AD7-49A8-BD73-E71B36F35F5E}"/>
                  </a:ext>
                </a:extLst>
              </p:cNvPr>
              <p:cNvSpPr>
                <a:spLocks noChangeShapeType="1"/>
              </p:cNvSpPr>
              <p:nvPr/>
            </p:nvSpPr>
            <p:spPr bwMode="auto">
              <a:xfrm>
                <a:off x="2376" y="2791"/>
                <a:ext cx="0" cy="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89" name="Rectangle 102">
                <a:extLst>
                  <a:ext uri="{FF2B5EF4-FFF2-40B4-BE49-F238E27FC236}">
                    <a16:creationId xmlns:a16="http://schemas.microsoft.com/office/drawing/2014/main" id="{C126EE36-BAAA-46F2-9CE0-5EA61EBD2350}"/>
                  </a:ext>
                </a:extLst>
              </p:cNvPr>
              <p:cNvSpPr>
                <a:spLocks noChangeArrowheads="1"/>
              </p:cNvSpPr>
              <p:nvPr/>
            </p:nvSpPr>
            <p:spPr bwMode="auto">
              <a:xfrm>
                <a:off x="2376" y="2791"/>
                <a:ext cx="4"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90" name="Line 103">
                <a:extLst>
                  <a:ext uri="{FF2B5EF4-FFF2-40B4-BE49-F238E27FC236}">
                    <a16:creationId xmlns:a16="http://schemas.microsoft.com/office/drawing/2014/main" id="{03C79F01-38D7-4613-AE82-50AA1E6524FC}"/>
                  </a:ext>
                </a:extLst>
              </p:cNvPr>
              <p:cNvSpPr>
                <a:spLocks noChangeShapeType="1"/>
              </p:cNvSpPr>
              <p:nvPr/>
            </p:nvSpPr>
            <p:spPr bwMode="auto">
              <a:xfrm>
                <a:off x="2668" y="2791"/>
                <a:ext cx="0" cy="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91" name="Rectangle 104">
                <a:extLst>
                  <a:ext uri="{FF2B5EF4-FFF2-40B4-BE49-F238E27FC236}">
                    <a16:creationId xmlns:a16="http://schemas.microsoft.com/office/drawing/2014/main" id="{55601653-248A-4FBA-96CF-4B36493FE566}"/>
                  </a:ext>
                </a:extLst>
              </p:cNvPr>
              <p:cNvSpPr>
                <a:spLocks noChangeArrowheads="1"/>
              </p:cNvSpPr>
              <p:nvPr/>
            </p:nvSpPr>
            <p:spPr bwMode="auto">
              <a:xfrm>
                <a:off x="2668" y="2791"/>
                <a:ext cx="4"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92" name="Line 105">
                <a:extLst>
                  <a:ext uri="{FF2B5EF4-FFF2-40B4-BE49-F238E27FC236}">
                    <a16:creationId xmlns:a16="http://schemas.microsoft.com/office/drawing/2014/main" id="{65AB5466-EE8D-477C-BBDA-CEE381E711A5}"/>
                  </a:ext>
                </a:extLst>
              </p:cNvPr>
              <p:cNvSpPr>
                <a:spLocks noChangeShapeType="1"/>
              </p:cNvSpPr>
              <p:nvPr/>
            </p:nvSpPr>
            <p:spPr bwMode="auto">
              <a:xfrm>
                <a:off x="2960" y="2791"/>
                <a:ext cx="0" cy="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93" name="Rectangle 106">
                <a:extLst>
                  <a:ext uri="{FF2B5EF4-FFF2-40B4-BE49-F238E27FC236}">
                    <a16:creationId xmlns:a16="http://schemas.microsoft.com/office/drawing/2014/main" id="{7C2F2FEE-9890-4670-B59E-40C5DD474A48}"/>
                  </a:ext>
                </a:extLst>
              </p:cNvPr>
              <p:cNvSpPr>
                <a:spLocks noChangeArrowheads="1"/>
              </p:cNvSpPr>
              <p:nvPr/>
            </p:nvSpPr>
            <p:spPr bwMode="auto">
              <a:xfrm>
                <a:off x="2960" y="2791"/>
                <a:ext cx="4"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94" name="Line 107">
                <a:extLst>
                  <a:ext uri="{FF2B5EF4-FFF2-40B4-BE49-F238E27FC236}">
                    <a16:creationId xmlns:a16="http://schemas.microsoft.com/office/drawing/2014/main" id="{FC6D09C4-CD34-4197-A336-61F3CD36F43D}"/>
                  </a:ext>
                </a:extLst>
              </p:cNvPr>
              <p:cNvSpPr>
                <a:spLocks noChangeShapeType="1"/>
              </p:cNvSpPr>
              <p:nvPr/>
            </p:nvSpPr>
            <p:spPr bwMode="auto">
              <a:xfrm>
                <a:off x="2088" y="2970"/>
                <a:ext cx="8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95" name="Rectangle 108">
                <a:extLst>
                  <a:ext uri="{FF2B5EF4-FFF2-40B4-BE49-F238E27FC236}">
                    <a16:creationId xmlns:a16="http://schemas.microsoft.com/office/drawing/2014/main" id="{2A0324DC-B90D-4BF3-AE71-12CB435DBE9F}"/>
                  </a:ext>
                </a:extLst>
              </p:cNvPr>
              <p:cNvSpPr>
                <a:spLocks noChangeArrowheads="1"/>
              </p:cNvSpPr>
              <p:nvPr/>
            </p:nvSpPr>
            <p:spPr bwMode="auto">
              <a:xfrm>
                <a:off x="2088" y="2970"/>
                <a:ext cx="8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96" name="Line 109">
                <a:extLst>
                  <a:ext uri="{FF2B5EF4-FFF2-40B4-BE49-F238E27FC236}">
                    <a16:creationId xmlns:a16="http://schemas.microsoft.com/office/drawing/2014/main" id="{090AA8BB-A9D8-43F1-9C98-82122CCB916F}"/>
                  </a:ext>
                </a:extLst>
              </p:cNvPr>
              <p:cNvSpPr>
                <a:spLocks noChangeShapeType="1"/>
              </p:cNvSpPr>
              <p:nvPr/>
            </p:nvSpPr>
            <p:spPr bwMode="auto">
              <a:xfrm>
                <a:off x="4547" y="1148"/>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97" name="Rectangle 110">
                <a:extLst>
                  <a:ext uri="{FF2B5EF4-FFF2-40B4-BE49-F238E27FC236}">
                    <a16:creationId xmlns:a16="http://schemas.microsoft.com/office/drawing/2014/main" id="{2DAE8274-8ED2-4CD6-B63B-D2B37A357170}"/>
                  </a:ext>
                </a:extLst>
              </p:cNvPr>
              <p:cNvSpPr>
                <a:spLocks noChangeArrowheads="1"/>
              </p:cNvSpPr>
              <p:nvPr/>
            </p:nvSpPr>
            <p:spPr bwMode="auto">
              <a:xfrm>
                <a:off x="4547" y="1148"/>
                <a:ext cx="5"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98" name="Line 111">
                <a:extLst>
                  <a:ext uri="{FF2B5EF4-FFF2-40B4-BE49-F238E27FC236}">
                    <a16:creationId xmlns:a16="http://schemas.microsoft.com/office/drawing/2014/main" id="{47C1CB49-6063-4F62-8CF0-D0C87E8E2B64}"/>
                  </a:ext>
                </a:extLst>
              </p:cNvPr>
              <p:cNvSpPr>
                <a:spLocks noChangeShapeType="1"/>
              </p:cNvSpPr>
              <p:nvPr/>
            </p:nvSpPr>
            <p:spPr bwMode="auto">
              <a:xfrm>
                <a:off x="2088" y="3152"/>
                <a:ext cx="8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99" name="Rectangle 112">
                <a:extLst>
                  <a:ext uri="{FF2B5EF4-FFF2-40B4-BE49-F238E27FC236}">
                    <a16:creationId xmlns:a16="http://schemas.microsoft.com/office/drawing/2014/main" id="{9907DBC6-608C-4BED-A7DE-4E96EDCAF72C}"/>
                  </a:ext>
                </a:extLst>
              </p:cNvPr>
              <p:cNvSpPr>
                <a:spLocks noChangeArrowheads="1"/>
              </p:cNvSpPr>
              <p:nvPr/>
            </p:nvSpPr>
            <p:spPr bwMode="auto">
              <a:xfrm>
                <a:off x="2088" y="3152"/>
                <a:ext cx="87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00" name="Line 113">
                <a:extLst>
                  <a:ext uri="{FF2B5EF4-FFF2-40B4-BE49-F238E27FC236}">
                    <a16:creationId xmlns:a16="http://schemas.microsoft.com/office/drawing/2014/main" id="{299F92EC-B1E5-43CD-88F1-E92B284455AE}"/>
                  </a:ext>
                </a:extLst>
              </p:cNvPr>
              <p:cNvSpPr>
                <a:spLocks noChangeShapeType="1"/>
              </p:cNvSpPr>
              <p:nvPr/>
            </p:nvSpPr>
            <p:spPr bwMode="auto">
              <a:xfrm>
                <a:off x="4224" y="2970"/>
                <a:ext cx="0" cy="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01" name="Rectangle 114">
                <a:extLst>
                  <a:ext uri="{FF2B5EF4-FFF2-40B4-BE49-F238E27FC236}">
                    <a16:creationId xmlns:a16="http://schemas.microsoft.com/office/drawing/2014/main" id="{83947CD6-100F-43AB-8ACB-31FE2441D20C}"/>
                  </a:ext>
                </a:extLst>
              </p:cNvPr>
              <p:cNvSpPr>
                <a:spLocks noChangeArrowheads="1"/>
              </p:cNvSpPr>
              <p:nvPr/>
            </p:nvSpPr>
            <p:spPr bwMode="auto">
              <a:xfrm>
                <a:off x="4224" y="2970"/>
                <a:ext cx="4"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02" name="Line 115">
                <a:extLst>
                  <a:ext uri="{FF2B5EF4-FFF2-40B4-BE49-F238E27FC236}">
                    <a16:creationId xmlns:a16="http://schemas.microsoft.com/office/drawing/2014/main" id="{3E1A9302-A576-4E94-ACE9-326F8E8122C5}"/>
                  </a:ext>
                </a:extLst>
              </p:cNvPr>
              <p:cNvSpPr>
                <a:spLocks noChangeShapeType="1"/>
              </p:cNvSpPr>
              <p:nvPr/>
            </p:nvSpPr>
            <p:spPr bwMode="auto">
              <a:xfrm>
                <a:off x="4547" y="2974"/>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03" name="Rectangle 116">
                <a:extLst>
                  <a:ext uri="{FF2B5EF4-FFF2-40B4-BE49-F238E27FC236}">
                    <a16:creationId xmlns:a16="http://schemas.microsoft.com/office/drawing/2014/main" id="{BAC61E08-906E-4F21-A5A0-34118DB4013D}"/>
                  </a:ext>
                </a:extLst>
              </p:cNvPr>
              <p:cNvSpPr>
                <a:spLocks noChangeArrowheads="1"/>
              </p:cNvSpPr>
              <p:nvPr/>
            </p:nvSpPr>
            <p:spPr bwMode="auto">
              <a:xfrm>
                <a:off x="4547" y="2974"/>
                <a:ext cx="5"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04" name="Line 117">
                <a:extLst>
                  <a:ext uri="{FF2B5EF4-FFF2-40B4-BE49-F238E27FC236}">
                    <a16:creationId xmlns:a16="http://schemas.microsoft.com/office/drawing/2014/main" id="{E3B9184F-38F8-4D6B-89A0-279E521806E1}"/>
                  </a:ext>
                </a:extLst>
              </p:cNvPr>
              <p:cNvSpPr>
                <a:spLocks noChangeShapeType="1"/>
              </p:cNvSpPr>
              <p:nvPr/>
            </p:nvSpPr>
            <p:spPr bwMode="auto">
              <a:xfrm>
                <a:off x="4224" y="3152"/>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05" name="Rectangle 118">
                <a:extLst>
                  <a:ext uri="{FF2B5EF4-FFF2-40B4-BE49-F238E27FC236}">
                    <a16:creationId xmlns:a16="http://schemas.microsoft.com/office/drawing/2014/main" id="{0104EC3F-3E85-47C0-B271-923B65E13354}"/>
                  </a:ext>
                </a:extLst>
              </p:cNvPr>
              <p:cNvSpPr>
                <a:spLocks noChangeArrowheads="1"/>
              </p:cNvSpPr>
              <p:nvPr/>
            </p:nvSpPr>
            <p:spPr bwMode="auto">
              <a:xfrm>
                <a:off x="4224" y="3152"/>
                <a:ext cx="4"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06" name="Line 119">
                <a:extLst>
                  <a:ext uri="{FF2B5EF4-FFF2-40B4-BE49-F238E27FC236}">
                    <a16:creationId xmlns:a16="http://schemas.microsoft.com/office/drawing/2014/main" id="{57524B89-67C4-443E-AC66-94466DAA4284}"/>
                  </a:ext>
                </a:extLst>
              </p:cNvPr>
              <p:cNvSpPr>
                <a:spLocks noChangeShapeType="1"/>
              </p:cNvSpPr>
              <p:nvPr/>
            </p:nvSpPr>
            <p:spPr bwMode="auto">
              <a:xfrm>
                <a:off x="4547" y="3157"/>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07" name="Rectangle 120">
                <a:extLst>
                  <a:ext uri="{FF2B5EF4-FFF2-40B4-BE49-F238E27FC236}">
                    <a16:creationId xmlns:a16="http://schemas.microsoft.com/office/drawing/2014/main" id="{E404ECE5-1599-489B-BD69-406E729F237A}"/>
                  </a:ext>
                </a:extLst>
              </p:cNvPr>
              <p:cNvSpPr>
                <a:spLocks noChangeArrowheads="1"/>
              </p:cNvSpPr>
              <p:nvPr/>
            </p:nvSpPr>
            <p:spPr bwMode="auto">
              <a:xfrm>
                <a:off x="4547" y="3157"/>
                <a:ext cx="5"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08" name="Line 121">
                <a:extLst>
                  <a:ext uri="{FF2B5EF4-FFF2-40B4-BE49-F238E27FC236}">
                    <a16:creationId xmlns:a16="http://schemas.microsoft.com/office/drawing/2014/main" id="{A88B5E82-BF80-467F-93C5-7478A3935D31}"/>
                  </a:ext>
                </a:extLst>
              </p:cNvPr>
              <p:cNvSpPr>
                <a:spLocks noChangeShapeType="1"/>
              </p:cNvSpPr>
              <p:nvPr/>
            </p:nvSpPr>
            <p:spPr bwMode="auto">
              <a:xfrm>
                <a:off x="2084" y="2970"/>
                <a:ext cx="0" cy="1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09" name="Rectangle 122">
                <a:extLst>
                  <a:ext uri="{FF2B5EF4-FFF2-40B4-BE49-F238E27FC236}">
                    <a16:creationId xmlns:a16="http://schemas.microsoft.com/office/drawing/2014/main" id="{0BD27C82-F41B-4B14-A1A8-1FC6479204B9}"/>
                  </a:ext>
                </a:extLst>
              </p:cNvPr>
              <p:cNvSpPr>
                <a:spLocks noChangeArrowheads="1"/>
              </p:cNvSpPr>
              <p:nvPr/>
            </p:nvSpPr>
            <p:spPr bwMode="auto">
              <a:xfrm>
                <a:off x="2084" y="2970"/>
                <a:ext cx="4" cy="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10" name="Line 123">
                <a:extLst>
                  <a:ext uri="{FF2B5EF4-FFF2-40B4-BE49-F238E27FC236}">
                    <a16:creationId xmlns:a16="http://schemas.microsoft.com/office/drawing/2014/main" id="{811FB28E-0581-4FC8-B702-9273823C94AE}"/>
                  </a:ext>
                </a:extLst>
              </p:cNvPr>
              <p:cNvSpPr>
                <a:spLocks noChangeShapeType="1"/>
              </p:cNvSpPr>
              <p:nvPr/>
            </p:nvSpPr>
            <p:spPr bwMode="auto">
              <a:xfrm>
                <a:off x="2960" y="2974"/>
                <a:ext cx="0" cy="1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11" name="Rectangle 124">
                <a:extLst>
                  <a:ext uri="{FF2B5EF4-FFF2-40B4-BE49-F238E27FC236}">
                    <a16:creationId xmlns:a16="http://schemas.microsoft.com/office/drawing/2014/main" id="{D62C8BB4-F24C-403D-ADD6-8E8D60C1DABC}"/>
                  </a:ext>
                </a:extLst>
              </p:cNvPr>
              <p:cNvSpPr>
                <a:spLocks noChangeArrowheads="1"/>
              </p:cNvSpPr>
              <p:nvPr/>
            </p:nvSpPr>
            <p:spPr bwMode="auto">
              <a:xfrm>
                <a:off x="2960" y="2974"/>
                <a:ext cx="4" cy="1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12" name="Line 125">
                <a:extLst>
                  <a:ext uri="{FF2B5EF4-FFF2-40B4-BE49-F238E27FC236}">
                    <a16:creationId xmlns:a16="http://schemas.microsoft.com/office/drawing/2014/main" id="{F2430996-3B14-4B7B-A98B-D5B35460317B}"/>
                  </a:ext>
                </a:extLst>
              </p:cNvPr>
              <p:cNvSpPr>
                <a:spLocks noChangeShapeType="1"/>
              </p:cNvSpPr>
              <p:nvPr/>
            </p:nvSpPr>
            <p:spPr bwMode="auto">
              <a:xfrm>
                <a:off x="2088" y="3517"/>
                <a:ext cx="8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13" name="Rectangle 126">
                <a:extLst>
                  <a:ext uri="{FF2B5EF4-FFF2-40B4-BE49-F238E27FC236}">
                    <a16:creationId xmlns:a16="http://schemas.microsoft.com/office/drawing/2014/main" id="{ADDD8D31-A6E6-4AF9-8518-AA133786C7B8}"/>
                  </a:ext>
                </a:extLst>
              </p:cNvPr>
              <p:cNvSpPr>
                <a:spLocks noChangeArrowheads="1"/>
              </p:cNvSpPr>
              <p:nvPr/>
            </p:nvSpPr>
            <p:spPr bwMode="auto">
              <a:xfrm>
                <a:off x="2088" y="3517"/>
                <a:ext cx="87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14" name="Line 127">
                <a:extLst>
                  <a:ext uri="{FF2B5EF4-FFF2-40B4-BE49-F238E27FC236}">
                    <a16:creationId xmlns:a16="http://schemas.microsoft.com/office/drawing/2014/main" id="{F1CB89CE-472A-4613-8871-4F9277D38E8F}"/>
                  </a:ext>
                </a:extLst>
              </p:cNvPr>
              <p:cNvSpPr>
                <a:spLocks noChangeShapeType="1"/>
              </p:cNvSpPr>
              <p:nvPr/>
            </p:nvSpPr>
            <p:spPr bwMode="auto">
              <a:xfrm>
                <a:off x="4224" y="3335"/>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15" name="Rectangle 128">
                <a:extLst>
                  <a:ext uri="{FF2B5EF4-FFF2-40B4-BE49-F238E27FC236}">
                    <a16:creationId xmlns:a16="http://schemas.microsoft.com/office/drawing/2014/main" id="{E582B389-3846-45EB-9CAF-C30025A9393F}"/>
                  </a:ext>
                </a:extLst>
              </p:cNvPr>
              <p:cNvSpPr>
                <a:spLocks noChangeArrowheads="1"/>
              </p:cNvSpPr>
              <p:nvPr/>
            </p:nvSpPr>
            <p:spPr bwMode="auto">
              <a:xfrm>
                <a:off x="4224" y="3335"/>
                <a:ext cx="4"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16" name="Line 129">
                <a:extLst>
                  <a:ext uri="{FF2B5EF4-FFF2-40B4-BE49-F238E27FC236}">
                    <a16:creationId xmlns:a16="http://schemas.microsoft.com/office/drawing/2014/main" id="{AF88EB85-A33B-4241-B4FD-9E692C16ACE1}"/>
                  </a:ext>
                </a:extLst>
              </p:cNvPr>
              <p:cNvSpPr>
                <a:spLocks noChangeShapeType="1"/>
              </p:cNvSpPr>
              <p:nvPr/>
            </p:nvSpPr>
            <p:spPr bwMode="auto">
              <a:xfrm>
                <a:off x="4547" y="3339"/>
                <a:ext cx="0" cy="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17" name="Rectangle 130">
                <a:extLst>
                  <a:ext uri="{FF2B5EF4-FFF2-40B4-BE49-F238E27FC236}">
                    <a16:creationId xmlns:a16="http://schemas.microsoft.com/office/drawing/2014/main" id="{1A05345C-68E9-4181-911D-06F488BB6441}"/>
                  </a:ext>
                </a:extLst>
              </p:cNvPr>
              <p:cNvSpPr>
                <a:spLocks noChangeArrowheads="1"/>
              </p:cNvSpPr>
              <p:nvPr/>
            </p:nvSpPr>
            <p:spPr bwMode="auto">
              <a:xfrm>
                <a:off x="4547" y="3339"/>
                <a:ext cx="5"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18" name="Line 131">
                <a:extLst>
                  <a:ext uri="{FF2B5EF4-FFF2-40B4-BE49-F238E27FC236}">
                    <a16:creationId xmlns:a16="http://schemas.microsoft.com/office/drawing/2014/main" id="{C9659133-BB5A-414C-94FB-D2DB0DB15CD7}"/>
                  </a:ext>
                </a:extLst>
              </p:cNvPr>
              <p:cNvSpPr>
                <a:spLocks noChangeShapeType="1"/>
              </p:cNvSpPr>
              <p:nvPr/>
            </p:nvSpPr>
            <p:spPr bwMode="auto">
              <a:xfrm>
                <a:off x="2088" y="3609"/>
                <a:ext cx="8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19" name="Rectangle 132">
                <a:extLst>
                  <a:ext uri="{FF2B5EF4-FFF2-40B4-BE49-F238E27FC236}">
                    <a16:creationId xmlns:a16="http://schemas.microsoft.com/office/drawing/2014/main" id="{F641F0C9-E3E0-404E-AB6A-594861C694E9}"/>
                  </a:ext>
                </a:extLst>
              </p:cNvPr>
              <p:cNvSpPr>
                <a:spLocks noChangeArrowheads="1"/>
              </p:cNvSpPr>
              <p:nvPr/>
            </p:nvSpPr>
            <p:spPr bwMode="auto">
              <a:xfrm>
                <a:off x="2088" y="3609"/>
                <a:ext cx="8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20" name="Line 133">
                <a:extLst>
                  <a:ext uri="{FF2B5EF4-FFF2-40B4-BE49-F238E27FC236}">
                    <a16:creationId xmlns:a16="http://schemas.microsoft.com/office/drawing/2014/main" id="{62C10310-3BFF-41A4-B2CE-3E952C3A620B}"/>
                  </a:ext>
                </a:extLst>
              </p:cNvPr>
              <p:cNvSpPr>
                <a:spLocks noChangeShapeType="1"/>
              </p:cNvSpPr>
              <p:nvPr/>
            </p:nvSpPr>
            <p:spPr bwMode="auto">
              <a:xfrm>
                <a:off x="2084" y="3517"/>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21" name="Rectangle 134">
                <a:extLst>
                  <a:ext uri="{FF2B5EF4-FFF2-40B4-BE49-F238E27FC236}">
                    <a16:creationId xmlns:a16="http://schemas.microsoft.com/office/drawing/2014/main" id="{620D702C-DCE1-4BD6-9B34-102B07F33792}"/>
                  </a:ext>
                </a:extLst>
              </p:cNvPr>
              <p:cNvSpPr>
                <a:spLocks noChangeArrowheads="1"/>
              </p:cNvSpPr>
              <p:nvPr/>
            </p:nvSpPr>
            <p:spPr bwMode="auto">
              <a:xfrm>
                <a:off x="2084" y="3517"/>
                <a:ext cx="4"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22" name="Line 135">
                <a:extLst>
                  <a:ext uri="{FF2B5EF4-FFF2-40B4-BE49-F238E27FC236}">
                    <a16:creationId xmlns:a16="http://schemas.microsoft.com/office/drawing/2014/main" id="{2A15E0C5-BE85-47E6-81DE-C63B2C2382C9}"/>
                  </a:ext>
                </a:extLst>
              </p:cNvPr>
              <p:cNvSpPr>
                <a:spLocks noChangeShapeType="1"/>
              </p:cNvSpPr>
              <p:nvPr/>
            </p:nvSpPr>
            <p:spPr bwMode="auto">
              <a:xfrm>
                <a:off x="2960" y="3522"/>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23" name="Rectangle 136">
                <a:extLst>
                  <a:ext uri="{FF2B5EF4-FFF2-40B4-BE49-F238E27FC236}">
                    <a16:creationId xmlns:a16="http://schemas.microsoft.com/office/drawing/2014/main" id="{4352DCB9-9C6E-4F71-A0F2-2185856882B2}"/>
                  </a:ext>
                </a:extLst>
              </p:cNvPr>
              <p:cNvSpPr>
                <a:spLocks noChangeArrowheads="1"/>
              </p:cNvSpPr>
              <p:nvPr/>
            </p:nvSpPr>
            <p:spPr bwMode="auto">
              <a:xfrm>
                <a:off x="2960" y="3522"/>
                <a:ext cx="4"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24" name="Line 137">
                <a:extLst>
                  <a:ext uri="{FF2B5EF4-FFF2-40B4-BE49-F238E27FC236}">
                    <a16:creationId xmlns:a16="http://schemas.microsoft.com/office/drawing/2014/main" id="{D7FBB4D5-09C2-481A-94C7-B70AD4FFEA52}"/>
                  </a:ext>
                </a:extLst>
              </p:cNvPr>
              <p:cNvSpPr>
                <a:spLocks noChangeShapeType="1"/>
              </p:cNvSpPr>
              <p:nvPr/>
            </p:nvSpPr>
            <p:spPr bwMode="auto">
              <a:xfrm>
                <a:off x="2088" y="3700"/>
                <a:ext cx="8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25" name="Rectangle 138">
                <a:extLst>
                  <a:ext uri="{FF2B5EF4-FFF2-40B4-BE49-F238E27FC236}">
                    <a16:creationId xmlns:a16="http://schemas.microsoft.com/office/drawing/2014/main" id="{E947938F-EEED-4CC5-A9CD-D33CF71C847F}"/>
                  </a:ext>
                </a:extLst>
              </p:cNvPr>
              <p:cNvSpPr>
                <a:spLocks noChangeArrowheads="1"/>
              </p:cNvSpPr>
              <p:nvPr/>
            </p:nvSpPr>
            <p:spPr bwMode="auto">
              <a:xfrm>
                <a:off x="2088" y="3700"/>
                <a:ext cx="87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26" name="Line 139">
                <a:extLst>
                  <a:ext uri="{FF2B5EF4-FFF2-40B4-BE49-F238E27FC236}">
                    <a16:creationId xmlns:a16="http://schemas.microsoft.com/office/drawing/2014/main" id="{6D58327D-7567-4D38-A1AC-5208BEB476AB}"/>
                  </a:ext>
                </a:extLst>
              </p:cNvPr>
              <p:cNvSpPr>
                <a:spLocks noChangeShapeType="1"/>
              </p:cNvSpPr>
              <p:nvPr/>
            </p:nvSpPr>
            <p:spPr bwMode="auto">
              <a:xfrm>
                <a:off x="4224" y="3517"/>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27" name="Rectangle 140">
                <a:extLst>
                  <a:ext uri="{FF2B5EF4-FFF2-40B4-BE49-F238E27FC236}">
                    <a16:creationId xmlns:a16="http://schemas.microsoft.com/office/drawing/2014/main" id="{B5CD2A24-3FB5-4FAC-BEE1-ACA7CE006997}"/>
                  </a:ext>
                </a:extLst>
              </p:cNvPr>
              <p:cNvSpPr>
                <a:spLocks noChangeArrowheads="1"/>
              </p:cNvSpPr>
              <p:nvPr/>
            </p:nvSpPr>
            <p:spPr bwMode="auto">
              <a:xfrm>
                <a:off x="4224" y="3517"/>
                <a:ext cx="4"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28" name="Line 141">
                <a:extLst>
                  <a:ext uri="{FF2B5EF4-FFF2-40B4-BE49-F238E27FC236}">
                    <a16:creationId xmlns:a16="http://schemas.microsoft.com/office/drawing/2014/main" id="{A319692F-22E0-433B-95C1-491503154A7C}"/>
                  </a:ext>
                </a:extLst>
              </p:cNvPr>
              <p:cNvSpPr>
                <a:spLocks noChangeShapeType="1"/>
              </p:cNvSpPr>
              <p:nvPr/>
            </p:nvSpPr>
            <p:spPr bwMode="auto">
              <a:xfrm>
                <a:off x="4547" y="3522"/>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29" name="Rectangle 142">
                <a:extLst>
                  <a:ext uri="{FF2B5EF4-FFF2-40B4-BE49-F238E27FC236}">
                    <a16:creationId xmlns:a16="http://schemas.microsoft.com/office/drawing/2014/main" id="{68B876DF-D26D-471D-B905-EDEAEC455E9D}"/>
                  </a:ext>
                </a:extLst>
              </p:cNvPr>
              <p:cNvSpPr>
                <a:spLocks noChangeArrowheads="1"/>
              </p:cNvSpPr>
              <p:nvPr/>
            </p:nvSpPr>
            <p:spPr bwMode="auto">
              <a:xfrm>
                <a:off x="4547" y="3522"/>
                <a:ext cx="5"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30" name="Line 143">
                <a:extLst>
                  <a:ext uri="{FF2B5EF4-FFF2-40B4-BE49-F238E27FC236}">
                    <a16:creationId xmlns:a16="http://schemas.microsoft.com/office/drawing/2014/main" id="{9DA9C3D6-105C-44E9-A32A-BE3FFBA07159}"/>
                  </a:ext>
                </a:extLst>
              </p:cNvPr>
              <p:cNvSpPr>
                <a:spLocks noChangeShapeType="1"/>
              </p:cNvSpPr>
              <p:nvPr/>
            </p:nvSpPr>
            <p:spPr bwMode="auto">
              <a:xfrm>
                <a:off x="2088" y="3791"/>
                <a:ext cx="8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31" name="Rectangle 144">
                <a:extLst>
                  <a:ext uri="{FF2B5EF4-FFF2-40B4-BE49-F238E27FC236}">
                    <a16:creationId xmlns:a16="http://schemas.microsoft.com/office/drawing/2014/main" id="{B898D954-BF96-468A-A369-5057289D0962}"/>
                  </a:ext>
                </a:extLst>
              </p:cNvPr>
              <p:cNvSpPr>
                <a:spLocks noChangeArrowheads="1"/>
              </p:cNvSpPr>
              <p:nvPr/>
            </p:nvSpPr>
            <p:spPr bwMode="auto">
              <a:xfrm>
                <a:off x="2088" y="3791"/>
                <a:ext cx="87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32" name="Rectangle 145">
                <a:extLst>
                  <a:ext uri="{FF2B5EF4-FFF2-40B4-BE49-F238E27FC236}">
                    <a16:creationId xmlns:a16="http://schemas.microsoft.com/office/drawing/2014/main" id="{50F0601F-9C26-461E-8472-5B0C0E0BC873}"/>
                  </a:ext>
                </a:extLst>
              </p:cNvPr>
              <p:cNvSpPr>
                <a:spLocks noChangeArrowheads="1"/>
              </p:cNvSpPr>
              <p:nvPr/>
            </p:nvSpPr>
            <p:spPr bwMode="auto">
              <a:xfrm>
                <a:off x="620" y="864"/>
                <a:ext cx="9" cy="30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33" name="Rectangle 146">
                <a:extLst>
                  <a:ext uri="{FF2B5EF4-FFF2-40B4-BE49-F238E27FC236}">
                    <a16:creationId xmlns:a16="http://schemas.microsoft.com/office/drawing/2014/main" id="{AACB1B0E-D56D-4D9D-920A-06C4A40768EA}"/>
                  </a:ext>
                </a:extLst>
              </p:cNvPr>
              <p:cNvSpPr>
                <a:spLocks noChangeArrowheads="1"/>
              </p:cNvSpPr>
              <p:nvPr/>
            </p:nvSpPr>
            <p:spPr bwMode="auto">
              <a:xfrm>
                <a:off x="5127" y="874"/>
                <a:ext cx="9" cy="30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34" name="Line 147">
                <a:extLst>
                  <a:ext uri="{FF2B5EF4-FFF2-40B4-BE49-F238E27FC236}">
                    <a16:creationId xmlns:a16="http://schemas.microsoft.com/office/drawing/2014/main" id="{2173B95B-2061-406C-93BB-23EA3A80E237}"/>
                  </a:ext>
                </a:extLst>
              </p:cNvPr>
              <p:cNvSpPr>
                <a:spLocks noChangeShapeType="1"/>
              </p:cNvSpPr>
              <p:nvPr/>
            </p:nvSpPr>
            <p:spPr bwMode="auto">
              <a:xfrm>
                <a:off x="2084" y="3700"/>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35" name="Rectangle 148">
                <a:extLst>
                  <a:ext uri="{FF2B5EF4-FFF2-40B4-BE49-F238E27FC236}">
                    <a16:creationId xmlns:a16="http://schemas.microsoft.com/office/drawing/2014/main" id="{92AD2D11-9317-4796-9B3D-B84511459DCE}"/>
                  </a:ext>
                </a:extLst>
              </p:cNvPr>
              <p:cNvSpPr>
                <a:spLocks noChangeArrowheads="1"/>
              </p:cNvSpPr>
              <p:nvPr/>
            </p:nvSpPr>
            <p:spPr bwMode="auto">
              <a:xfrm>
                <a:off x="2084" y="3700"/>
                <a:ext cx="4"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36" name="Line 149">
                <a:extLst>
                  <a:ext uri="{FF2B5EF4-FFF2-40B4-BE49-F238E27FC236}">
                    <a16:creationId xmlns:a16="http://schemas.microsoft.com/office/drawing/2014/main" id="{BFA1D8BF-9C44-42A0-A66D-9A4E8BDC7548}"/>
                  </a:ext>
                </a:extLst>
              </p:cNvPr>
              <p:cNvSpPr>
                <a:spLocks noChangeShapeType="1"/>
              </p:cNvSpPr>
              <p:nvPr/>
            </p:nvSpPr>
            <p:spPr bwMode="auto">
              <a:xfrm>
                <a:off x="4547" y="3705"/>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37" name="Rectangle 150">
                <a:extLst>
                  <a:ext uri="{FF2B5EF4-FFF2-40B4-BE49-F238E27FC236}">
                    <a16:creationId xmlns:a16="http://schemas.microsoft.com/office/drawing/2014/main" id="{0A57517F-EE0B-44DB-8327-675427138510}"/>
                  </a:ext>
                </a:extLst>
              </p:cNvPr>
              <p:cNvSpPr>
                <a:spLocks noChangeArrowheads="1"/>
              </p:cNvSpPr>
              <p:nvPr/>
            </p:nvSpPr>
            <p:spPr bwMode="auto">
              <a:xfrm>
                <a:off x="4547" y="3705"/>
                <a:ext cx="5"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38" name="Line 151">
                <a:extLst>
                  <a:ext uri="{FF2B5EF4-FFF2-40B4-BE49-F238E27FC236}">
                    <a16:creationId xmlns:a16="http://schemas.microsoft.com/office/drawing/2014/main" id="{3A1398AE-FBF0-4ED6-854B-CA5A0A091FDF}"/>
                  </a:ext>
                </a:extLst>
              </p:cNvPr>
              <p:cNvSpPr>
                <a:spLocks noChangeShapeType="1"/>
              </p:cNvSpPr>
              <p:nvPr/>
            </p:nvSpPr>
            <p:spPr bwMode="auto">
              <a:xfrm>
                <a:off x="2668" y="2974"/>
                <a:ext cx="0" cy="1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39" name="Rectangle 152">
                <a:extLst>
                  <a:ext uri="{FF2B5EF4-FFF2-40B4-BE49-F238E27FC236}">
                    <a16:creationId xmlns:a16="http://schemas.microsoft.com/office/drawing/2014/main" id="{E6A57E1E-E246-475B-B421-CC534F28B958}"/>
                  </a:ext>
                </a:extLst>
              </p:cNvPr>
              <p:cNvSpPr>
                <a:spLocks noChangeArrowheads="1"/>
              </p:cNvSpPr>
              <p:nvPr/>
            </p:nvSpPr>
            <p:spPr bwMode="auto">
              <a:xfrm>
                <a:off x="2668" y="2974"/>
                <a:ext cx="4" cy="1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40" name="Line 153">
                <a:extLst>
                  <a:ext uri="{FF2B5EF4-FFF2-40B4-BE49-F238E27FC236}">
                    <a16:creationId xmlns:a16="http://schemas.microsoft.com/office/drawing/2014/main" id="{34CB9D13-F653-4809-9E10-144291CBA53F}"/>
                  </a:ext>
                </a:extLst>
              </p:cNvPr>
              <p:cNvSpPr>
                <a:spLocks noChangeShapeType="1"/>
              </p:cNvSpPr>
              <p:nvPr/>
            </p:nvSpPr>
            <p:spPr bwMode="auto">
              <a:xfrm>
                <a:off x="3348" y="2243"/>
                <a:ext cx="0" cy="1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41" name="Rectangle 154">
                <a:extLst>
                  <a:ext uri="{FF2B5EF4-FFF2-40B4-BE49-F238E27FC236}">
                    <a16:creationId xmlns:a16="http://schemas.microsoft.com/office/drawing/2014/main" id="{87C368E0-4123-478E-AED9-3B48DFAEEFD5}"/>
                  </a:ext>
                </a:extLst>
              </p:cNvPr>
              <p:cNvSpPr>
                <a:spLocks noChangeArrowheads="1"/>
              </p:cNvSpPr>
              <p:nvPr/>
            </p:nvSpPr>
            <p:spPr bwMode="auto">
              <a:xfrm>
                <a:off x="3348" y="2243"/>
                <a:ext cx="4" cy="1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42" name="Line 155">
                <a:extLst>
                  <a:ext uri="{FF2B5EF4-FFF2-40B4-BE49-F238E27FC236}">
                    <a16:creationId xmlns:a16="http://schemas.microsoft.com/office/drawing/2014/main" id="{D20BD07A-DE02-4477-B3D2-ADA5D392F9FF}"/>
                  </a:ext>
                </a:extLst>
              </p:cNvPr>
              <p:cNvSpPr>
                <a:spLocks noChangeShapeType="1"/>
              </p:cNvSpPr>
              <p:nvPr/>
            </p:nvSpPr>
            <p:spPr bwMode="auto">
              <a:xfrm>
                <a:off x="3932" y="1878"/>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43" name="Rectangle 156">
                <a:extLst>
                  <a:ext uri="{FF2B5EF4-FFF2-40B4-BE49-F238E27FC236}">
                    <a16:creationId xmlns:a16="http://schemas.microsoft.com/office/drawing/2014/main" id="{21FF55A0-27DF-4789-8D11-7E29609212FB}"/>
                  </a:ext>
                </a:extLst>
              </p:cNvPr>
              <p:cNvSpPr>
                <a:spLocks noChangeArrowheads="1"/>
              </p:cNvSpPr>
              <p:nvPr/>
            </p:nvSpPr>
            <p:spPr bwMode="auto">
              <a:xfrm>
                <a:off x="3932" y="1878"/>
                <a:ext cx="4"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44" name="Line 157">
                <a:extLst>
                  <a:ext uri="{FF2B5EF4-FFF2-40B4-BE49-F238E27FC236}">
                    <a16:creationId xmlns:a16="http://schemas.microsoft.com/office/drawing/2014/main" id="{1854B7C0-EC32-4A27-9635-798E707070FB}"/>
                  </a:ext>
                </a:extLst>
              </p:cNvPr>
              <p:cNvSpPr>
                <a:spLocks noChangeShapeType="1"/>
              </p:cNvSpPr>
              <p:nvPr/>
            </p:nvSpPr>
            <p:spPr bwMode="auto">
              <a:xfrm>
                <a:off x="2376" y="2974"/>
                <a:ext cx="0" cy="1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45" name="Rectangle 158">
                <a:extLst>
                  <a:ext uri="{FF2B5EF4-FFF2-40B4-BE49-F238E27FC236}">
                    <a16:creationId xmlns:a16="http://schemas.microsoft.com/office/drawing/2014/main" id="{2443D391-455C-4ABB-ADD9-C9C25C010533}"/>
                  </a:ext>
                </a:extLst>
              </p:cNvPr>
              <p:cNvSpPr>
                <a:spLocks noChangeArrowheads="1"/>
              </p:cNvSpPr>
              <p:nvPr/>
            </p:nvSpPr>
            <p:spPr bwMode="auto">
              <a:xfrm>
                <a:off x="2376" y="2974"/>
                <a:ext cx="4" cy="1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46" name="Line 159">
                <a:extLst>
                  <a:ext uri="{FF2B5EF4-FFF2-40B4-BE49-F238E27FC236}">
                    <a16:creationId xmlns:a16="http://schemas.microsoft.com/office/drawing/2014/main" id="{B3D6AFB3-8743-4EAC-943A-69F2C865E69D}"/>
                  </a:ext>
                </a:extLst>
              </p:cNvPr>
              <p:cNvSpPr>
                <a:spLocks noChangeShapeType="1"/>
              </p:cNvSpPr>
              <p:nvPr/>
            </p:nvSpPr>
            <p:spPr bwMode="auto">
              <a:xfrm>
                <a:off x="2960" y="3705"/>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47" name="Rectangle 160">
                <a:extLst>
                  <a:ext uri="{FF2B5EF4-FFF2-40B4-BE49-F238E27FC236}">
                    <a16:creationId xmlns:a16="http://schemas.microsoft.com/office/drawing/2014/main" id="{0B4E6E55-B968-4A5D-AC6D-B5E47422199C}"/>
                  </a:ext>
                </a:extLst>
              </p:cNvPr>
              <p:cNvSpPr>
                <a:spLocks noChangeArrowheads="1"/>
              </p:cNvSpPr>
              <p:nvPr/>
            </p:nvSpPr>
            <p:spPr bwMode="auto">
              <a:xfrm>
                <a:off x="2960" y="3705"/>
                <a:ext cx="4"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48" name="Line 161">
                <a:extLst>
                  <a:ext uri="{FF2B5EF4-FFF2-40B4-BE49-F238E27FC236}">
                    <a16:creationId xmlns:a16="http://schemas.microsoft.com/office/drawing/2014/main" id="{D3EE9DE5-D6E3-4236-9D47-C79B68BCB4A6}"/>
                  </a:ext>
                </a:extLst>
              </p:cNvPr>
              <p:cNvSpPr>
                <a:spLocks noChangeShapeType="1"/>
              </p:cNvSpPr>
              <p:nvPr/>
            </p:nvSpPr>
            <p:spPr bwMode="auto">
              <a:xfrm>
                <a:off x="4224" y="3700"/>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49" name="Rectangle 162">
                <a:extLst>
                  <a:ext uri="{FF2B5EF4-FFF2-40B4-BE49-F238E27FC236}">
                    <a16:creationId xmlns:a16="http://schemas.microsoft.com/office/drawing/2014/main" id="{A443425A-6C7C-4C9C-BF1D-B7343E31E0A6}"/>
                  </a:ext>
                </a:extLst>
              </p:cNvPr>
              <p:cNvSpPr>
                <a:spLocks noChangeArrowheads="1"/>
              </p:cNvSpPr>
              <p:nvPr/>
            </p:nvSpPr>
            <p:spPr bwMode="auto">
              <a:xfrm>
                <a:off x="4224" y="3700"/>
                <a:ext cx="4"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50" name="Line 163">
                <a:extLst>
                  <a:ext uri="{FF2B5EF4-FFF2-40B4-BE49-F238E27FC236}">
                    <a16:creationId xmlns:a16="http://schemas.microsoft.com/office/drawing/2014/main" id="{E9AA1D4D-C012-410B-A3F7-D3A12DD2FFF1}"/>
                  </a:ext>
                </a:extLst>
              </p:cNvPr>
              <p:cNvSpPr>
                <a:spLocks noChangeShapeType="1"/>
              </p:cNvSpPr>
              <p:nvPr/>
            </p:nvSpPr>
            <p:spPr bwMode="auto">
              <a:xfrm>
                <a:off x="4839" y="3522"/>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51" name="Rectangle 164">
                <a:extLst>
                  <a:ext uri="{FF2B5EF4-FFF2-40B4-BE49-F238E27FC236}">
                    <a16:creationId xmlns:a16="http://schemas.microsoft.com/office/drawing/2014/main" id="{4D802FA0-9958-4662-97F4-78EF700550F3}"/>
                  </a:ext>
                </a:extLst>
              </p:cNvPr>
              <p:cNvSpPr>
                <a:spLocks noChangeArrowheads="1"/>
              </p:cNvSpPr>
              <p:nvPr/>
            </p:nvSpPr>
            <p:spPr bwMode="auto">
              <a:xfrm>
                <a:off x="4839" y="3522"/>
                <a:ext cx="5"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52" name="Rectangle 165">
                <a:extLst>
                  <a:ext uri="{FF2B5EF4-FFF2-40B4-BE49-F238E27FC236}">
                    <a16:creationId xmlns:a16="http://schemas.microsoft.com/office/drawing/2014/main" id="{27F5B2CE-9104-4649-8DE6-CEE86F4237A1}"/>
                  </a:ext>
                </a:extLst>
              </p:cNvPr>
              <p:cNvSpPr>
                <a:spLocks noChangeArrowheads="1"/>
              </p:cNvSpPr>
              <p:nvPr/>
            </p:nvSpPr>
            <p:spPr bwMode="auto">
              <a:xfrm>
                <a:off x="629" y="864"/>
                <a:ext cx="4507"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53" name="Line 166">
                <a:extLst>
                  <a:ext uri="{FF2B5EF4-FFF2-40B4-BE49-F238E27FC236}">
                    <a16:creationId xmlns:a16="http://schemas.microsoft.com/office/drawing/2014/main" id="{774AFC9F-A7A6-4F8E-A7F6-BC1504402132}"/>
                  </a:ext>
                </a:extLst>
              </p:cNvPr>
              <p:cNvSpPr>
                <a:spLocks noChangeShapeType="1"/>
              </p:cNvSpPr>
              <p:nvPr/>
            </p:nvSpPr>
            <p:spPr bwMode="auto">
              <a:xfrm>
                <a:off x="2088" y="1143"/>
                <a:ext cx="24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54" name="Rectangle 167">
                <a:extLst>
                  <a:ext uri="{FF2B5EF4-FFF2-40B4-BE49-F238E27FC236}">
                    <a16:creationId xmlns:a16="http://schemas.microsoft.com/office/drawing/2014/main" id="{F4B62CFC-31AE-445A-ACD8-60500692DC03}"/>
                  </a:ext>
                </a:extLst>
              </p:cNvPr>
              <p:cNvSpPr>
                <a:spLocks noChangeArrowheads="1"/>
              </p:cNvSpPr>
              <p:nvPr/>
            </p:nvSpPr>
            <p:spPr bwMode="auto">
              <a:xfrm>
                <a:off x="2088" y="1143"/>
                <a:ext cx="246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55" name="Line 168">
                <a:extLst>
                  <a:ext uri="{FF2B5EF4-FFF2-40B4-BE49-F238E27FC236}">
                    <a16:creationId xmlns:a16="http://schemas.microsoft.com/office/drawing/2014/main" id="{D0376BB1-2CBD-4DA3-8ACF-015F9421E929}"/>
                  </a:ext>
                </a:extLst>
              </p:cNvPr>
              <p:cNvSpPr>
                <a:spLocks noChangeShapeType="1"/>
              </p:cNvSpPr>
              <p:nvPr/>
            </p:nvSpPr>
            <p:spPr bwMode="auto">
              <a:xfrm>
                <a:off x="2088" y="1234"/>
                <a:ext cx="24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56" name="Rectangle 169">
                <a:extLst>
                  <a:ext uri="{FF2B5EF4-FFF2-40B4-BE49-F238E27FC236}">
                    <a16:creationId xmlns:a16="http://schemas.microsoft.com/office/drawing/2014/main" id="{208F1BA3-45B0-4584-B2C1-7B32190B5123}"/>
                  </a:ext>
                </a:extLst>
              </p:cNvPr>
              <p:cNvSpPr>
                <a:spLocks noChangeArrowheads="1"/>
              </p:cNvSpPr>
              <p:nvPr/>
            </p:nvSpPr>
            <p:spPr bwMode="auto">
              <a:xfrm>
                <a:off x="2088" y="1234"/>
                <a:ext cx="246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57" name="Line 170">
                <a:extLst>
                  <a:ext uri="{FF2B5EF4-FFF2-40B4-BE49-F238E27FC236}">
                    <a16:creationId xmlns:a16="http://schemas.microsoft.com/office/drawing/2014/main" id="{74370FBF-4817-4F1F-8BBF-A48514AB6B09}"/>
                  </a:ext>
                </a:extLst>
              </p:cNvPr>
              <p:cNvSpPr>
                <a:spLocks noChangeShapeType="1"/>
              </p:cNvSpPr>
              <p:nvPr/>
            </p:nvSpPr>
            <p:spPr bwMode="auto">
              <a:xfrm>
                <a:off x="2088" y="1326"/>
                <a:ext cx="12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58" name="Rectangle 171">
                <a:extLst>
                  <a:ext uri="{FF2B5EF4-FFF2-40B4-BE49-F238E27FC236}">
                    <a16:creationId xmlns:a16="http://schemas.microsoft.com/office/drawing/2014/main" id="{9671ACB5-8342-4442-BB3F-D57765E623B9}"/>
                  </a:ext>
                </a:extLst>
              </p:cNvPr>
              <p:cNvSpPr>
                <a:spLocks noChangeArrowheads="1"/>
              </p:cNvSpPr>
              <p:nvPr/>
            </p:nvSpPr>
            <p:spPr bwMode="auto">
              <a:xfrm>
                <a:off x="2088" y="1326"/>
                <a:ext cx="12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59" name="Line 172">
                <a:extLst>
                  <a:ext uri="{FF2B5EF4-FFF2-40B4-BE49-F238E27FC236}">
                    <a16:creationId xmlns:a16="http://schemas.microsoft.com/office/drawing/2014/main" id="{9A9ADA90-1F3B-4ECF-99C1-1A801B481EF3}"/>
                  </a:ext>
                </a:extLst>
              </p:cNvPr>
              <p:cNvSpPr>
                <a:spLocks noChangeShapeType="1"/>
              </p:cNvSpPr>
              <p:nvPr/>
            </p:nvSpPr>
            <p:spPr bwMode="auto">
              <a:xfrm>
                <a:off x="2088" y="1417"/>
                <a:ext cx="12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60" name="Rectangle 173">
                <a:extLst>
                  <a:ext uri="{FF2B5EF4-FFF2-40B4-BE49-F238E27FC236}">
                    <a16:creationId xmlns:a16="http://schemas.microsoft.com/office/drawing/2014/main" id="{9E7BA9D9-F896-418F-B8A3-D5019D949B33}"/>
                  </a:ext>
                </a:extLst>
              </p:cNvPr>
              <p:cNvSpPr>
                <a:spLocks noChangeArrowheads="1"/>
              </p:cNvSpPr>
              <p:nvPr/>
            </p:nvSpPr>
            <p:spPr bwMode="auto">
              <a:xfrm>
                <a:off x="2088" y="1417"/>
                <a:ext cx="126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61" name="Line 174">
                <a:extLst>
                  <a:ext uri="{FF2B5EF4-FFF2-40B4-BE49-F238E27FC236}">
                    <a16:creationId xmlns:a16="http://schemas.microsoft.com/office/drawing/2014/main" id="{1ACA425B-2FB1-4BE3-A091-C000BFE95794}"/>
                  </a:ext>
                </a:extLst>
              </p:cNvPr>
              <p:cNvSpPr>
                <a:spLocks noChangeShapeType="1"/>
              </p:cNvSpPr>
              <p:nvPr/>
            </p:nvSpPr>
            <p:spPr bwMode="auto">
              <a:xfrm>
                <a:off x="2088" y="1508"/>
                <a:ext cx="184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62" name="Rectangle 175">
                <a:extLst>
                  <a:ext uri="{FF2B5EF4-FFF2-40B4-BE49-F238E27FC236}">
                    <a16:creationId xmlns:a16="http://schemas.microsoft.com/office/drawing/2014/main" id="{86612676-7CF3-4542-BF0B-BC18A7F61966}"/>
                  </a:ext>
                </a:extLst>
              </p:cNvPr>
              <p:cNvSpPr>
                <a:spLocks noChangeArrowheads="1"/>
              </p:cNvSpPr>
              <p:nvPr/>
            </p:nvSpPr>
            <p:spPr bwMode="auto">
              <a:xfrm>
                <a:off x="2088" y="1508"/>
                <a:ext cx="184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63" name="Line 176">
                <a:extLst>
                  <a:ext uri="{FF2B5EF4-FFF2-40B4-BE49-F238E27FC236}">
                    <a16:creationId xmlns:a16="http://schemas.microsoft.com/office/drawing/2014/main" id="{E9951955-7F5E-4DDA-9424-5A2046A320FC}"/>
                  </a:ext>
                </a:extLst>
              </p:cNvPr>
              <p:cNvSpPr>
                <a:spLocks noChangeShapeType="1"/>
              </p:cNvSpPr>
              <p:nvPr/>
            </p:nvSpPr>
            <p:spPr bwMode="auto">
              <a:xfrm>
                <a:off x="2088" y="1600"/>
                <a:ext cx="184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64" name="Rectangle 177">
                <a:extLst>
                  <a:ext uri="{FF2B5EF4-FFF2-40B4-BE49-F238E27FC236}">
                    <a16:creationId xmlns:a16="http://schemas.microsoft.com/office/drawing/2014/main" id="{F7159019-FE39-41EB-95B7-824022DC4F72}"/>
                  </a:ext>
                </a:extLst>
              </p:cNvPr>
              <p:cNvSpPr>
                <a:spLocks noChangeArrowheads="1"/>
              </p:cNvSpPr>
              <p:nvPr/>
            </p:nvSpPr>
            <p:spPr bwMode="auto">
              <a:xfrm>
                <a:off x="2088" y="1600"/>
                <a:ext cx="184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65" name="Line 178">
                <a:extLst>
                  <a:ext uri="{FF2B5EF4-FFF2-40B4-BE49-F238E27FC236}">
                    <a16:creationId xmlns:a16="http://schemas.microsoft.com/office/drawing/2014/main" id="{5D02620F-7180-4612-A617-A16FB2C037B5}"/>
                  </a:ext>
                </a:extLst>
              </p:cNvPr>
              <p:cNvSpPr>
                <a:spLocks noChangeShapeType="1"/>
              </p:cNvSpPr>
              <p:nvPr/>
            </p:nvSpPr>
            <p:spPr bwMode="auto">
              <a:xfrm>
                <a:off x="2088" y="1874"/>
                <a:ext cx="184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66" name="Rectangle 179">
                <a:extLst>
                  <a:ext uri="{FF2B5EF4-FFF2-40B4-BE49-F238E27FC236}">
                    <a16:creationId xmlns:a16="http://schemas.microsoft.com/office/drawing/2014/main" id="{29F691F4-C43A-4C68-8E63-FE361EAB32E5}"/>
                  </a:ext>
                </a:extLst>
              </p:cNvPr>
              <p:cNvSpPr>
                <a:spLocks noChangeArrowheads="1"/>
              </p:cNvSpPr>
              <p:nvPr/>
            </p:nvSpPr>
            <p:spPr bwMode="auto">
              <a:xfrm>
                <a:off x="2088" y="1874"/>
                <a:ext cx="184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67" name="Line 180">
                <a:extLst>
                  <a:ext uri="{FF2B5EF4-FFF2-40B4-BE49-F238E27FC236}">
                    <a16:creationId xmlns:a16="http://schemas.microsoft.com/office/drawing/2014/main" id="{77A2CC1B-C217-466F-986E-4B4C5CA1BD0A}"/>
                  </a:ext>
                </a:extLst>
              </p:cNvPr>
              <p:cNvSpPr>
                <a:spLocks noChangeShapeType="1"/>
              </p:cNvSpPr>
              <p:nvPr/>
            </p:nvSpPr>
            <p:spPr bwMode="auto">
              <a:xfrm>
                <a:off x="2088" y="1965"/>
                <a:ext cx="184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68" name="Rectangle 181">
                <a:extLst>
                  <a:ext uri="{FF2B5EF4-FFF2-40B4-BE49-F238E27FC236}">
                    <a16:creationId xmlns:a16="http://schemas.microsoft.com/office/drawing/2014/main" id="{D1D7B030-1BB2-41DA-BC4B-B72CCBF41753}"/>
                  </a:ext>
                </a:extLst>
              </p:cNvPr>
              <p:cNvSpPr>
                <a:spLocks noChangeArrowheads="1"/>
              </p:cNvSpPr>
              <p:nvPr/>
            </p:nvSpPr>
            <p:spPr bwMode="auto">
              <a:xfrm>
                <a:off x="2088" y="1965"/>
                <a:ext cx="184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69" name="Line 182">
                <a:extLst>
                  <a:ext uri="{FF2B5EF4-FFF2-40B4-BE49-F238E27FC236}">
                    <a16:creationId xmlns:a16="http://schemas.microsoft.com/office/drawing/2014/main" id="{B38F0E9E-FF36-4575-9E14-A3BC70406B1F}"/>
                  </a:ext>
                </a:extLst>
              </p:cNvPr>
              <p:cNvSpPr>
                <a:spLocks noChangeShapeType="1"/>
              </p:cNvSpPr>
              <p:nvPr/>
            </p:nvSpPr>
            <p:spPr bwMode="auto">
              <a:xfrm>
                <a:off x="2088" y="2056"/>
                <a:ext cx="5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70" name="Rectangle 183">
                <a:extLst>
                  <a:ext uri="{FF2B5EF4-FFF2-40B4-BE49-F238E27FC236}">
                    <a16:creationId xmlns:a16="http://schemas.microsoft.com/office/drawing/2014/main" id="{B7A8A4AE-9D39-4ECF-8D56-507FEE970521}"/>
                  </a:ext>
                </a:extLst>
              </p:cNvPr>
              <p:cNvSpPr>
                <a:spLocks noChangeArrowheads="1"/>
              </p:cNvSpPr>
              <p:nvPr/>
            </p:nvSpPr>
            <p:spPr bwMode="auto">
              <a:xfrm>
                <a:off x="2088" y="2056"/>
                <a:ext cx="58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71" name="Line 184">
                <a:extLst>
                  <a:ext uri="{FF2B5EF4-FFF2-40B4-BE49-F238E27FC236}">
                    <a16:creationId xmlns:a16="http://schemas.microsoft.com/office/drawing/2014/main" id="{F8C6E17A-2A6F-477B-A48F-F15983C0E44B}"/>
                  </a:ext>
                </a:extLst>
              </p:cNvPr>
              <p:cNvSpPr>
                <a:spLocks noChangeShapeType="1"/>
              </p:cNvSpPr>
              <p:nvPr/>
            </p:nvSpPr>
            <p:spPr bwMode="auto">
              <a:xfrm>
                <a:off x="2088" y="2148"/>
                <a:ext cx="5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72" name="Rectangle 185">
                <a:extLst>
                  <a:ext uri="{FF2B5EF4-FFF2-40B4-BE49-F238E27FC236}">
                    <a16:creationId xmlns:a16="http://schemas.microsoft.com/office/drawing/2014/main" id="{CC674E3B-49B8-4504-985D-1B70FAF906CF}"/>
                  </a:ext>
                </a:extLst>
              </p:cNvPr>
              <p:cNvSpPr>
                <a:spLocks noChangeArrowheads="1"/>
              </p:cNvSpPr>
              <p:nvPr/>
            </p:nvSpPr>
            <p:spPr bwMode="auto">
              <a:xfrm>
                <a:off x="2088" y="2148"/>
                <a:ext cx="5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73" name="Line 186">
                <a:extLst>
                  <a:ext uri="{FF2B5EF4-FFF2-40B4-BE49-F238E27FC236}">
                    <a16:creationId xmlns:a16="http://schemas.microsoft.com/office/drawing/2014/main" id="{A7892525-4DE0-4989-B952-50EB30485789}"/>
                  </a:ext>
                </a:extLst>
              </p:cNvPr>
              <p:cNvSpPr>
                <a:spLocks noChangeShapeType="1"/>
              </p:cNvSpPr>
              <p:nvPr/>
            </p:nvSpPr>
            <p:spPr bwMode="auto">
              <a:xfrm>
                <a:off x="2088" y="2239"/>
                <a:ext cx="12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74" name="Rectangle 187">
                <a:extLst>
                  <a:ext uri="{FF2B5EF4-FFF2-40B4-BE49-F238E27FC236}">
                    <a16:creationId xmlns:a16="http://schemas.microsoft.com/office/drawing/2014/main" id="{F5F10852-B0A5-46C8-AC4B-33D3CE8F774B}"/>
                  </a:ext>
                </a:extLst>
              </p:cNvPr>
              <p:cNvSpPr>
                <a:spLocks noChangeArrowheads="1"/>
              </p:cNvSpPr>
              <p:nvPr/>
            </p:nvSpPr>
            <p:spPr bwMode="auto">
              <a:xfrm>
                <a:off x="2088" y="2239"/>
                <a:ext cx="12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75" name="Line 188">
                <a:extLst>
                  <a:ext uri="{FF2B5EF4-FFF2-40B4-BE49-F238E27FC236}">
                    <a16:creationId xmlns:a16="http://schemas.microsoft.com/office/drawing/2014/main" id="{0BFD5E21-72B6-4C08-A6A0-EC4A256FB1C3}"/>
                  </a:ext>
                </a:extLst>
              </p:cNvPr>
              <p:cNvSpPr>
                <a:spLocks noChangeShapeType="1"/>
              </p:cNvSpPr>
              <p:nvPr/>
            </p:nvSpPr>
            <p:spPr bwMode="auto">
              <a:xfrm>
                <a:off x="2088" y="2422"/>
                <a:ext cx="12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76" name="Rectangle 189">
                <a:extLst>
                  <a:ext uri="{FF2B5EF4-FFF2-40B4-BE49-F238E27FC236}">
                    <a16:creationId xmlns:a16="http://schemas.microsoft.com/office/drawing/2014/main" id="{5088171C-3982-41A8-994C-BFB4C99A1B03}"/>
                  </a:ext>
                </a:extLst>
              </p:cNvPr>
              <p:cNvSpPr>
                <a:spLocks noChangeArrowheads="1"/>
              </p:cNvSpPr>
              <p:nvPr/>
            </p:nvSpPr>
            <p:spPr bwMode="auto">
              <a:xfrm>
                <a:off x="2088" y="2422"/>
                <a:ext cx="12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77" name="Line 190">
                <a:extLst>
                  <a:ext uri="{FF2B5EF4-FFF2-40B4-BE49-F238E27FC236}">
                    <a16:creationId xmlns:a16="http://schemas.microsoft.com/office/drawing/2014/main" id="{45D33D21-5D99-43D6-8D35-B50EB2B6E50C}"/>
                  </a:ext>
                </a:extLst>
              </p:cNvPr>
              <p:cNvSpPr>
                <a:spLocks noChangeShapeType="1"/>
              </p:cNvSpPr>
              <p:nvPr/>
            </p:nvSpPr>
            <p:spPr bwMode="auto">
              <a:xfrm>
                <a:off x="916" y="2513"/>
                <a:ext cx="39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78" name="Rectangle 191">
                <a:extLst>
                  <a:ext uri="{FF2B5EF4-FFF2-40B4-BE49-F238E27FC236}">
                    <a16:creationId xmlns:a16="http://schemas.microsoft.com/office/drawing/2014/main" id="{78A6FD21-10A7-4838-B34C-B5432BF75AFA}"/>
                  </a:ext>
                </a:extLst>
              </p:cNvPr>
              <p:cNvSpPr>
                <a:spLocks noChangeArrowheads="1"/>
              </p:cNvSpPr>
              <p:nvPr/>
            </p:nvSpPr>
            <p:spPr bwMode="auto">
              <a:xfrm>
                <a:off x="916" y="2513"/>
                <a:ext cx="39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79" name="Line 192">
                <a:extLst>
                  <a:ext uri="{FF2B5EF4-FFF2-40B4-BE49-F238E27FC236}">
                    <a16:creationId xmlns:a16="http://schemas.microsoft.com/office/drawing/2014/main" id="{A31027DC-788C-4E0C-847E-302B0FA3B2AE}"/>
                  </a:ext>
                </a:extLst>
              </p:cNvPr>
              <p:cNvSpPr>
                <a:spLocks noChangeShapeType="1"/>
              </p:cNvSpPr>
              <p:nvPr/>
            </p:nvSpPr>
            <p:spPr bwMode="auto">
              <a:xfrm>
                <a:off x="2088" y="2787"/>
                <a:ext cx="8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80" name="Rectangle 193">
                <a:extLst>
                  <a:ext uri="{FF2B5EF4-FFF2-40B4-BE49-F238E27FC236}">
                    <a16:creationId xmlns:a16="http://schemas.microsoft.com/office/drawing/2014/main" id="{ED69F700-EDC2-43C7-B374-D33B8D59DA7A}"/>
                  </a:ext>
                </a:extLst>
              </p:cNvPr>
              <p:cNvSpPr>
                <a:spLocks noChangeArrowheads="1"/>
              </p:cNvSpPr>
              <p:nvPr/>
            </p:nvSpPr>
            <p:spPr bwMode="auto">
              <a:xfrm>
                <a:off x="2088" y="2787"/>
                <a:ext cx="8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81" name="Line 194">
                <a:extLst>
                  <a:ext uri="{FF2B5EF4-FFF2-40B4-BE49-F238E27FC236}">
                    <a16:creationId xmlns:a16="http://schemas.microsoft.com/office/drawing/2014/main" id="{99D396C2-E741-4397-B883-BA8BC521FB54}"/>
                  </a:ext>
                </a:extLst>
              </p:cNvPr>
              <p:cNvSpPr>
                <a:spLocks noChangeShapeType="1"/>
              </p:cNvSpPr>
              <p:nvPr/>
            </p:nvSpPr>
            <p:spPr bwMode="auto">
              <a:xfrm>
                <a:off x="2088" y="2878"/>
                <a:ext cx="8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82" name="Rectangle 195">
                <a:extLst>
                  <a:ext uri="{FF2B5EF4-FFF2-40B4-BE49-F238E27FC236}">
                    <a16:creationId xmlns:a16="http://schemas.microsoft.com/office/drawing/2014/main" id="{1718C210-99C4-4766-BEDB-19E46789E534}"/>
                  </a:ext>
                </a:extLst>
              </p:cNvPr>
              <p:cNvSpPr>
                <a:spLocks noChangeArrowheads="1"/>
              </p:cNvSpPr>
              <p:nvPr/>
            </p:nvSpPr>
            <p:spPr bwMode="auto">
              <a:xfrm>
                <a:off x="2088" y="2878"/>
                <a:ext cx="87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83" name="Line 196">
                <a:extLst>
                  <a:ext uri="{FF2B5EF4-FFF2-40B4-BE49-F238E27FC236}">
                    <a16:creationId xmlns:a16="http://schemas.microsoft.com/office/drawing/2014/main" id="{935F58C5-4DC4-4FDE-B3C5-4F1AD1BE628E}"/>
                  </a:ext>
                </a:extLst>
              </p:cNvPr>
              <p:cNvSpPr>
                <a:spLocks noChangeShapeType="1"/>
              </p:cNvSpPr>
              <p:nvPr/>
            </p:nvSpPr>
            <p:spPr bwMode="auto">
              <a:xfrm>
                <a:off x="4228" y="2970"/>
                <a:ext cx="3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84" name="Rectangle 197">
                <a:extLst>
                  <a:ext uri="{FF2B5EF4-FFF2-40B4-BE49-F238E27FC236}">
                    <a16:creationId xmlns:a16="http://schemas.microsoft.com/office/drawing/2014/main" id="{B72211A1-67C0-4E3B-AA5D-89AF30E02F1B}"/>
                  </a:ext>
                </a:extLst>
              </p:cNvPr>
              <p:cNvSpPr>
                <a:spLocks noChangeArrowheads="1"/>
              </p:cNvSpPr>
              <p:nvPr/>
            </p:nvSpPr>
            <p:spPr bwMode="auto">
              <a:xfrm>
                <a:off x="4228" y="2970"/>
                <a:ext cx="32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85" name="Line 198">
                <a:extLst>
                  <a:ext uri="{FF2B5EF4-FFF2-40B4-BE49-F238E27FC236}">
                    <a16:creationId xmlns:a16="http://schemas.microsoft.com/office/drawing/2014/main" id="{B5251806-08E6-45B2-92D9-F49A12489259}"/>
                  </a:ext>
                </a:extLst>
              </p:cNvPr>
              <p:cNvSpPr>
                <a:spLocks noChangeShapeType="1"/>
              </p:cNvSpPr>
              <p:nvPr/>
            </p:nvSpPr>
            <p:spPr bwMode="auto">
              <a:xfrm>
                <a:off x="4228" y="3061"/>
                <a:ext cx="3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86" name="Rectangle 199">
                <a:extLst>
                  <a:ext uri="{FF2B5EF4-FFF2-40B4-BE49-F238E27FC236}">
                    <a16:creationId xmlns:a16="http://schemas.microsoft.com/office/drawing/2014/main" id="{63787409-3A8F-4B47-A88D-2B7365A71AC8}"/>
                  </a:ext>
                </a:extLst>
              </p:cNvPr>
              <p:cNvSpPr>
                <a:spLocks noChangeArrowheads="1"/>
              </p:cNvSpPr>
              <p:nvPr/>
            </p:nvSpPr>
            <p:spPr bwMode="auto">
              <a:xfrm>
                <a:off x="4228" y="3061"/>
                <a:ext cx="32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87" name="Line 200">
                <a:extLst>
                  <a:ext uri="{FF2B5EF4-FFF2-40B4-BE49-F238E27FC236}">
                    <a16:creationId xmlns:a16="http://schemas.microsoft.com/office/drawing/2014/main" id="{5C53373E-2B87-4186-BB2F-45D1C9DFCA6A}"/>
                  </a:ext>
                </a:extLst>
              </p:cNvPr>
              <p:cNvSpPr>
                <a:spLocks noChangeShapeType="1"/>
              </p:cNvSpPr>
              <p:nvPr/>
            </p:nvSpPr>
            <p:spPr bwMode="auto">
              <a:xfrm>
                <a:off x="4228" y="3152"/>
                <a:ext cx="3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88" name="Rectangle 201">
                <a:extLst>
                  <a:ext uri="{FF2B5EF4-FFF2-40B4-BE49-F238E27FC236}">
                    <a16:creationId xmlns:a16="http://schemas.microsoft.com/office/drawing/2014/main" id="{DD7AF5AF-80AC-4B5B-8AA2-C9B5255F1326}"/>
                  </a:ext>
                </a:extLst>
              </p:cNvPr>
              <p:cNvSpPr>
                <a:spLocks noChangeArrowheads="1"/>
              </p:cNvSpPr>
              <p:nvPr/>
            </p:nvSpPr>
            <p:spPr bwMode="auto">
              <a:xfrm>
                <a:off x="4228" y="3152"/>
                <a:ext cx="3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89" name="Line 202">
                <a:extLst>
                  <a:ext uri="{FF2B5EF4-FFF2-40B4-BE49-F238E27FC236}">
                    <a16:creationId xmlns:a16="http://schemas.microsoft.com/office/drawing/2014/main" id="{64F5B119-F00A-4F20-8CD5-520F2AD2472B}"/>
                  </a:ext>
                </a:extLst>
              </p:cNvPr>
              <p:cNvSpPr>
                <a:spLocks noChangeShapeType="1"/>
              </p:cNvSpPr>
              <p:nvPr/>
            </p:nvSpPr>
            <p:spPr bwMode="auto">
              <a:xfrm>
                <a:off x="4228" y="3244"/>
                <a:ext cx="3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90" name="Rectangle 203">
                <a:extLst>
                  <a:ext uri="{FF2B5EF4-FFF2-40B4-BE49-F238E27FC236}">
                    <a16:creationId xmlns:a16="http://schemas.microsoft.com/office/drawing/2014/main" id="{013CB3F8-0F61-4BD6-B8E4-07FB5BC72808}"/>
                  </a:ext>
                </a:extLst>
              </p:cNvPr>
              <p:cNvSpPr>
                <a:spLocks noChangeArrowheads="1"/>
              </p:cNvSpPr>
              <p:nvPr/>
            </p:nvSpPr>
            <p:spPr bwMode="auto">
              <a:xfrm>
                <a:off x="4228" y="3244"/>
                <a:ext cx="32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91" name="Line 204">
                <a:extLst>
                  <a:ext uri="{FF2B5EF4-FFF2-40B4-BE49-F238E27FC236}">
                    <a16:creationId xmlns:a16="http://schemas.microsoft.com/office/drawing/2014/main" id="{DDAB19A5-5936-468E-AD4D-DAF2E3A3EE5E}"/>
                  </a:ext>
                </a:extLst>
              </p:cNvPr>
              <p:cNvSpPr>
                <a:spLocks noChangeShapeType="1"/>
              </p:cNvSpPr>
              <p:nvPr/>
            </p:nvSpPr>
            <p:spPr bwMode="auto">
              <a:xfrm>
                <a:off x="4228" y="3335"/>
                <a:ext cx="3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206">
              <a:extLst>
                <a:ext uri="{FF2B5EF4-FFF2-40B4-BE49-F238E27FC236}">
                  <a16:creationId xmlns:a16="http://schemas.microsoft.com/office/drawing/2014/main" id="{94DF31E5-6294-402E-BA04-22BD07826A5C}"/>
                </a:ext>
              </a:extLst>
            </p:cNvPr>
            <p:cNvSpPr>
              <a:spLocks noChangeArrowheads="1"/>
            </p:cNvSpPr>
            <p:nvPr/>
          </p:nvSpPr>
          <p:spPr bwMode="auto">
            <a:xfrm>
              <a:off x="4228" y="3335"/>
              <a:ext cx="32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207">
              <a:extLst>
                <a:ext uri="{FF2B5EF4-FFF2-40B4-BE49-F238E27FC236}">
                  <a16:creationId xmlns:a16="http://schemas.microsoft.com/office/drawing/2014/main" id="{3AE62396-4DA0-49D2-8FD1-959F09FBC30B}"/>
                </a:ext>
              </a:extLst>
            </p:cNvPr>
            <p:cNvSpPr>
              <a:spLocks noChangeShapeType="1"/>
            </p:cNvSpPr>
            <p:nvPr/>
          </p:nvSpPr>
          <p:spPr bwMode="auto">
            <a:xfrm>
              <a:off x="4228" y="3426"/>
              <a:ext cx="3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208">
              <a:extLst>
                <a:ext uri="{FF2B5EF4-FFF2-40B4-BE49-F238E27FC236}">
                  <a16:creationId xmlns:a16="http://schemas.microsoft.com/office/drawing/2014/main" id="{2D299D30-EDD2-488F-A400-7FAE4C7EF675}"/>
                </a:ext>
              </a:extLst>
            </p:cNvPr>
            <p:cNvSpPr>
              <a:spLocks noChangeArrowheads="1"/>
            </p:cNvSpPr>
            <p:nvPr/>
          </p:nvSpPr>
          <p:spPr bwMode="auto">
            <a:xfrm>
              <a:off x="4228" y="3426"/>
              <a:ext cx="3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209">
              <a:extLst>
                <a:ext uri="{FF2B5EF4-FFF2-40B4-BE49-F238E27FC236}">
                  <a16:creationId xmlns:a16="http://schemas.microsoft.com/office/drawing/2014/main" id="{1268FB35-CD1D-4043-85A5-A5922E77302B}"/>
                </a:ext>
              </a:extLst>
            </p:cNvPr>
            <p:cNvSpPr>
              <a:spLocks noChangeShapeType="1"/>
            </p:cNvSpPr>
            <p:nvPr/>
          </p:nvSpPr>
          <p:spPr bwMode="auto">
            <a:xfrm>
              <a:off x="4228" y="3517"/>
              <a:ext cx="6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210">
              <a:extLst>
                <a:ext uri="{FF2B5EF4-FFF2-40B4-BE49-F238E27FC236}">
                  <a16:creationId xmlns:a16="http://schemas.microsoft.com/office/drawing/2014/main" id="{17524BC9-3E34-4D58-AC9A-295A506F19EC}"/>
                </a:ext>
              </a:extLst>
            </p:cNvPr>
            <p:cNvSpPr>
              <a:spLocks noChangeArrowheads="1"/>
            </p:cNvSpPr>
            <p:nvPr/>
          </p:nvSpPr>
          <p:spPr bwMode="auto">
            <a:xfrm>
              <a:off x="4228" y="3517"/>
              <a:ext cx="6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211">
              <a:extLst>
                <a:ext uri="{FF2B5EF4-FFF2-40B4-BE49-F238E27FC236}">
                  <a16:creationId xmlns:a16="http://schemas.microsoft.com/office/drawing/2014/main" id="{72DB7FDD-31C1-4515-89C9-DD84755B2E8D}"/>
                </a:ext>
              </a:extLst>
            </p:cNvPr>
            <p:cNvSpPr>
              <a:spLocks noChangeShapeType="1"/>
            </p:cNvSpPr>
            <p:nvPr/>
          </p:nvSpPr>
          <p:spPr bwMode="auto">
            <a:xfrm>
              <a:off x="4228" y="3609"/>
              <a:ext cx="6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212">
              <a:extLst>
                <a:ext uri="{FF2B5EF4-FFF2-40B4-BE49-F238E27FC236}">
                  <a16:creationId xmlns:a16="http://schemas.microsoft.com/office/drawing/2014/main" id="{7EECCBBF-CF36-47DE-85CE-39C65465A8EF}"/>
                </a:ext>
              </a:extLst>
            </p:cNvPr>
            <p:cNvSpPr>
              <a:spLocks noChangeArrowheads="1"/>
            </p:cNvSpPr>
            <p:nvPr/>
          </p:nvSpPr>
          <p:spPr bwMode="auto">
            <a:xfrm>
              <a:off x="4228" y="3609"/>
              <a:ext cx="61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213">
              <a:extLst>
                <a:ext uri="{FF2B5EF4-FFF2-40B4-BE49-F238E27FC236}">
                  <a16:creationId xmlns:a16="http://schemas.microsoft.com/office/drawing/2014/main" id="{F6B48021-987F-4C8C-BF4B-8CD39AC2FD83}"/>
                </a:ext>
              </a:extLst>
            </p:cNvPr>
            <p:cNvSpPr>
              <a:spLocks noChangeShapeType="1"/>
            </p:cNvSpPr>
            <p:nvPr/>
          </p:nvSpPr>
          <p:spPr bwMode="auto">
            <a:xfrm>
              <a:off x="4228" y="3700"/>
              <a:ext cx="3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214">
              <a:extLst>
                <a:ext uri="{FF2B5EF4-FFF2-40B4-BE49-F238E27FC236}">
                  <a16:creationId xmlns:a16="http://schemas.microsoft.com/office/drawing/2014/main" id="{3681C7FC-809D-4DA9-BB7E-03F53BCF2F3B}"/>
                </a:ext>
              </a:extLst>
            </p:cNvPr>
            <p:cNvSpPr>
              <a:spLocks noChangeArrowheads="1"/>
            </p:cNvSpPr>
            <p:nvPr/>
          </p:nvSpPr>
          <p:spPr bwMode="auto">
            <a:xfrm>
              <a:off x="4228" y="3700"/>
              <a:ext cx="3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Line 215">
              <a:extLst>
                <a:ext uri="{FF2B5EF4-FFF2-40B4-BE49-F238E27FC236}">
                  <a16:creationId xmlns:a16="http://schemas.microsoft.com/office/drawing/2014/main" id="{A52EBAB2-A801-4B74-95A7-6FFB9E2330EE}"/>
                </a:ext>
              </a:extLst>
            </p:cNvPr>
            <p:cNvSpPr>
              <a:spLocks noChangeShapeType="1"/>
            </p:cNvSpPr>
            <p:nvPr/>
          </p:nvSpPr>
          <p:spPr bwMode="auto">
            <a:xfrm>
              <a:off x="4228" y="3791"/>
              <a:ext cx="3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216">
              <a:extLst>
                <a:ext uri="{FF2B5EF4-FFF2-40B4-BE49-F238E27FC236}">
                  <a16:creationId xmlns:a16="http://schemas.microsoft.com/office/drawing/2014/main" id="{AF0DF1ED-98D6-4A58-9100-35A09BE3C59E}"/>
                </a:ext>
              </a:extLst>
            </p:cNvPr>
            <p:cNvSpPr>
              <a:spLocks noChangeArrowheads="1"/>
            </p:cNvSpPr>
            <p:nvPr/>
          </p:nvSpPr>
          <p:spPr bwMode="auto">
            <a:xfrm>
              <a:off x="4228" y="3791"/>
              <a:ext cx="3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17">
              <a:extLst>
                <a:ext uri="{FF2B5EF4-FFF2-40B4-BE49-F238E27FC236}">
                  <a16:creationId xmlns:a16="http://schemas.microsoft.com/office/drawing/2014/main" id="{F1A21C97-71DF-49AC-8973-B2E0C1A08F97}"/>
                </a:ext>
              </a:extLst>
            </p:cNvPr>
            <p:cNvSpPr>
              <a:spLocks noChangeArrowheads="1"/>
            </p:cNvSpPr>
            <p:nvPr/>
          </p:nvSpPr>
          <p:spPr bwMode="auto">
            <a:xfrm>
              <a:off x="629" y="3883"/>
              <a:ext cx="450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302315"/>
            <a:ext cx="9144000" cy="926474"/>
          </a:xfrm>
          <a:prstGeom prst="rect">
            <a:avLst/>
          </a:prstGeom>
        </p:spPr>
        <p:txBody>
          <a:bodyPr>
            <a:noAutofit/>
          </a:bodyPr>
          <a:lstStyle/>
          <a:p>
            <a:r>
              <a:rPr lang="en-US" dirty="0"/>
              <a:t>PAY ADMINISTRATION</a:t>
            </a:r>
            <a:br>
              <a:rPr lang="en-US" dirty="0"/>
            </a:br>
            <a:r>
              <a:rPr lang="en-US" sz="2400" i="1" dirty="0"/>
              <a:t>Activity: Calculate WGI Buy-In and New Basic Pay</a:t>
            </a:r>
          </a:p>
        </p:txBody>
      </p:sp>
      <p:sp>
        <p:nvSpPr>
          <p:cNvPr id="6" name="Content Placeholder 5"/>
          <p:cNvSpPr>
            <a:spLocks noGrp="1"/>
          </p:cNvSpPr>
          <p:nvPr>
            <p:ph idx="4294967295"/>
          </p:nvPr>
        </p:nvSpPr>
        <p:spPr>
          <a:xfrm>
            <a:off x="630936" y="1409796"/>
            <a:ext cx="7882128" cy="3781425"/>
          </a:xfrm>
          <a:prstGeom prst="rect">
            <a:avLst/>
          </a:prstGeom>
        </p:spPr>
        <p:txBody>
          <a:bodyPr/>
          <a:lstStyle/>
          <a:p>
            <a:pPr marL="285750" indent="-285750">
              <a:spcBef>
                <a:spcPts val="0"/>
              </a:spcBef>
              <a:spcAft>
                <a:spcPts val="450"/>
              </a:spcAft>
              <a:tabLst>
                <a:tab pos="517922" algn="l"/>
              </a:tabLst>
              <a:defRPr/>
            </a:pPr>
            <a:r>
              <a:rPr lang="en-US" sz="2400" dirty="0"/>
              <a:t>Individual Activity, review the conversion information and calculate:</a:t>
            </a:r>
          </a:p>
          <a:p>
            <a:pPr marL="642938" lvl="2" indent="-342900">
              <a:spcBef>
                <a:spcPts val="0"/>
              </a:spcBef>
              <a:spcAft>
                <a:spcPts val="900"/>
              </a:spcAft>
              <a:buClr>
                <a:schemeClr val="tx1"/>
              </a:buClr>
              <a:tabLst>
                <a:tab pos="517922" algn="l"/>
              </a:tabLst>
              <a:defRPr/>
            </a:pPr>
            <a:r>
              <a:rPr lang="en-US" sz="2000" dirty="0"/>
              <a:t>WGI Buy-In</a:t>
            </a:r>
          </a:p>
          <a:p>
            <a:pPr marL="557213" lvl="2" indent="-257175">
              <a:spcBef>
                <a:spcPts val="0"/>
              </a:spcBef>
              <a:spcAft>
                <a:spcPts val="900"/>
              </a:spcAft>
              <a:buClr>
                <a:srgbClr val="1D015F"/>
              </a:buClr>
              <a:buFont typeface="Calibri Light" panose="020F0302020204030204" pitchFamily="34" charset="0"/>
              <a:buChar char="—"/>
              <a:tabLst>
                <a:tab pos="517922" algn="l"/>
              </a:tabLst>
              <a:defRPr/>
            </a:pPr>
            <a:endParaRPr lang="en-US" sz="1800" dirty="0">
              <a:latin typeface="+mj-lt"/>
            </a:endParaRPr>
          </a:p>
          <a:p>
            <a:pPr marL="642938" lvl="2" indent="-342900">
              <a:spcBef>
                <a:spcPts val="450"/>
              </a:spcBef>
              <a:spcAft>
                <a:spcPts val="900"/>
              </a:spcAft>
              <a:buClr>
                <a:schemeClr val="tx1"/>
              </a:buClr>
              <a:tabLst>
                <a:tab pos="517922" algn="l"/>
              </a:tabLst>
              <a:defRPr/>
            </a:pPr>
            <a:r>
              <a:rPr lang="en-US" sz="2000" dirty="0"/>
              <a:t>New Basic Pay and New Locality</a:t>
            </a:r>
          </a:p>
          <a:p>
            <a:pPr marL="557213" lvl="2" indent="-257175">
              <a:spcBef>
                <a:spcPts val="0"/>
              </a:spcBef>
              <a:spcAft>
                <a:spcPts val="900"/>
              </a:spcAft>
              <a:buClr>
                <a:srgbClr val="1D015F"/>
              </a:buClr>
              <a:buFont typeface="Calibri Light" panose="020F0302020204030204" pitchFamily="34" charset="0"/>
              <a:buChar char="—"/>
              <a:tabLst>
                <a:tab pos="517922" algn="l"/>
              </a:tabLst>
              <a:defRPr/>
            </a:pPr>
            <a:endParaRPr lang="en-US" sz="1800" dirty="0">
              <a:latin typeface="+mj-lt"/>
            </a:endParaRPr>
          </a:p>
          <a:p>
            <a:pPr marL="642938" lvl="2" indent="-342900">
              <a:spcBef>
                <a:spcPts val="450"/>
              </a:spcBef>
              <a:spcAft>
                <a:spcPts val="900"/>
              </a:spcAft>
              <a:buClr>
                <a:schemeClr val="tx1"/>
              </a:buClr>
              <a:tabLst>
                <a:tab pos="517922" algn="l"/>
              </a:tabLst>
              <a:defRPr/>
            </a:pPr>
            <a:r>
              <a:rPr lang="en-US" sz="2000" dirty="0"/>
              <a:t>New Total Pay</a:t>
            </a:r>
          </a:p>
          <a:p>
            <a:pPr marL="342900" lvl="1" indent="-342900">
              <a:spcBef>
                <a:spcPts val="0"/>
              </a:spcBef>
              <a:spcAft>
                <a:spcPts val="900"/>
              </a:spcAft>
              <a:buClr>
                <a:srgbClr val="000099"/>
              </a:buClr>
              <a:buFont typeface="Calibri Light" panose="020F0302020204030204" pitchFamily="34" charset="0"/>
              <a:buChar char="—"/>
              <a:tabLst>
                <a:tab pos="517922" algn="l"/>
              </a:tabLst>
              <a:defRPr/>
            </a:pPr>
            <a:endParaRPr lang="en-US" sz="2100" dirty="0">
              <a:latin typeface="+mj-lt"/>
            </a:endParaRPr>
          </a:p>
          <a:p>
            <a:pPr>
              <a:buFont typeface="Times" pitchFamily="18" charset="0"/>
              <a:buNone/>
              <a:defRPr/>
            </a:pPr>
            <a:endParaRPr lang="en-US" sz="1800" b="1" dirty="0">
              <a:latin typeface="+mj-lt"/>
            </a:endParaRPr>
          </a:p>
        </p:txBody>
      </p:sp>
      <p:grpSp>
        <p:nvGrpSpPr>
          <p:cNvPr id="2" name="Group 1">
            <a:extLst>
              <a:ext uri="{FF2B5EF4-FFF2-40B4-BE49-F238E27FC236}">
                <a16:creationId xmlns:a16="http://schemas.microsoft.com/office/drawing/2014/main" id="{B3EB33DA-9F1E-4B8E-98A7-39DF411E39CB}"/>
              </a:ext>
            </a:extLst>
          </p:cNvPr>
          <p:cNvGrpSpPr/>
          <p:nvPr/>
        </p:nvGrpSpPr>
        <p:grpSpPr>
          <a:xfrm>
            <a:off x="733800" y="4985151"/>
            <a:ext cx="7391400" cy="1310706"/>
            <a:chOff x="990600" y="5096003"/>
            <a:chExt cx="6610350" cy="1046324"/>
          </a:xfrm>
        </p:grpSpPr>
        <p:pic>
          <p:nvPicPr>
            <p:cNvPr id="48133" name="Picture 23"/>
            <p:cNvPicPr>
              <a:picLocks noChangeAspect="1" noChangeArrowheads="1"/>
            </p:cNvPicPr>
            <p:nvPr/>
          </p:nvPicPr>
          <p:blipFill>
            <a:blip r:embed="rId3" cstate="print"/>
            <a:srcRect/>
            <a:stretch>
              <a:fillRect/>
            </a:stretch>
          </p:blipFill>
          <p:spPr bwMode="auto">
            <a:xfrm>
              <a:off x="1485900" y="5487591"/>
              <a:ext cx="6115050" cy="285750"/>
            </a:xfrm>
            <a:prstGeom prst="rect">
              <a:avLst/>
            </a:prstGeom>
            <a:noFill/>
            <a:ln w="9525">
              <a:noFill/>
              <a:miter lim="800000"/>
              <a:headEnd type="none" w="sm" len="sm"/>
              <a:tailEnd type="none" w="sm" len="sm"/>
            </a:ln>
          </p:spPr>
        </p:pic>
        <p:sp>
          <p:nvSpPr>
            <p:cNvPr id="48134" name="Text Box 7"/>
            <p:cNvSpPr txBox="1">
              <a:spLocks noChangeArrowheads="1"/>
            </p:cNvSpPr>
            <p:nvPr/>
          </p:nvSpPr>
          <p:spPr bwMode="auto">
            <a:xfrm>
              <a:off x="2486156" y="5728891"/>
              <a:ext cx="634661" cy="403957"/>
            </a:xfrm>
            <a:prstGeom prst="rect">
              <a:avLst/>
            </a:prstGeom>
            <a:noFill/>
            <a:ln w="9525">
              <a:noFill/>
              <a:miter lim="800000"/>
              <a:headEnd type="none" w="sm" len="sm"/>
              <a:tailEnd type="none" w="sm" len="sm"/>
            </a:ln>
          </p:spPr>
          <p:txBody>
            <a:bodyPr wrap="none">
              <a:spAutoFit/>
            </a:bodyPr>
            <a:lstStyle/>
            <a:p>
              <a:r>
                <a:rPr lang="en-US" sz="1350" dirty="0"/>
                <a:t>1 Year</a:t>
              </a:r>
            </a:p>
            <a:p>
              <a:pPr algn="ctr"/>
              <a:r>
                <a:rPr lang="en-US" sz="675" dirty="0"/>
                <a:t>52 Weeks</a:t>
              </a:r>
            </a:p>
          </p:txBody>
        </p:sp>
        <p:sp>
          <p:nvSpPr>
            <p:cNvPr id="48135" name="Text Box 8"/>
            <p:cNvSpPr txBox="1">
              <a:spLocks noChangeArrowheads="1"/>
            </p:cNvSpPr>
            <p:nvPr/>
          </p:nvSpPr>
          <p:spPr bwMode="auto">
            <a:xfrm>
              <a:off x="3029610" y="5728891"/>
              <a:ext cx="634661" cy="403957"/>
            </a:xfrm>
            <a:prstGeom prst="rect">
              <a:avLst/>
            </a:prstGeom>
            <a:noFill/>
            <a:ln w="9525">
              <a:noFill/>
              <a:miter lim="800000"/>
              <a:headEnd type="none" w="sm" len="sm"/>
              <a:tailEnd type="none" w="sm" len="sm"/>
            </a:ln>
          </p:spPr>
          <p:txBody>
            <a:bodyPr wrap="none">
              <a:spAutoFit/>
            </a:bodyPr>
            <a:lstStyle/>
            <a:p>
              <a:r>
                <a:rPr lang="en-US" sz="1350" dirty="0"/>
                <a:t>1 Year</a:t>
              </a:r>
            </a:p>
            <a:p>
              <a:pPr algn="ctr"/>
              <a:r>
                <a:rPr lang="en-US" sz="675" dirty="0"/>
                <a:t>52 Weeks</a:t>
              </a:r>
            </a:p>
          </p:txBody>
        </p:sp>
        <p:sp>
          <p:nvSpPr>
            <p:cNvPr id="48136" name="Text Box 9"/>
            <p:cNvSpPr txBox="1">
              <a:spLocks noChangeArrowheads="1"/>
            </p:cNvSpPr>
            <p:nvPr/>
          </p:nvSpPr>
          <p:spPr bwMode="auto">
            <a:xfrm>
              <a:off x="3615478" y="5728891"/>
              <a:ext cx="675094" cy="403957"/>
            </a:xfrm>
            <a:prstGeom prst="rect">
              <a:avLst/>
            </a:prstGeom>
            <a:noFill/>
            <a:ln w="9525">
              <a:noFill/>
              <a:miter lim="800000"/>
              <a:headEnd type="none" w="sm" len="sm"/>
              <a:tailEnd type="none" w="sm" len="sm"/>
            </a:ln>
          </p:spPr>
          <p:txBody>
            <a:bodyPr wrap="square">
              <a:spAutoFit/>
            </a:bodyPr>
            <a:lstStyle/>
            <a:p>
              <a:r>
                <a:rPr lang="en-US" sz="1350" dirty="0">
                  <a:solidFill>
                    <a:srgbClr val="0000FF"/>
                  </a:solidFill>
                </a:rPr>
                <a:t>2 Years</a:t>
              </a:r>
            </a:p>
            <a:p>
              <a:pPr algn="ctr"/>
              <a:r>
                <a:rPr lang="en-US" sz="675" dirty="0">
                  <a:solidFill>
                    <a:srgbClr val="0000FF"/>
                  </a:solidFill>
                </a:rPr>
                <a:t>104 Weeks</a:t>
              </a:r>
            </a:p>
          </p:txBody>
        </p:sp>
        <p:sp>
          <p:nvSpPr>
            <p:cNvPr id="48137" name="Text Box 10"/>
            <p:cNvSpPr txBox="1">
              <a:spLocks noChangeArrowheads="1"/>
            </p:cNvSpPr>
            <p:nvPr/>
          </p:nvSpPr>
          <p:spPr bwMode="auto">
            <a:xfrm>
              <a:off x="4214249" y="5728891"/>
              <a:ext cx="695832" cy="403957"/>
            </a:xfrm>
            <a:prstGeom prst="rect">
              <a:avLst/>
            </a:prstGeom>
            <a:noFill/>
            <a:ln w="9525">
              <a:noFill/>
              <a:miter lim="800000"/>
              <a:headEnd type="none" w="sm" len="sm"/>
              <a:tailEnd type="none" w="sm" len="sm"/>
            </a:ln>
          </p:spPr>
          <p:txBody>
            <a:bodyPr wrap="none">
              <a:spAutoFit/>
            </a:bodyPr>
            <a:lstStyle/>
            <a:p>
              <a:r>
                <a:rPr lang="en-US" sz="1350" dirty="0">
                  <a:solidFill>
                    <a:srgbClr val="0000FF"/>
                  </a:solidFill>
                </a:rPr>
                <a:t>2 Years</a:t>
              </a:r>
            </a:p>
            <a:p>
              <a:pPr algn="ctr"/>
              <a:r>
                <a:rPr lang="en-US" sz="675" dirty="0">
                  <a:solidFill>
                    <a:srgbClr val="0000FF"/>
                  </a:solidFill>
                </a:rPr>
                <a:t>104 Weeks</a:t>
              </a:r>
            </a:p>
          </p:txBody>
        </p:sp>
        <p:sp>
          <p:nvSpPr>
            <p:cNvPr id="48138" name="Text Box 11"/>
            <p:cNvSpPr txBox="1">
              <a:spLocks noChangeArrowheads="1"/>
            </p:cNvSpPr>
            <p:nvPr/>
          </p:nvSpPr>
          <p:spPr bwMode="auto">
            <a:xfrm>
              <a:off x="4758679" y="5728891"/>
              <a:ext cx="695832" cy="403957"/>
            </a:xfrm>
            <a:prstGeom prst="rect">
              <a:avLst/>
            </a:prstGeom>
            <a:noFill/>
            <a:ln w="9525">
              <a:noFill/>
              <a:miter lim="800000"/>
              <a:headEnd type="none" w="sm" len="sm"/>
              <a:tailEnd type="none" w="sm" len="sm"/>
            </a:ln>
          </p:spPr>
          <p:txBody>
            <a:bodyPr wrap="none">
              <a:spAutoFit/>
            </a:bodyPr>
            <a:lstStyle/>
            <a:p>
              <a:r>
                <a:rPr lang="en-US" sz="1350" dirty="0">
                  <a:solidFill>
                    <a:srgbClr val="0000FF"/>
                  </a:solidFill>
                </a:rPr>
                <a:t>2 Years</a:t>
              </a:r>
            </a:p>
            <a:p>
              <a:pPr algn="ctr"/>
              <a:r>
                <a:rPr lang="en-US" sz="675" dirty="0">
                  <a:solidFill>
                    <a:srgbClr val="0000FF"/>
                  </a:solidFill>
                </a:rPr>
                <a:t>104 Weeks</a:t>
              </a:r>
            </a:p>
          </p:txBody>
        </p:sp>
        <p:sp>
          <p:nvSpPr>
            <p:cNvPr id="48139" name="Text Box 12"/>
            <p:cNvSpPr txBox="1">
              <a:spLocks noChangeArrowheads="1"/>
            </p:cNvSpPr>
            <p:nvPr/>
          </p:nvSpPr>
          <p:spPr bwMode="auto">
            <a:xfrm>
              <a:off x="5353247" y="5728891"/>
              <a:ext cx="695832" cy="403957"/>
            </a:xfrm>
            <a:prstGeom prst="rect">
              <a:avLst/>
            </a:prstGeom>
            <a:noFill/>
            <a:ln w="9525">
              <a:noFill/>
              <a:miter lim="800000"/>
              <a:headEnd type="none" w="sm" len="sm"/>
              <a:tailEnd type="none" w="sm" len="sm"/>
            </a:ln>
          </p:spPr>
          <p:txBody>
            <a:bodyPr wrap="none">
              <a:spAutoFit/>
            </a:bodyPr>
            <a:lstStyle/>
            <a:p>
              <a:r>
                <a:rPr lang="en-US" sz="1350" dirty="0"/>
                <a:t>3 Years</a:t>
              </a:r>
            </a:p>
            <a:p>
              <a:pPr algn="ctr"/>
              <a:r>
                <a:rPr lang="en-US" sz="675" dirty="0"/>
                <a:t>156 Weeks</a:t>
              </a:r>
            </a:p>
          </p:txBody>
        </p:sp>
        <p:sp>
          <p:nvSpPr>
            <p:cNvPr id="48140" name="Text Box 13"/>
            <p:cNvSpPr txBox="1">
              <a:spLocks noChangeArrowheads="1"/>
            </p:cNvSpPr>
            <p:nvPr/>
          </p:nvSpPr>
          <p:spPr bwMode="auto">
            <a:xfrm>
              <a:off x="5952994" y="5728891"/>
              <a:ext cx="692842" cy="403957"/>
            </a:xfrm>
            <a:prstGeom prst="rect">
              <a:avLst/>
            </a:prstGeom>
            <a:noFill/>
            <a:ln w="9525">
              <a:noFill/>
              <a:miter lim="800000"/>
              <a:headEnd type="none" w="sm" len="sm"/>
              <a:tailEnd type="none" w="sm" len="sm"/>
            </a:ln>
          </p:spPr>
          <p:txBody>
            <a:bodyPr wrap="square">
              <a:spAutoFit/>
            </a:bodyPr>
            <a:lstStyle/>
            <a:p>
              <a:r>
                <a:rPr lang="en-US" sz="1350" dirty="0"/>
                <a:t>3 Years</a:t>
              </a:r>
            </a:p>
            <a:p>
              <a:pPr algn="ctr"/>
              <a:r>
                <a:rPr lang="en-US" sz="675" dirty="0"/>
                <a:t>156 Weeks</a:t>
              </a:r>
            </a:p>
          </p:txBody>
        </p:sp>
        <p:sp>
          <p:nvSpPr>
            <p:cNvPr id="48141" name="Text Box 14"/>
            <p:cNvSpPr txBox="1">
              <a:spLocks noChangeArrowheads="1"/>
            </p:cNvSpPr>
            <p:nvPr/>
          </p:nvSpPr>
          <p:spPr bwMode="auto">
            <a:xfrm>
              <a:off x="6551545" y="5738370"/>
              <a:ext cx="695832" cy="403957"/>
            </a:xfrm>
            <a:prstGeom prst="rect">
              <a:avLst/>
            </a:prstGeom>
            <a:noFill/>
            <a:ln w="9525">
              <a:noFill/>
              <a:miter lim="800000"/>
              <a:headEnd type="none" w="sm" len="sm"/>
              <a:tailEnd type="none" w="sm" len="sm"/>
            </a:ln>
          </p:spPr>
          <p:txBody>
            <a:bodyPr wrap="none">
              <a:spAutoFit/>
            </a:bodyPr>
            <a:lstStyle/>
            <a:p>
              <a:r>
                <a:rPr lang="en-US" sz="1350" dirty="0"/>
                <a:t>3 Years</a:t>
              </a:r>
            </a:p>
            <a:p>
              <a:pPr algn="ctr"/>
              <a:r>
                <a:rPr lang="en-US" sz="675" dirty="0"/>
                <a:t>156 Weeks</a:t>
              </a:r>
            </a:p>
          </p:txBody>
        </p:sp>
        <p:sp>
          <p:nvSpPr>
            <p:cNvPr id="48142" name="AutoShape 15"/>
            <p:cNvSpPr>
              <a:spLocks noChangeArrowheads="1"/>
            </p:cNvSpPr>
            <p:nvPr/>
          </p:nvSpPr>
          <p:spPr bwMode="auto">
            <a:xfrm>
              <a:off x="7117695" y="5825652"/>
              <a:ext cx="57150" cy="117872"/>
            </a:xfrm>
            <a:prstGeom prst="rightArrow">
              <a:avLst>
                <a:gd name="adj1" fmla="val 50000"/>
                <a:gd name="adj2" fmla="val 25000"/>
              </a:avLst>
            </a:prstGeom>
            <a:solidFill>
              <a:srgbClr val="FF0000"/>
            </a:solidFill>
            <a:ln w="9525">
              <a:solidFill>
                <a:schemeClr val="tx1"/>
              </a:solidFill>
              <a:miter lim="800000"/>
              <a:headEnd type="none" w="sm" len="sm"/>
              <a:tailEnd type="none" w="sm" len="sm"/>
            </a:ln>
          </p:spPr>
          <p:txBody>
            <a:bodyPr wrap="none" anchor="ctr"/>
            <a:lstStyle/>
            <a:p>
              <a:endParaRPr lang="en-US" sz="1350" dirty="0"/>
            </a:p>
          </p:txBody>
        </p:sp>
        <p:sp>
          <p:nvSpPr>
            <p:cNvPr id="48143" name="AutoShape 16"/>
            <p:cNvSpPr>
              <a:spLocks noChangeArrowheads="1"/>
            </p:cNvSpPr>
            <p:nvPr/>
          </p:nvSpPr>
          <p:spPr bwMode="auto">
            <a:xfrm>
              <a:off x="3018448" y="5817496"/>
              <a:ext cx="51197" cy="117872"/>
            </a:xfrm>
            <a:prstGeom prst="rightArrow">
              <a:avLst>
                <a:gd name="adj1" fmla="val 50000"/>
                <a:gd name="adj2" fmla="val 25000"/>
              </a:avLst>
            </a:prstGeom>
            <a:solidFill>
              <a:srgbClr val="FF0000"/>
            </a:solidFill>
            <a:ln w="9525">
              <a:solidFill>
                <a:schemeClr val="tx1"/>
              </a:solidFill>
              <a:miter lim="800000"/>
              <a:headEnd type="none" w="sm" len="sm"/>
              <a:tailEnd type="none" w="sm" len="sm"/>
            </a:ln>
          </p:spPr>
          <p:txBody>
            <a:bodyPr wrap="none" anchor="ctr"/>
            <a:lstStyle/>
            <a:p>
              <a:endParaRPr lang="en-US" sz="1350" dirty="0"/>
            </a:p>
          </p:txBody>
        </p:sp>
        <p:sp>
          <p:nvSpPr>
            <p:cNvPr id="48144" name="AutoShape 17"/>
            <p:cNvSpPr>
              <a:spLocks noChangeArrowheads="1"/>
            </p:cNvSpPr>
            <p:nvPr/>
          </p:nvSpPr>
          <p:spPr bwMode="auto">
            <a:xfrm>
              <a:off x="3560072" y="5817495"/>
              <a:ext cx="55960" cy="114300"/>
            </a:xfrm>
            <a:prstGeom prst="rightArrow">
              <a:avLst>
                <a:gd name="adj1" fmla="val 50000"/>
                <a:gd name="adj2" fmla="val 25000"/>
              </a:avLst>
            </a:prstGeom>
            <a:solidFill>
              <a:srgbClr val="FF0000"/>
            </a:solidFill>
            <a:ln w="9525">
              <a:solidFill>
                <a:schemeClr val="tx1"/>
              </a:solidFill>
              <a:miter lim="800000"/>
              <a:headEnd type="none" w="sm" len="sm"/>
              <a:tailEnd type="none" w="sm" len="sm"/>
            </a:ln>
          </p:spPr>
          <p:txBody>
            <a:bodyPr wrap="none" anchor="ctr"/>
            <a:lstStyle/>
            <a:p>
              <a:endParaRPr lang="en-US" sz="1350" dirty="0"/>
            </a:p>
          </p:txBody>
        </p:sp>
        <p:sp>
          <p:nvSpPr>
            <p:cNvPr id="48145" name="AutoShape 18"/>
            <p:cNvSpPr>
              <a:spLocks noChangeArrowheads="1"/>
            </p:cNvSpPr>
            <p:nvPr/>
          </p:nvSpPr>
          <p:spPr bwMode="auto">
            <a:xfrm>
              <a:off x="4164154" y="5817495"/>
              <a:ext cx="55960" cy="114300"/>
            </a:xfrm>
            <a:prstGeom prst="rightArrow">
              <a:avLst>
                <a:gd name="adj1" fmla="val 50000"/>
                <a:gd name="adj2" fmla="val 25000"/>
              </a:avLst>
            </a:prstGeom>
            <a:solidFill>
              <a:srgbClr val="FF0000"/>
            </a:solidFill>
            <a:ln w="9525">
              <a:solidFill>
                <a:schemeClr val="tx1"/>
              </a:solidFill>
              <a:miter lim="800000"/>
              <a:headEnd type="none" w="sm" len="sm"/>
              <a:tailEnd type="none" w="sm" len="sm"/>
            </a:ln>
          </p:spPr>
          <p:txBody>
            <a:bodyPr wrap="none" anchor="ctr"/>
            <a:lstStyle/>
            <a:p>
              <a:endParaRPr lang="en-US" sz="1350" dirty="0"/>
            </a:p>
          </p:txBody>
        </p:sp>
        <p:sp>
          <p:nvSpPr>
            <p:cNvPr id="48146" name="AutoShape 19"/>
            <p:cNvSpPr>
              <a:spLocks noChangeArrowheads="1"/>
            </p:cNvSpPr>
            <p:nvPr/>
          </p:nvSpPr>
          <p:spPr bwMode="auto">
            <a:xfrm>
              <a:off x="4773340" y="5817495"/>
              <a:ext cx="55960" cy="114300"/>
            </a:xfrm>
            <a:prstGeom prst="rightArrow">
              <a:avLst>
                <a:gd name="adj1" fmla="val 50000"/>
                <a:gd name="adj2" fmla="val 25000"/>
              </a:avLst>
            </a:prstGeom>
            <a:solidFill>
              <a:srgbClr val="FF0000"/>
            </a:solidFill>
            <a:ln w="9525">
              <a:solidFill>
                <a:schemeClr val="tx1"/>
              </a:solidFill>
              <a:miter lim="800000"/>
              <a:headEnd type="none" w="sm" len="sm"/>
              <a:tailEnd type="none" w="sm" len="sm"/>
            </a:ln>
          </p:spPr>
          <p:txBody>
            <a:bodyPr wrap="none" anchor="ctr"/>
            <a:lstStyle/>
            <a:p>
              <a:endParaRPr lang="en-US" sz="1350" dirty="0"/>
            </a:p>
          </p:txBody>
        </p:sp>
        <p:sp>
          <p:nvSpPr>
            <p:cNvPr id="48147" name="AutoShape 20"/>
            <p:cNvSpPr>
              <a:spLocks noChangeArrowheads="1"/>
            </p:cNvSpPr>
            <p:nvPr/>
          </p:nvSpPr>
          <p:spPr bwMode="auto">
            <a:xfrm>
              <a:off x="5311760" y="5817495"/>
              <a:ext cx="55960" cy="114300"/>
            </a:xfrm>
            <a:prstGeom prst="rightArrow">
              <a:avLst>
                <a:gd name="adj1" fmla="val 50000"/>
                <a:gd name="adj2" fmla="val 25000"/>
              </a:avLst>
            </a:prstGeom>
            <a:solidFill>
              <a:srgbClr val="FF0000"/>
            </a:solidFill>
            <a:ln w="9525">
              <a:solidFill>
                <a:schemeClr val="tx1"/>
              </a:solidFill>
              <a:miter lim="800000"/>
              <a:headEnd type="none" w="sm" len="sm"/>
              <a:tailEnd type="none" w="sm" len="sm"/>
            </a:ln>
          </p:spPr>
          <p:txBody>
            <a:bodyPr wrap="none" anchor="ctr"/>
            <a:lstStyle/>
            <a:p>
              <a:endParaRPr lang="en-US" sz="1350" dirty="0"/>
            </a:p>
          </p:txBody>
        </p:sp>
        <p:sp>
          <p:nvSpPr>
            <p:cNvPr id="48148" name="AutoShape 21"/>
            <p:cNvSpPr>
              <a:spLocks noChangeArrowheads="1"/>
            </p:cNvSpPr>
            <p:nvPr/>
          </p:nvSpPr>
          <p:spPr bwMode="auto">
            <a:xfrm>
              <a:off x="5908908" y="5817495"/>
              <a:ext cx="55959" cy="114300"/>
            </a:xfrm>
            <a:prstGeom prst="rightArrow">
              <a:avLst>
                <a:gd name="adj1" fmla="val 50000"/>
                <a:gd name="adj2" fmla="val 25000"/>
              </a:avLst>
            </a:prstGeom>
            <a:solidFill>
              <a:srgbClr val="FF0000"/>
            </a:solidFill>
            <a:ln w="9525">
              <a:solidFill>
                <a:schemeClr val="tx1"/>
              </a:solidFill>
              <a:miter lim="800000"/>
              <a:headEnd type="none" w="sm" len="sm"/>
              <a:tailEnd type="none" w="sm" len="sm"/>
            </a:ln>
          </p:spPr>
          <p:txBody>
            <a:bodyPr wrap="none" anchor="ctr"/>
            <a:lstStyle/>
            <a:p>
              <a:endParaRPr lang="en-US" sz="1350" dirty="0"/>
            </a:p>
          </p:txBody>
        </p:sp>
        <p:sp>
          <p:nvSpPr>
            <p:cNvPr id="48149" name="AutoShape 22"/>
            <p:cNvSpPr>
              <a:spLocks noChangeArrowheads="1"/>
            </p:cNvSpPr>
            <p:nvPr/>
          </p:nvSpPr>
          <p:spPr bwMode="auto">
            <a:xfrm>
              <a:off x="6504837" y="5817495"/>
              <a:ext cx="55960" cy="114300"/>
            </a:xfrm>
            <a:prstGeom prst="rightArrow">
              <a:avLst>
                <a:gd name="adj1" fmla="val 50000"/>
                <a:gd name="adj2" fmla="val 25000"/>
              </a:avLst>
            </a:prstGeom>
            <a:solidFill>
              <a:srgbClr val="FF0000"/>
            </a:solidFill>
            <a:ln w="9525">
              <a:solidFill>
                <a:schemeClr val="tx1"/>
              </a:solidFill>
              <a:miter lim="800000"/>
              <a:headEnd type="none" w="sm" len="sm"/>
              <a:tailEnd type="none" w="sm" len="sm"/>
            </a:ln>
          </p:spPr>
          <p:txBody>
            <a:bodyPr wrap="none" anchor="ctr"/>
            <a:lstStyle/>
            <a:p>
              <a:endParaRPr lang="en-US" sz="1350" dirty="0"/>
            </a:p>
          </p:txBody>
        </p:sp>
        <p:sp>
          <p:nvSpPr>
            <p:cNvPr id="48150" name="AutoShape 24"/>
            <p:cNvSpPr>
              <a:spLocks noChangeArrowheads="1"/>
            </p:cNvSpPr>
            <p:nvPr/>
          </p:nvSpPr>
          <p:spPr bwMode="auto">
            <a:xfrm>
              <a:off x="2380060" y="5343525"/>
              <a:ext cx="514350" cy="114300"/>
            </a:xfrm>
            <a:prstGeom prst="curvedDownArrow">
              <a:avLst>
                <a:gd name="adj1" fmla="val 90000"/>
                <a:gd name="adj2" fmla="val 180000"/>
                <a:gd name="adj3" fmla="val 33333"/>
              </a:avLst>
            </a:prstGeom>
            <a:solidFill>
              <a:schemeClr val="accent2"/>
            </a:solidFill>
            <a:ln w="9525">
              <a:solidFill>
                <a:schemeClr val="tx1"/>
              </a:solidFill>
              <a:miter lim="800000"/>
              <a:headEnd type="none" w="sm" len="sm"/>
              <a:tailEnd type="none" w="sm" len="sm"/>
            </a:ln>
          </p:spPr>
          <p:txBody>
            <a:bodyPr wrap="none" anchor="ctr"/>
            <a:lstStyle/>
            <a:p>
              <a:endParaRPr lang="en-US" sz="1350" dirty="0"/>
            </a:p>
          </p:txBody>
        </p:sp>
        <p:sp>
          <p:nvSpPr>
            <p:cNvPr id="48151" name="AutoShape 25"/>
            <p:cNvSpPr>
              <a:spLocks noChangeArrowheads="1"/>
            </p:cNvSpPr>
            <p:nvPr/>
          </p:nvSpPr>
          <p:spPr bwMode="auto">
            <a:xfrm>
              <a:off x="2951560" y="5343525"/>
              <a:ext cx="514350" cy="114300"/>
            </a:xfrm>
            <a:prstGeom prst="curvedDownArrow">
              <a:avLst>
                <a:gd name="adj1" fmla="val 90000"/>
                <a:gd name="adj2" fmla="val 180000"/>
                <a:gd name="adj3" fmla="val 33333"/>
              </a:avLst>
            </a:prstGeom>
            <a:solidFill>
              <a:schemeClr val="accent2"/>
            </a:solidFill>
            <a:ln w="9525">
              <a:solidFill>
                <a:schemeClr val="tx1"/>
              </a:solidFill>
              <a:miter lim="800000"/>
              <a:headEnd type="none" w="sm" len="sm"/>
              <a:tailEnd type="none" w="sm" len="sm"/>
            </a:ln>
          </p:spPr>
          <p:txBody>
            <a:bodyPr wrap="none" anchor="ctr"/>
            <a:lstStyle/>
            <a:p>
              <a:endParaRPr lang="en-US" sz="1350" dirty="0"/>
            </a:p>
          </p:txBody>
        </p:sp>
        <p:sp>
          <p:nvSpPr>
            <p:cNvPr id="48152" name="AutoShape 26"/>
            <p:cNvSpPr>
              <a:spLocks noChangeArrowheads="1"/>
            </p:cNvSpPr>
            <p:nvPr/>
          </p:nvSpPr>
          <p:spPr bwMode="auto">
            <a:xfrm>
              <a:off x="3465910" y="5343525"/>
              <a:ext cx="514350" cy="114300"/>
            </a:xfrm>
            <a:prstGeom prst="curvedDownArrow">
              <a:avLst>
                <a:gd name="adj1" fmla="val 90000"/>
                <a:gd name="adj2" fmla="val 180000"/>
                <a:gd name="adj3" fmla="val 33333"/>
              </a:avLst>
            </a:prstGeom>
            <a:solidFill>
              <a:schemeClr val="accent2"/>
            </a:solidFill>
            <a:ln w="9525">
              <a:solidFill>
                <a:schemeClr val="tx1"/>
              </a:solidFill>
              <a:miter lim="800000"/>
              <a:headEnd type="none" w="sm" len="sm"/>
              <a:tailEnd type="none" w="sm" len="sm"/>
            </a:ln>
          </p:spPr>
          <p:txBody>
            <a:bodyPr wrap="none" anchor="ctr"/>
            <a:lstStyle/>
            <a:p>
              <a:endParaRPr lang="en-US" sz="1350" dirty="0"/>
            </a:p>
          </p:txBody>
        </p:sp>
        <p:sp>
          <p:nvSpPr>
            <p:cNvPr id="48153" name="AutoShape 27"/>
            <p:cNvSpPr>
              <a:spLocks noChangeArrowheads="1"/>
            </p:cNvSpPr>
            <p:nvPr/>
          </p:nvSpPr>
          <p:spPr bwMode="auto">
            <a:xfrm>
              <a:off x="4023122" y="5343525"/>
              <a:ext cx="514350" cy="114300"/>
            </a:xfrm>
            <a:prstGeom prst="curvedDownArrow">
              <a:avLst>
                <a:gd name="adj1" fmla="val 90000"/>
                <a:gd name="adj2" fmla="val 180000"/>
                <a:gd name="adj3" fmla="val 33333"/>
              </a:avLst>
            </a:prstGeom>
            <a:solidFill>
              <a:srgbClr val="66FFFF"/>
            </a:solidFill>
            <a:ln w="9525">
              <a:solidFill>
                <a:schemeClr val="tx1"/>
              </a:solidFill>
              <a:miter lim="800000"/>
              <a:headEnd type="none" w="sm" len="sm"/>
              <a:tailEnd type="none" w="sm" len="sm"/>
            </a:ln>
          </p:spPr>
          <p:txBody>
            <a:bodyPr wrap="none" anchor="ctr"/>
            <a:lstStyle/>
            <a:p>
              <a:endParaRPr lang="en-US" sz="1350" dirty="0"/>
            </a:p>
          </p:txBody>
        </p:sp>
        <p:sp>
          <p:nvSpPr>
            <p:cNvPr id="48154" name="AutoShape 28"/>
            <p:cNvSpPr>
              <a:spLocks noChangeArrowheads="1"/>
            </p:cNvSpPr>
            <p:nvPr/>
          </p:nvSpPr>
          <p:spPr bwMode="auto">
            <a:xfrm>
              <a:off x="4594622" y="5343525"/>
              <a:ext cx="514350" cy="114300"/>
            </a:xfrm>
            <a:prstGeom prst="curvedDownArrow">
              <a:avLst>
                <a:gd name="adj1" fmla="val 90000"/>
                <a:gd name="adj2" fmla="val 180000"/>
                <a:gd name="adj3" fmla="val 33333"/>
              </a:avLst>
            </a:prstGeom>
            <a:solidFill>
              <a:srgbClr val="66FFFF"/>
            </a:solidFill>
            <a:ln w="9525">
              <a:solidFill>
                <a:schemeClr val="tx1"/>
              </a:solidFill>
              <a:miter lim="800000"/>
              <a:headEnd type="none" w="sm" len="sm"/>
              <a:tailEnd type="none" w="sm" len="sm"/>
            </a:ln>
          </p:spPr>
          <p:txBody>
            <a:bodyPr wrap="none" anchor="ctr"/>
            <a:lstStyle/>
            <a:p>
              <a:endParaRPr lang="en-US" sz="1350" dirty="0"/>
            </a:p>
          </p:txBody>
        </p:sp>
        <p:sp>
          <p:nvSpPr>
            <p:cNvPr id="48155" name="AutoShape 29"/>
            <p:cNvSpPr>
              <a:spLocks noChangeArrowheads="1"/>
            </p:cNvSpPr>
            <p:nvPr/>
          </p:nvSpPr>
          <p:spPr bwMode="auto">
            <a:xfrm>
              <a:off x="5151835" y="5343525"/>
              <a:ext cx="514350" cy="114300"/>
            </a:xfrm>
            <a:prstGeom prst="curvedDownArrow">
              <a:avLst>
                <a:gd name="adj1" fmla="val 90000"/>
                <a:gd name="adj2" fmla="val 180000"/>
                <a:gd name="adj3" fmla="val 33333"/>
              </a:avLst>
            </a:prstGeom>
            <a:solidFill>
              <a:srgbClr val="66FFFF"/>
            </a:solidFill>
            <a:ln w="9525">
              <a:solidFill>
                <a:schemeClr val="tx1"/>
              </a:solidFill>
              <a:miter lim="800000"/>
              <a:headEnd type="none" w="sm" len="sm"/>
              <a:tailEnd type="none" w="sm" len="sm"/>
            </a:ln>
          </p:spPr>
          <p:txBody>
            <a:bodyPr wrap="none" anchor="ctr"/>
            <a:lstStyle/>
            <a:p>
              <a:endParaRPr lang="en-US" sz="1350" dirty="0"/>
            </a:p>
          </p:txBody>
        </p:sp>
        <p:sp>
          <p:nvSpPr>
            <p:cNvPr id="48156" name="AutoShape 30"/>
            <p:cNvSpPr>
              <a:spLocks noChangeArrowheads="1"/>
            </p:cNvSpPr>
            <p:nvPr/>
          </p:nvSpPr>
          <p:spPr bwMode="auto">
            <a:xfrm>
              <a:off x="5709047" y="5343525"/>
              <a:ext cx="514350" cy="114300"/>
            </a:xfrm>
            <a:prstGeom prst="curvedDownArrow">
              <a:avLst>
                <a:gd name="adj1" fmla="val 90000"/>
                <a:gd name="adj2" fmla="val 180000"/>
                <a:gd name="adj3" fmla="val 33333"/>
              </a:avLst>
            </a:prstGeom>
            <a:solidFill>
              <a:srgbClr val="FF0000"/>
            </a:solidFill>
            <a:ln w="9525">
              <a:solidFill>
                <a:schemeClr val="tx1"/>
              </a:solidFill>
              <a:miter lim="800000"/>
              <a:headEnd type="none" w="sm" len="sm"/>
              <a:tailEnd type="none" w="sm" len="sm"/>
            </a:ln>
          </p:spPr>
          <p:txBody>
            <a:bodyPr wrap="none" anchor="ctr"/>
            <a:lstStyle/>
            <a:p>
              <a:endParaRPr lang="en-US" sz="1350" dirty="0"/>
            </a:p>
          </p:txBody>
        </p:sp>
        <p:sp>
          <p:nvSpPr>
            <p:cNvPr id="48157" name="AutoShape 31"/>
            <p:cNvSpPr>
              <a:spLocks noChangeArrowheads="1"/>
            </p:cNvSpPr>
            <p:nvPr/>
          </p:nvSpPr>
          <p:spPr bwMode="auto">
            <a:xfrm>
              <a:off x="6251972" y="5343525"/>
              <a:ext cx="514350" cy="114300"/>
            </a:xfrm>
            <a:prstGeom prst="curvedDownArrow">
              <a:avLst>
                <a:gd name="adj1" fmla="val 90000"/>
                <a:gd name="adj2" fmla="val 180000"/>
                <a:gd name="adj3" fmla="val 33333"/>
              </a:avLst>
            </a:prstGeom>
            <a:solidFill>
              <a:srgbClr val="FF0000"/>
            </a:solidFill>
            <a:ln w="9525">
              <a:solidFill>
                <a:schemeClr val="tx1"/>
              </a:solidFill>
              <a:miter lim="800000"/>
              <a:headEnd type="none" w="sm" len="sm"/>
              <a:tailEnd type="none" w="sm" len="sm"/>
            </a:ln>
          </p:spPr>
          <p:txBody>
            <a:bodyPr wrap="none" anchor="ctr"/>
            <a:lstStyle/>
            <a:p>
              <a:endParaRPr lang="en-US" sz="1350" dirty="0"/>
            </a:p>
          </p:txBody>
        </p:sp>
        <p:sp>
          <p:nvSpPr>
            <p:cNvPr id="48158" name="AutoShape 32"/>
            <p:cNvSpPr>
              <a:spLocks noChangeArrowheads="1"/>
            </p:cNvSpPr>
            <p:nvPr/>
          </p:nvSpPr>
          <p:spPr bwMode="auto">
            <a:xfrm>
              <a:off x="6809185" y="5343525"/>
              <a:ext cx="514350" cy="114300"/>
            </a:xfrm>
            <a:prstGeom prst="curvedDownArrow">
              <a:avLst>
                <a:gd name="adj1" fmla="val 90000"/>
                <a:gd name="adj2" fmla="val 180000"/>
                <a:gd name="adj3" fmla="val 33333"/>
              </a:avLst>
            </a:prstGeom>
            <a:solidFill>
              <a:srgbClr val="FF0000"/>
            </a:solidFill>
            <a:ln w="9525">
              <a:solidFill>
                <a:schemeClr val="tx1"/>
              </a:solidFill>
              <a:miter lim="800000"/>
              <a:headEnd type="none" w="sm" len="sm"/>
              <a:tailEnd type="none" w="sm" len="sm"/>
            </a:ln>
          </p:spPr>
          <p:txBody>
            <a:bodyPr wrap="none" anchor="ctr"/>
            <a:lstStyle/>
            <a:p>
              <a:endParaRPr lang="en-US" sz="1350" dirty="0"/>
            </a:p>
          </p:txBody>
        </p:sp>
        <p:sp>
          <p:nvSpPr>
            <p:cNvPr id="48159" name="Text Box 34"/>
            <p:cNvSpPr txBox="1">
              <a:spLocks noChangeArrowheads="1"/>
            </p:cNvSpPr>
            <p:nvPr/>
          </p:nvSpPr>
          <p:spPr bwMode="auto">
            <a:xfrm>
              <a:off x="990600" y="5096003"/>
              <a:ext cx="2025308" cy="300082"/>
            </a:xfrm>
            <a:prstGeom prst="rect">
              <a:avLst/>
            </a:prstGeom>
            <a:noFill/>
            <a:ln w="9525">
              <a:noFill/>
              <a:miter lim="800000"/>
              <a:headEnd type="none" w="sm" len="sm"/>
              <a:tailEnd type="none" w="sm" len="sm"/>
            </a:ln>
          </p:spPr>
          <p:txBody>
            <a:bodyPr wrap="square">
              <a:spAutoFit/>
            </a:bodyPr>
            <a:lstStyle/>
            <a:p>
              <a:pPr algn="r"/>
              <a:r>
                <a:rPr lang="en-US" sz="1350" dirty="0"/>
                <a:t>Time Between Steps</a:t>
              </a:r>
            </a:p>
          </p:txBody>
        </p:sp>
      </p:grpSp>
      <p:sp>
        <p:nvSpPr>
          <p:cNvPr id="36" name="Rectangle 35"/>
          <p:cNvSpPr>
            <a:spLocks noChangeArrowheads="1"/>
          </p:cNvSpPr>
          <p:nvPr/>
        </p:nvSpPr>
        <p:spPr bwMode="auto">
          <a:xfrm>
            <a:off x="2265221" y="3293919"/>
            <a:ext cx="2743200" cy="479618"/>
          </a:xfrm>
          <a:prstGeom prst="rect">
            <a:avLst/>
          </a:prstGeom>
          <a:solidFill>
            <a:schemeClr val="tx2">
              <a:lumMod val="10000"/>
              <a:lumOff val="90000"/>
            </a:schemeClr>
          </a:solidFill>
          <a:ln w="9525">
            <a:noFill/>
            <a:miter lim="800000"/>
            <a:headEnd/>
            <a:tailEnd/>
          </a:ln>
        </p:spPr>
        <p:txBody>
          <a:bodyPr>
            <a:spAutoFit/>
          </a:bodyPr>
          <a:lstStyle/>
          <a:p>
            <a:pPr>
              <a:spcAft>
                <a:spcPts val="450"/>
              </a:spcAft>
            </a:pPr>
            <a:r>
              <a:rPr lang="en-US" sz="1050" dirty="0">
                <a:latin typeface="Arial Narrow" pitchFamily="34" charset="0"/>
              </a:rPr>
              <a:t>WGI Buy-In + Current basic Pay = New Basic Pay</a:t>
            </a:r>
          </a:p>
          <a:p>
            <a:r>
              <a:rPr lang="en-US" sz="1050" dirty="0">
                <a:latin typeface="Arial Narrow" pitchFamily="34" charset="0"/>
              </a:rPr>
              <a:t>$_________  +  $___________  = $_____________ </a:t>
            </a:r>
          </a:p>
        </p:txBody>
      </p:sp>
      <p:sp>
        <p:nvSpPr>
          <p:cNvPr id="37" name="Rectangle 36"/>
          <p:cNvSpPr>
            <a:spLocks noChangeArrowheads="1"/>
          </p:cNvSpPr>
          <p:nvPr/>
        </p:nvSpPr>
        <p:spPr bwMode="auto">
          <a:xfrm>
            <a:off x="2265221" y="4119999"/>
            <a:ext cx="3600450" cy="479618"/>
          </a:xfrm>
          <a:prstGeom prst="rect">
            <a:avLst/>
          </a:prstGeom>
          <a:solidFill>
            <a:schemeClr val="tx2">
              <a:lumMod val="10000"/>
              <a:lumOff val="90000"/>
            </a:schemeClr>
          </a:solidFill>
          <a:ln w="9525">
            <a:noFill/>
            <a:miter lim="800000"/>
            <a:headEnd/>
            <a:tailEnd/>
          </a:ln>
        </p:spPr>
        <p:txBody>
          <a:bodyPr wrap="square">
            <a:spAutoFit/>
          </a:bodyPr>
          <a:lstStyle/>
          <a:p>
            <a:pPr>
              <a:spcAft>
                <a:spcPts val="450"/>
              </a:spcAft>
            </a:pPr>
            <a:r>
              <a:rPr lang="en-US" sz="1050" dirty="0">
                <a:latin typeface="Arial Narrow" pitchFamily="34" charset="0"/>
              </a:rPr>
              <a:t>(New Basic Pay + New Locality Amount)  = New Adjusted Basic Pay</a:t>
            </a:r>
          </a:p>
          <a:p>
            <a:pPr>
              <a:spcAft>
                <a:spcPts val="450"/>
              </a:spcAft>
            </a:pPr>
            <a:r>
              <a:rPr lang="en-US" sz="1050" dirty="0">
                <a:latin typeface="Arial Narrow" pitchFamily="34" charset="0"/>
              </a:rPr>
              <a:t>( $___________ + $___________ ) = $________________</a:t>
            </a:r>
          </a:p>
        </p:txBody>
      </p:sp>
      <p:sp>
        <p:nvSpPr>
          <p:cNvPr id="38" name="Rectangle 37"/>
          <p:cNvSpPr>
            <a:spLocks noChangeArrowheads="1"/>
          </p:cNvSpPr>
          <p:nvPr/>
        </p:nvSpPr>
        <p:spPr bwMode="auto">
          <a:xfrm>
            <a:off x="2265221" y="2470407"/>
            <a:ext cx="3829050" cy="479618"/>
          </a:xfrm>
          <a:prstGeom prst="rect">
            <a:avLst/>
          </a:prstGeom>
          <a:solidFill>
            <a:schemeClr val="tx2">
              <a:lumMod val="10000"/>
              <a:lumOff val="90000"/>
            </a:schemeClr>
          </a:solidFill>
          <a:ln w="9525">
            <a:noFill/>
            <a:miter lim="800000"/>
            <a:headEnd/>
            <a:tailEnd/>
          </a:ln>
        </p:spPr>
        <p:txBody>
          <a:bodyPr>
            <a:spAutoFit/>
          </a:bodyPr>
          <a:lstStyle/>
          <a:p>
            <a:pPr>
              <a:spcAft>
                <a:spcPts val="450"/>
              </a:spcAft>
            </a:pPr>
            <a:r>
              <a:rPr lang="en-US" sz="1050" dirty="0">
                <a:latin typeface="Arial Narrow" pitchFamily="34" charset="0"/>
              </a:rPr>
              <a:t>(Time In Step / Time Between Step)  x  Step Increase  = WGI Buy-In</a:t>
            </a:r>
          </a:p>
          <a:p>
            <a:r>
              <a:rPr lang="en-US" sz="1050" dirty="0">
                <a:latin typeface="Arial Narrow" pitchFamily="34" charset="0"/>
              </a:rPr>
              <a:t>(  _____  weeks /  ______  weeks )  x  $ __________   =  $_____________</a:t>
            </a:r>
          </a:p>
        </p:txBody>
      </p:sp>
      <p:sp>
        <p:nvSpPr>
          <p:cNvPr id="39" name="Rectangle 38"/>
          <p:cNvSpPr>
            <a:spLocks noChangeArrowheads="1"/>
          </p:cNvSpPr>
          <p:nvPr/>
        </p:nvSpPr>
        <p:spPr bwMode="auto">
          <a:xfrm>
            <a:off x="5065571" y="3301063"/>
            <a:ext cx="2514600" cy="479618"/>
          </a:xfrm>
          <a:prstGeom prst="rect">
            <a:avLst/>
          </a:prstGeom>
          <a:solidFill>
            <a:schemeClr val="tx2">
              <a:lumMod val="10000"/>
              <a:lumOff val="90000"/>
            </a:schemeClr>
          </a:solidFill>
          <a:ln w="9525">
            <a:noFill/>
            <a:miter lim="800000"/>
            <a:headEnd/>
            <a:tailEnd/>
          </a:ln>
        </p:spPr>
        <p:txBody>
          <a:bodyPr>
            <a:spAutoFit/>
          </a:bodyPr>
          <a:lstStyle/>
          <a:p>
            <a:pPr>
              <a:spcAft>
                <a:spcPts val="450"/>
              </a:spcAft>
            </a:pPr>
            <a:r>
              <a:rPr lang="en-US" sz="1050" dirty="0">
                <a:latin typeface="Arial Narrow" pitchFamily="34" charset="0"/>
              </a:rPr>
              <a:t>New Basic Pay x  Locality % = New Locality</a:t>
            </a:r>
          </a:p>
          <a:p>
            <a:r>
              <a:rPr lang="en-US" sz="1050" dirty="0">
                <a:latin typeface="Arial Narrow" pitchFamily="34" charset="0"/>
              </a:rPr>
              <a:t>$________  x  _______%  = $__________ </a:t>
            </a:r>
          </a:p>
        </p:txBody>
      </p:sp>
      <p:sp>
        <p:nvSpPr>
          <p:cNvPr id="11" name="Slide Number Placeholder 1"/>
          <p:cNvSpPr>
            <a:spLocks noGrp="1"/>
          </p:cNvSpPr>
          <p:nvPr>
            <p:ph type="sldNum" sz="quarter" idx="12"/>
          </p:nvPr>
        </p:nvSpPr>
        <p:spPr>
          <a:xfrm>
            <a:off x="6400800" y="6115050"/>
            <a:ext cx="1600200" cy="285750"/>
          </a:xfrm>
          <a:prstGeom prst="rect">
            <a:avLst/>
          </a:prstGeom>
        </p:spPr>
        <p:txBody>
          <a:bodyPr/>
          <a:lstStyle/>
          <a:p>
            <a:pPr>
              <a:defRPr/>
            </a:pPr>
            <a:r>
              <a:rPr lang="en-US" dirty="0">
                <a:latin typeface="+mn-lt"/>
                <a:cs typeface="+mn-cs"/>
              </a:rPr>
              <a:t> </a:t>
            </a:r>
          </a:p>
        </p:txBody>
      </p:sp>
      <p:sp>
        <p:nvSpPr>
          <p:cNvPr id="40" name="Slide Number Placeholder 3">
            <a:extLst>
              <a:ext uri="{FF2B5EF4-FFF2-40B4-BE49-F238E27FC236}">
                <a16:creationId xmlns:a16="http://schemas.microsoft.com/office/drawing/2014/main" id="{41A0E118-2484-4F1B-AD19-87E49650DA47}"/>
              </a:ext>
            </a:extLst>
          </p:cNvPr>
          <p:cNvSpPr txBox="1">
            <a:spLocks/>
          </p:cNvSpPr>
          <p:nvPr/>
        </p:nvSpPr>
        <p:spPr>
          <a:xfrm>
            <a:off x="7600950" y="6707051"/>
            <a:ext cx="1543050" cy="150949"/>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093EB-6271-4776-AD74-9AC7DBDF4235}" type="slidenum">
              <a:rPr lang="en-US" sz="900"/>
              <a:pPr/>
              <a:t>52</a:t>
            </a:fld>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linds(horizontal)">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linds(horizont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blinds(horizontal)">
                                      <p:cBhvr>
                                        <p:cTn id="30" dur="500"/>
                                        <p:tgtEl>
                                          <p:spTgt spid="6">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linds(horizontal)">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0" y="266139"/>
            <a:ext cx="9144000" cy="867336"/>
          </a:xfrm>
          <a:prstGeom prst="rect">
            <a:avLst/>
          </a:prstGeom>
        </p:spPr>
        <p:txBody>
          <a:bodyPr>
            <a:noAutofit/>
          </a:bodyPr>
          <a:lstStyle/>
          <a:p>
            <a:r>
              <a:rPr lang="en-US" dirty="0"/>
              <a:t>PAY ADMINISTRATION</a:t>
            </a:r>
            <a:br>
              <a:rPr lang="en-US" dirty="0"/>
            </a:br>
            <a:r>
              <a:rPr lang="en-US" sz="2400" i="1" dirty="0"/>
              <a:t>Transitioning Employees on Temporary Assignments</a:t>
            </a:r>
          </a:p>
        </p:txBody>
      </p:sp>
      <p:sp>
        <p:nvSpPr>
          <p:cNvPr id="68611" name="Content Placeholder 2"/>
          <p:cNvSpPr>
            <a:spLocks noGrp="1"/>
          </p:cNvSpPr>
          <p:nvPr>
            <p:ph idx="4294967295"/>
          </p:nvPr>
        </p:nvSpPr>
        <p:spPr>
          <a:xfrm>
            <a:off x="630936" y="1447800"/>
            <a:ext cx="7882128" cy="4953000"/>
          </a:xfrm>
          <a:prstGeom prst="rect">
            <a:avLst/>
          </a:prstGeom>
        </p:spPr>
        <p:txBody>
          <a:bodyPr/>
          <a:lstStyle/>
          <a:p>
            <a:pPr marL="390525" lvl="1" indent="-307181"/>
            <a:r>
              <a:rPr lang="en-US" sz="2800" dirty="0"/>
              <a:t>Return employee to permanent position of record (day prior to transition)</a:t>
            </a:r>
          </a:p>
          <a:p>
            <a:pPr marL="390525" lvl="1" indent="-307181"/>
            <a:r>
              <a:rPr lang="en-US" sz="2800" dirty="0"/>
              <a:t>Process conversion actions</a:t>
            </a:r>
          </a:p>
          <a:p>
            <a:pPr marL="390525" lvl="1" indent="-307181"/>
            <a:r>
              <a:rPr lang="en-US" sz="2800" dirty="0"/>
              <a:t>Return employee to temporary assignment (immediately following conversion actions)</a:t>
            </a:r>
          </a:p>
          <a:p>
            <a:pPr marL="390525" lvl="1" indent="-307181"/>
            <a:r>
              <a:rPr lang="en-US" sz="2800" dirty="0"/>
              <a:t>Determine Nature of Action and employee’s rate of pay under the temporary assignment</a:t>
            </a:r>
          </a:p>
          <a:p>
            <a:pPr marL="647700" lvl="2" indent="-257175"/>
            <a:r>
              <a:rPr lang="en-US" sz="2400" dirty="0"/>
              <a:t>Determine potential pay retention eligibility</a:t>
            </a:r>
          </a:p>
          <a:p>
            <a:pPr marL="390525" lvl="1" indent="-307181"/>
            <a:r>
              <a:rPr lang="en-US" sz="2800" dirty="0"/>
              <a:t>Terminate the rate earned during the temporary assignment at NTE date</a:t>
            </a:r>
          </a:p>
          <a:p>
            <a:pPr marL="390525" lvl="1" indent="-307181"/>
            <a:r>
              <a:rPr lang="en-US" sz="2800" dirty="0"/>
              <a:t>Process personnel actions to document new assignment status</a:t>
            </a:r>
          </a:p>
          <a:p>
            <a:pPr marL="685800" lvl="1" indent="-342900">
              <a:buNone/>
            </a:pPr>
            <a:endParaRPr lang="en-US" sz="1875" dirty="0"/>
          </a:p>
        </p:txBody>
      </p:sp>
      <p:sp>
        <p:nvSpPr>
          <p:cNvPr id="4" name="Slide Number Placeholder 3">
            <a:extLst>
              <a:ext uri="{FF2B5EF4-FFF2-40B4-BE49-F238E27FC236}">
                <a16:creationId xmlns:a16="http://schemas.microsoft.com/office/drawing/2014/main" id="{7B94C329-0C77-44F2-A461-446067690EE5}"/>
              </a:ext>
            </a:extLst>
          </p:cNvPr>
          <p:cNvSpPr>
            <a:spLocks noGrp="1"/>
          </p:cNvSpPr>
          <p:nvPr>
            <p:ph type="sldNum" sz="quarter" idx="12"/>
          </p:nvPr>
        </p:nvSpPr>
        <p:spPr>
          <a:xfrm>
            <a:off x="7602929" y="6707051"/>
            <a:ext cx="1543050" cy="150949"/>
          </a:xfrm>
        </p:spPr>
        <p:txBody>
          <a:bodyPr/>
          <a:lstStyle/>
          <a:p>
            <a:fld id="{F85093EB-6271-4776-AD74-9AC7DBDF4235}" type="slidenum">
              <a:rPr lang="en-US" smtClean="0"/>
              <a:t>53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blinds(horizontal)">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blinds(horizontal)">
                                      <p:cBhvr>
                                        <p:cTn id="22" dur="500"/>
                                        <p:tgtEl>
                                          <p:spTgt spid="68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blinds(horizontal)">
                                      <p:cBhvr>
                                        <p:cTn id="27" dur="500"/>
                                        <p:tgtEl>
                                          <p:spTgt spid="68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blinds(horizontal)">
                                      <p:cBhvr>
                                        <p:cTn id="32" dur="500"/>
                                        <p:tgtEl>
                                          <p:spTgt spid="686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1">
                                            <p:txEl>
                                              <p:pRg st="6" end="6"/>
                                            </p:txEl>
                                          </p:spTgt>
                                        </p:tgtEl>
                                        <p:attrNameLst>
                                          <p:attrName>style.visibility</p:attrName>
                                        </p:attrNameLst>
                                      </p:cBhvr>
                                      <p:to>
                                        <p:strVal val="visible"/>
                                      </p:to>
                                    </p:set>
                                    <p:animEffect transition="in" filter="blinds(horizontal)">
                                      <p:cBhvr>
                                        <p:cTn id="37" dur="500"/>
                                        <p:tgtEl>
                                          <p:spTgt spid="68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1" y="285748"/>
            <a:ext cx="9143999" cy="865585"/>
          </a:xfrm>
          <a:prstGeom prst="rect">
            <a:avLst/>
          </a:prstGeom>
        </p:spPr>
        <p:txBody>
          <a:bodyPr>
            <a:noAutofit/>
          </a:bodyPr>
          <a:lstStyle/>
          <a:p>
            <a:r>
              <a:rPr lang="en-US" dirty="0"/>
              <a:t>PAY ADMINISTRATION</a:t>
            </a:r>
            <a:br>
              <a:rPr lang="en-US" dirty="0"/>
            </a:br>
            <a:r>
              <a:rPr lang="en-US" sz="2400" i="1" dirty="0"/>
              <a:t>Conversion-Affected Pay Situations</a:t>
            </a:r>
          </a:p>
        </p:txBody>
      </p:sp>
      <p:sp>
        <p:nvSpPr>
          <p:cNvPr id="49155" name="Content Placeholder 2"/>
          <p:cNvSpPr>
            <a:spLocks noGrp="1"/>
          </p:cNvSpPr>
          <p:nvPr>
            <p:ph idx="4294967295"/>
          </p:nvPr>
        </p:nvSpPr>
        <p:spPr>
          <a:xfrm>
            <a:off x="630936" y="1925241"/>
            <a:ext cx="7882128" cy="3781425"/>
          </a:xfrm>
          <a:prstGeom prst="rect">
            <a:avLst/>
          </a:prstGeom>
        </p:spPr>
        <p:txBody>
          <a:bodyPr/>
          <a:lstStyle/>
          <a:p>
            <a:r>
              <a:rPr lang="en-US" sz="2800" dirty="0"/>
              <a:t>Other pay situations needing case-by-case review prior to conversion:</a:t>
            </a:r>
          </a:p>
          <a:p>
            <a:pPr lvl="1">
              <a:lnSpc>
                <a:spcPct val="100000"/>
              </a:lnSpc>
            </a:pPr>
            <a:r>
              <a:rPr lang="en-US" sz="2400" dirty="0"/>
              <a:t>Foreign Area Allowances</a:t>
            </a:r>
          </a:p>
          <a:p>
            <a:pPr lvl="1">
              <a:lnSpc>
                <a:spcPct val="100000"/>
              </a:lnSpc>
            </a:pPr>
            <a:r>
              <a:rPr lang="en-US" sz="2400" dirty="0"/>
              <a:t>Pathways Programs/maximum career level positions</a:t>
            </a:r>
          </a:p>
          <a:p>
            <a:pPr lvl="1">
              <a:lnSpc>
                <a:spcPct val="100000"/>
              </a:lnSpc>
            </a:pPr>
            <a:r>
              <a:rPr lang="en-US" sz="2400" dirty="0"/>
              <a:t>Special Salary Rates</a:t>
            </a:r>
          </a:p>
        </p:txBody>
      </p:sp>
      <p:sp>
        <p:nvSpPr>
          <p:cNvPr id="4" name="Slide Number Placeholder 3">
            <a:extLst>
              <a:ext uri="{FF2B5EF4-FFF2-40B4-BE49-F238E27FC236}">
                <a16:creationId xmlns:a16="http://schemas.microsoft.com/office/drawing/2014/main" id="{F73CAAA6-0BC3-473C-B3C2-032322B368CC}"/>
              </a:ext>
            </a:extLst>
          </p:cNvPr>
          <p:cNvSpPr>
            <a:spLocks noGrp="1"/>
          </p:cNvSpPr>
          <p:nvPr>
            <p:ph type="sldNum" sz="quarter" idx="12"/>
          </p:nvPr>
        </p:nvSpPr>
        <p:spPr>
          <a:xfrm>
            <a:off x="7600948" y="6707051"/>
            <a:ext cx="1543050" cy="150949"/>
          </a:xfrm>
        </p:spPr>
        <p:txBody>
          <a:bodyPr/>
          <a:lstStyle/>
          <a:p>
            <a:fld id="{F85093EB-6271-4776-AD74-9AC7DBDF4235}" type="slidenum">
              <a:rPr lang="en-US" smtClean="0"/>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0" y="268834"/>
            <a:ext cx="9144000" cy="930200"/>
          </a:xfrm>
          <a:prstGeom prst="rect">
            <a:avLst/>
          </a:prstGeom>
        </p:spPr>
        <p:txBody>
          <a:bodyPr>
            <a:noAutofit/>
          </a:bodyPr>
          <a:lstStyle/>
          <a:p>
            <a:r>
              <a:rPr lang="en-US" dirty="0"/>
              <a:t>PAY ADMINISTRATION</a:t>
            </a:r>
            <a:br>
              <a:rPr lang="en-US" dirty="0"/>
            </a:br>
            <a:r>
              <a:rPr lang="en-US" sz="2400" i="1" dirty="0"/>
              <a:t>Determining GS Grade and Pay Equivalency</a:t>
            </a:r>
          </a:p>
        </p:txBody>
      </p:sp>
      <p:sp>
        <p:nvSpPr>
          <p:cNvPr id="6147" name="Content Placeholder 4"/>
          <p:cNvSpPr>
            <a:spLocks noGrp="1"/>
          </p:cNvSpPr>
          <p:nvPr>
            <p:ph idx="4294967295"/>
          </p:nvPr>
        </p:nvSpPr>
        <p:spPr>
          <a:xfrm>
            <a:off x="630936" y="1411166"/>
            <a:ext cx="7882128" cy="3781425"/>
          </a:xfrm>
          <a:prstGeom prst="rect">
            <a:avLst/>
          </a:prstGeom>
        </p:spPr>
        <p:txBody>
          <a:bodyPr/>
          <a:lstStyle/>
          <a:p>
            <a:pPr marL="304800" lvl="1" indent="-257175"/>
            <a:r>
              <a:rPr lang="en-US" sz="2800" dirty="0"/>
              <a:t>Grade-Setting Provisions</a:t>
            </a:r>
          </a:p>
          <a:p>
            <a:pPr marL="581025" lvl="2" indent="-285750">
              <a:buClr>
                <a:schemeClr val="tx1"/>
              </a:buClr>
            </a:pPr>
            <a:r>
              <a:rPr lang="en-US" sz="2400" dirty="0"/>
              <a:t>Representative Rate (Step 4 Rule)</a:t>
            </a:r>
          </a:p>
          <a:p>
            <a:pPr marL="581025" lvl="2" indent="-285750">
              <a:buClr>
                <a:schemeClr val="tx1"/>
              </a:buClr>
            </a:pPr>
            <a:r>
              <a:rPr lang="en-US" sz="2400" dirty="0"/>
              <a:t>Employees on pay retention</a:t>
            </a:r>
          </a:p>
          <a:p>
            <a:pPr lvl="3">
              <a:buClr>
                <a:srgbClr val="000099"/>
              </a:buClr>
              <a:buSzPct val="100000"/>
              <a:buFont typeface="Arial" pitchFamily="34" charset="0"/>
              <a:buChar char="□"/>
            </a:pPr>
            <a:endParaRPr lang="en-US" sz="1800" dirty="0"/>
          </a:p>
          <a:p>
            <a:pPr lvl="3">
              <a:buClr>
                <a:srgbClr val="000099"/>
              </a:buClr>
              <a:buSzPct val="100000"/>
              <a:buFont typeface="Arial" pitchFamily="34" charset="0"/>
              <a:buChar char="□"/>
            </a:pPr>
            <a:endParaRPr lang="en-US" sz="1800" dirty="0"/>
          </a:p>
          <a:p>
            <a:pPr lvl="3">
              <a:buClr>
                <a:srgbClr val="000099"/>
              </a:buClr>
              <a:buSzPct val="100000"/>
              <a:buFont typeface="Arial" pitchFamily="34" charset="0"/>
              <a:buChar char="□"/>
            </a:pPr>
            <a:endParaRPr lang="en-US" sz="1800" dirty="0"/>
          </a:p>
          <a:p>
            <a:pPr lvl="3">
              <a:buClr>
                <a:srgbClr val="000099"/>
              </a:buClr>
              <a:buSzPct val="100000"/>
              <a:buFont typeface="Arial" pitchFamily="34" charset="0"/>
              <a:buChar char="□"/>
            </a:pPr>
            <a:endParaRPr lang="en-US" sz="1800" dirty="0"/>
          </a:p>
          <a:p>
            <a:pPr lvl="3">
              <a:buClr>
                <a:srgbClr val="000099"/>
              </a:buClr>
              <a:buSzPct val="100000"/>
              <a:buFont typeface="Arial" pitchFamily="34" charset="0"/>
              <a:buChar char="□"/>
            </a:pPr>
            <a:endParaRPr lang="en-US" sz="1800" dirty="0"/>
          </a:p>
          <a:p>
            <a:pPr lvl="3">
              <a:buClr>
                <a:srgbClr val="000099"/>
              </a:buClr>
              <a:buSzPct val="100000"/>
              <a:buFont typeface="Arial" pitchFamily="34" charset="0"/>
              <a:buChar char="□"/>
            </a:pPr>
            <a:endParaRPr lang="en-US" sz="1800" dirty="0"/>
          </a:p>
          <a:p>
            <a:pPr lvl="3">
              <a:buClr>
                <a:srgbClr val="000099"/>
              </a:buClr>
              <a:buSzPct val="100000"/>
              <a:buFont typeface="Arial" pitchFamily="34" charset="0"/>
              <a:buChar char="□"/>
            </a:pPr>
            <a:endParaRPr lang="en-US" sz="1800" dirty="0"/>
          </a:p>
          <a:p>
            <a:pPr lvl="3">
              <a:buClr>
                <a:srgbClr val="000099"/>
              </a:buClr>
              <a:buSzPct val="100000"/>
              <a:buFont typeface="Arial" pitchFamily="34" charset="0"/>
              <a:buChar char="□"/>
            </a:pPr>
            <a:endParaRPr lang="en-US" sz="1800" dirty="0"/>
          </a:p>
          <a:p>
            <a:pPr lvl="3">
              <a:buClr>
                <a:srgbClr val="000099"/>
              </a:buClr>
              <a:buSzPct val="100000"/>
              <a:buFont typeface="Arial" pitchFamily="34" charset="0"/>
              <a:buChar char="□"/>
            </a:pPr>
            <a:endParaRPr lang="en-US" sz="1800" dirty="0"/>
          </a:p>
          <a:p>
            <a:pPr lvl="3">
              <a:buClr>
                <a:srgbClr val="000099"/>
              </a:buClr>
              <a:buSzPct val="100000"/>
              <a:buFont typeface="Arial" pitchFamily="34" charset="0"/>
              <a:buChar char="□"/>
            </a:pPr>
            <a:endParaRPr lang="en-US" sz="1800" dirty="0"/>
          </a:p>
          <a:p>
            <a:pPr lvl="2">
              <a:buFontTx/>
              <a:buNone/>
            </a:pPr>
            <a:endParaRPr lang="en-US" sz="1800" dirty="0"/>
          </a:p>
          <a:p>
            <a:pPr lvl="1">
              <a:buFontTx/>
              <a:buNone/>
            </a:pPr>
            <a:endParaRPr lang="en-US" sz="2100" dirty="0"/>
          </a:p>
        </p:txBody>
      </p:sp>
      <p:sp>
        <p:nvSpPr>
          <p:cNvPr id="25" name="Text Box 10"/>
          <p:cNvSpPr txBox="1">
            <a:spLocks noChangeArrowheads="1"/>
          </p:cNvSpPr>
          <p:nvPr/>
        </p:nvSpPr>
        <p:spPr bwMode="auto">
          <a:xfrm>
            <a:off x="5372100" y="2872979"/>
            <a:ext cx="2400300" cy="323165"/>
          </a:xfrm>
          <a:prstGeom prst="rect">
            <a:avLst/>
          </a:prstGeom>
          <a:solidFill>
            <a:srgbClr val="000099"/>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spAutoFit/>
            <a:flatTx/>
          </a:bodyPr>
          <a:lstStyle/>
          <a:p>
            <a:pPr algn="ctr" eaLnBrk="0" hangingPunct="0">
              <a:spcBef>
                <a:spcPct val="50000"/>
              </a:spcBef>
              <a:defRPr/>
            </a:pPr>
            <a:r>
              <a:rPr lang="en-US" sz="1500" dirty="0">
                <a:solidFill>
                  <a:schemeClr val="bg1"/>
                </a:solidFill>
              </a:rPr>
              <a:t>GS 15: step 4 and above</a:t>
            </a:r>
          </a:p>
        </p:txBody>
      </p:sp>
      <p:sp>
        <p:nvSpPr>
          <p:cNvPr id="27" name="Text Box 10"/>
          <p:cNvSpPr txBox="1">
            <a:spLocks noChangeArrowheads="1"/>
          </p:cNvSpPr>
          <p:nvPr/>
        </p:nvSpPr>
        <p:spPr bwMode="auto">
          <a:xfrm>
            <a:off x="5372100" y="3544491"/>
            <a:ext cx="2400300" cy="323165"/>
          </a:xfrm>
          <a:prstGeom prst="rect">
            <a:avLst/>
          </a:prstGeom>
          <a:solidFill>
            <a:srgbClr val="000099"/>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spAutoFit/>
            <a:flatTx/>
          </a:bodyPr>
          <a:lstStyle/>
          <a:p>
            <a:pPr algn="ctr" eaLnBrk="0" hangingPunct="0">
              <a:spcBef>
                <a:spcPct val="50000"/>
              </a:spcBef>
              <a:defRPr/>
            </a:pPr>
            <a:r>
              <a:rPr lang="en-US" sz="1500" dirty="0">
                <a:solidFill>
                  <a:schemeClr val="bg1"/>
                </a:solidFill>
              </a:rPr>
              <a:t>GS 14: below step 4</a:t>
            </a:r>
          </a:p>
        </p:txBody>
      </p:sp>
      <p:sp>
        <p:nvSpPr>
          <p:cNvPr id="28" name="Multiply 27"/>
          <p:cNvSpPr/>
          <p:nvPr/>
        </p:nvSpPr>
        <p:spPr bwMode="auto">
          <a:xfrm>
            <a:off x="4857750" y="3444479"/>
            <a:ext cx="685800" cy="4572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sz="1350" dirty="0"/>
          </a:p>
        </p:txBody>
      </p:sp>
      <p:sp>
        <p:nvSpPr>
          <p:cNvPr id="29" name="L-Shape 28"/>
          <p:cNvSpPr/>
          <p:nvPr/>
        </p:nvSpPr>
        <p:spPr bwMode="auto">
          <a:xfrm rot="18952646">
            <a:off x="4969670" y="2865835"/>
            <a:ext cx="569119" cy="242888"/>
          </a:xfrm>
          <a:prstGeom prst="corner">
            <a:avLst/>
          </a:prstGeom>
          <a:solidFill>
            <a:srgbClr val="47FA16"/>
          </a:solidFill>
          <a:ln w="9525" cap="flat" cmpd="sng" algn="ctr">
            <a:solidFill>
              <a:schemeClr val="tx1"/>
            </a:solidFill>
            <a:prstDash val="solid"/>
            <a:round/>
            <a:headEnd type="none" w="med" len="med"/>
            <a:tailEnd type="none" w="med" len="med"/>
          </a:ln>
          <a:effectLst/>
        </p:spPr>
        <p:txBody>
          <a:bodyPr/>
          <a:lstStyle/>
          <a:p>
            <a:pPr>
              <a:defRPr/>
            </a:pPr>
            <a:endParaRPr lang="en-US" sz="1350" dirty="0"/>
          </a:p>
        </p:txBody>
      </p:sp>
      <p:sp>
        <p:nvSpPr>
          <p:cNvPr id="10" name="Text Box 8"/>
          <p:cNvSpPr txBox="1">
            <a:spLocks noChangeArrowheads="1"/>
          </p:cNvSpPr>
          <p:nvPr/>
        </p:nvSpPr>
        <p:spPr bwMode="auto">
          <a:xfrm>
            <a:off x="1428750" y="2815828"/>
            <a:ext cx="3028950" cy="553998"/>
          </a:xfrm>
          <a:prstGeom prst="rect">
            <a:avLst/>
          </a:prstGeom>
          <a:solidFill>
            <a:schemeClr val="tx2">
              <a:lumMod val="10000"/>
              <a:lumOff val="90000"/>
            </a:schemeClr>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spAutoFit/>
            <a:flatTx/>
          </a:bodyPr>
          <a:lstStyle/>
          <a:p>
            <a:pPr algn="ctr" eaLnBrk="0" hangingPunct="0">
              <a:spcBef>
                <a:spcPct val="50000"/>
              </a:spcBef>
              <a:defRPr/>
            </a:pPr>
            <a:r>
              <a:rPr lang="en-US" sz="1500" dirty="0" err="1">
                <a:solidFill>
                  <a:srgbClr val="7030A0"/>
                </a:solidFill>
              </a:rPr>
              <a:t>AcqDemo</a:t>
            </a:r>
            <a:r>
              <a:rPr lang="en-US" sz="1500" dirty="0">
                <a:solidFill>
                  <a:srgbClr val="7030A0"/>
                </a:solidFill>
              </a:rPr>
              <a:t> Career Path</a:t>
            </a:r>
          </a:p>
          <a:p>
            <a:pPr algn="ctr" eaLnBrk="0" hangingPunct="0">
              <a:defRPr/>
            </a:pPr>
            <a:r>
              <a:rPr lang="en-US" sz="1500" dirty="0">
                <a:solidFill>
                  <a:srgbClr val="7030A0"/>
                </a:solidFill>
              </a:rPr>
              <a:t>and Broadband </a:t>
            </a:r>
          </a:p>
        </p:txBody>
      </p:sp>
      <p:sp>
        <p:nvSpPr>
          <p:cNvPr id="11" name="Text Box 10"/>
          <p:cNvSpPr txBox="1">
            <a:spLocks noChangeArrowheads="1"/>
          </p:cNvSpPr>
          <p:nvPr/>
        </p:nvSpPr>
        <p:spPr bwMode="auto">
          <a:xfrm>
            <a:off x="1428750" y="3330178"/>
            <a:ext cx="3028950" cy="669414"/>
          </a:xfrm>
          <a:prstGeom prst="rect">
            <a:avLst/>
          </a:prstGeom>
          <a:solidFill>
            <a:srgbClr val="7030A0"/>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a:spAutoFit/>
            <a:flatTx/>
          </a:bodyPr>
          <a:lstStyle/>
          <a:p>
            <a:pPr algn="ctr" eaLnBrk="0" hangingPunct="0">
              <a:spcBef>
                <a:spcPct val="50000"/>
              </a:spcBef>
              <a:defRPr/>
            </a:pPr>
            <a:r>
              <a:rPr lang="en-US" sz="1500" dirty="0">
                <a:solidFill>
                  <a:schemeClr val="bg1"/>
                </a:solidFill>
              </a:rPr>
              <a:t>NH IV</a:t>
            </a:r>
          </a:p>
          <a:p>
            <a:pPr algn="ctr" eaLnBrk="0" hangingPunct="0">
              <a:spcBef>
                <a:spcPct val="50000"/>
              </a:spcBef>
              <a:defRPr/>
            </a:pPr>
            <a:r>
              <a:rPr lang="en-US" sz="1500" dirty="0">
                <a:solidFill>
                  <a:schemeClr val="bg1"/>
                </a:solidFill>
              </a:rPr>
              <a:t>$125,401</a:t>
            </a:r>
          </a:p>
        </p:txBody>
      </p:sp>
      <p:graphicFrame>
        <p:nvGraphicFramePr>
          <p:cNvPr id="12" name="Content Placeholder 8"/>
          <p:cNvGraphicFramePr>
            <a:graphicFrameLocks/>
          </p:cNvGraphicFramePr>
          <p:nvPr>
            <p:extLst>
              <p:ext uri="{D42A27DB-BD31-4B8C-83A1-F6EECF244321}">
                <p14:modId xmlns:p14="http://schemas.microsoft.com/office/powerpoint/2010/main" val="3257712912"/>
              </p:ext>
            </p:extLst>
          </p:nvPr>
        </p:nvGraphicFramePr>
        <p:xfrm>
          <a:off x="1371600" y="4073129"/>
          <a:ext cx="6286500" cy="834390"/>
        </p:xfrm>
        <a:graphic>
          <a:graphicData uri="http://schemas.openxmlformats.org/drawingml/2006/table">
            <a:tbl>
              <a:tblPr firstRow="1" bandRow="1">
                <a:tableStyleId>{5C22544A-7EE6-4342-B048-85BDC9FD1C3A}</a:tableStyleId>
              </a:tblPr>
              <a:tblGrid>
                <a:gridCol w="6286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628650">
                  <a:extLst>
                    <a:ext uri="{9D8B030D-6E8A-4147-A177-3AD203B41FA5}">
                      <a16:colId xmlns:a16="http://schemas.microsoft.com/office/drawing/2014/main" val="20004"/>
                    </a:ext>
                  </a:extLst>
                </a:gridCol>
                <a:gridCol w="628650">
                  <a:extLst>
                    <a:ext uri="{9D8B030D-6E8A-4147-A177-3AD203B41FA5}">
                      <a16:colId xmlns:a16="http://schemas.microsoft.com/office/drawing/2014/main" val="20005"/>
                    </a:ext>
                  </a:extLst>
                </a:gridCol>
                <a:gridCol w="628650">
                  <a:extLst>
                    <a:ext uri="{9D8B030D-6E8A-4147-A177-3AD203B41FA5}">
                      <a16:colId xmlns:a16="http://schemas.microsoft.com/office/drawing/2014/main" val="20006"/>
                    </a:ext>
                  </a:extLst>
                </a:gridCol>
                <a:gridCol w="628650">
                  <a:extLst>
                    <a:ext uri="{9D8B030D-6E8A-4147-A177-3AD203B41FA5}">
                      <a16:colId xmlns:a16="http://schemas.microsoft.com/office/drawing/2014/main" val="20007"/>
                    </a:ext>
                  </a:extLst>
                </a:gridCol>
                <a:gridCol w="628650">
                  <a:extLst>
                    <a:ext uri="{9D8B030D-6E8A-4147-A177-3AD203B41FA5}">
                      <a16:colId xmlns:a16="http://schemas.microsoft.com/office/drawing/2014/main" val="20008"/>
                    </a:ext>
                  </a:extLst>
                </a:gridCol>
                <a:gridCol w="628650">
                  <a:extLst>
                    <a:ext uri="{9D8B030D-6E8A-4147-A177-3AD203B41FA5}">
                      <a16:colId xmlns:a16="http://schemas.microsoft.com/office/drawing/2014/main" val="20009"/>
                    </a:ext>
                  </a:extLst>
                </a:gridCol>
              </a:tblGrid>
              <a:tr h="278130">
                <a:tc gridSpan="10">
                  <a:txBody>
                    <a:bodyPr/>
                    <a:lstStyle/>
                    <a:p>
                      <a:pPr algn="ctr"/>
                      <a:r>
                        <a:rPr lang="en-US" sz="1200" dirty="0"/>
                        <a:t>GS 15</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278130">
                <a:tc>
                  <a:txBody>
                    <a:bodyPr/>
                    <a:lstStyle/>
                    <a:p>
                      <a:pPr algn="ctr"/>
                      <a:r>
                        <a:rPr lang="en-US" sz="900" dirty="0"/>
                        <a:t>1</a:t>
                      </a:r>
                    </a:p>
                  </a:txBody>
                  <a:tcPr marL="68580" marR="68580" marT="34290" marB="34290"/>
                </a:tc>
                <a:tc>
                  <a:txBody>
                    <a:bodyPr/>
                    <a:lstStyle/>
                    <a:p>
                      <a:pPr algn="ctr"/>
                      <a:r>
                        <a:rPr lang="en-US" sz="900" dirty="0"/>
                        <a:t>2</a:t>
                      </a:r>
                    </a:p>
                  </a:txBody>
                  <a:tcPr marL="68580" marR="68580" marT="34290" marB="34290"/>
                </a:tc>
                <a:tc>
                  <a:txBody>
                    <a:bodyPr/>
                    <a:lstStyle/>
                    <a:p>
                      <a:pPr algn="ctr"/>
                      <a:r>
                        <a:rPr lang="en-US" sz="900" dirty="0"/>
                        <a:t>3</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5</a:t>
                      </a:r>
                    </a:p>
                  </a:txBody>
                  <a:tcPr marL="68580" marR="68580" marT="34290" marB="34290"/>
                </a:tc>
                <a:tc>
                  <a:txBody>
                    <a:bodyPr/>
                    <a:lstStyle/>
                    <a:p>
                      <a:pPr algn="ctr"/>
                      <a:r>
                        <a:rPr lang="en-US" sz="900" dirty="0"/>
                        <a:t>6</a:t>
                      </a:r>
                    </a:p>
                  </a:txBody>
                  <a:tcPr marL="68580" marR="68580" marT="34290" marB="34290"/>
                </a:tc>
                <a:tc>
                  <a:txBody>
                    <a:bodyPr/>
                    <a:lstStyle/>
                    <a:p>
                      <a:pPr algn="ctr"/>
                      <a:r>
                        <a:rPr lang="en-US" sz="900" dirty="0"/>
                        <a:t>7</a:t>
                      </a:r>
                    </a:p>
                  </a:txBody>
                  <a:tcPr marL="68580" marR="68580" marT="34290" marB="34290"/>
                </a:tc>
                <a:tc>
                  <a:txBody>
                    <a:bodyPr/>
                    <a:lstStyle/>
                    <a:p>
                      <a:pPr algn="ctr"/>
                      <a:r>
                        <a:rPr lang="en-US" sz="900" dirty="0"/>
                        <a:t>8</a:t>
                      </a:r>
                    </a:p>
                  </a:txBody>
                  <a:tcPr marL="68580" marR="68580" marT="34290" marB="34290"/>
                </a:tc>
                <a:tc>
                  <a:txBody>
                    <a:bodyPr/>
                    <a:lstStyle/>
                    <a:p>
                      <a:pPr algn="ctr"/>
                      <a:r>
                        <a:rPr lang="en-US" sz="900" dirty="0"/>
                        <a:t>9</a:t>
                      </a:r>
                    </a:p>
                  </a:txBody>
                  <a:tcPr marL="68580" marR="68580" marT="34290" marB="34290"/>
                </a:tc>
                <a:tc>
                  <a:txBody>
                    <a:bodyPr/>
                    <a:lstStyle/>
                    <a:p>
                      <a:pPr algn="ctr"/>
                      <a:r>
                        <a:rPr lang="en-US" sz="900" dirty="0"/>
                        <a:t>10</a:t>
                      </a:r>
                    </a:p>
                  </a:txBody>
                  <a:tcPr marL="68580" marR="68580" marT="34290" marB="34290"/>
                </a:tc>
                <a:extLst>
                  <a:ext uri="{0D108BD9-81ED-4DB2-BD59-A6C34878D82A}">
                    <a16:rowId xmlns:a16="http://schemas.microsoft.com/office/drawing/2014/main" val="10001"/>
                  </a:ext>
                </a:extLst>
              </a:tr>
              <a:tr h="278130">
                <a:tc>
                  <a:txBody>
                    <a:bodyPr/>
                    <a:lstStyle/>
                    <a:p>
                      <a:pPr algn="ctr"/>
                      <a:r>
                        <a:rPr lang="en-US" sz="900" dirty="0"/>
                        <a:t>105,123</a:t>
                      </a:r>
                    </a:p>
                  </a:txBody>
                  <a:tcPr marL="0" marR="0" marT="0" marB="0" anchor="ctr"/>
                </a:tc>
                <a:tc>
                  <a:txBody>
                    <a:bodyPr/>
                    <a:lstStyle/>
                    <a:p>
                      <a:pPr algn="ctr"/>
                      <a:r>
                        <a:rPr lang="en-US" sz="900" dirty="0"/>
                        <a:t>108,627</a:t>
                      </a:r>
                    </a:p>
                  </a:txBody>
                  <a:tcPr marL="0" marR="0" marT="0" marB="0" anchor="ctr"/>
                </a:tc>
                <a:tc>
                  <a:txBody>
                    <a:bodyPr/>
                    <a:lstStyle/>
                    <a:p>
                      <a:pPr algn="ctr"/>
                      <a:r>
                        <a:rPr lang="en-US" sz="900" dirty="0"/>
                        <a:t>112,131</a:t>
                      </a:r>
                    </a:p>
                  </a:txBody>
                  <a:tcPr marL="0" marR="0" marT="0" marB="0" anchor="ctr"/>
                </a:tc>
                <a:tc>
                  <a:txBody>
                    <a:bodyPr/>
                    <a:lstStyle/>
                    <a:p>
                      <a:pPr algn="ctr"/>
                      <a:r>
                        <a:rPr lang="en-US" sz="900" dirty="0"/>
                        <a:t>115,635</a:t>
                      </a:r>
                    </a:p>
                  </a:txBody>
                  <a:tcPr marL="0" marR="0" marT="0" marB="0" anchor="ctr"/>
                </a:tc>
                <a:tc>
                  <a:txBody>
                    <a:bodyPr/>
                    <a:lstStyle/>
                    <a:p>
                      <a:pPr algn="ctr"/>
                      <a:r>
                        <a:rPr lang="en-US" sz="900" dirty="0"/>
                        <a:t>119,139</a:t>
                      </a:r>
                    </a:p>
                  </a:txBody>
                  <a:tcPr marL="0" marR="0" marT="0" marB="0" anchor="ctr"/>
                </a:tc>
                <a:tc>
                  <a:txBody>
                    <a:bodyPr/>
                    <a:lstStyle/>
                    <a:p>
                      <a:pPr algn="ctr"/>
                      <a:r>
                        <a:rPr lang="en-US" sz="900" dirty="0"/>
                        <a:t>122,643</a:t>
                      </a:r>
                    </a:p>
                  </a:txBody>
                  <a:tcPr marL="0" marR="0" marT="0" marB="0" anchor="ctr"/>
                </a:tc>
                <a:tc>
                  <a:txBody>
                    <a:bodyPr/>
                    <a:lstStyle/>
                    <a:p>
                      <a:pPr algn="ctr"/>
                      <a:r>
                        <a:rPr lang="en-US" sz="900" dirty="0"/>
                        <a:t>126,147</a:t>
                      </a:r>
                    </a:p>
                  </a:txBody>
                  <a:tcPr marL="0" marR="0" marT="0" marB="0" anchor="ctr"/>
                </a:tc>
                <a:tc>
                  <a:txBody>
                    <a:bodyPr/>
                    <a:lstStyle/>
                    <a:p>
                      <a:pPr algn="ctr"/>
                      <a:r>
                        <a:rPr lang="en-US" sz="900" dirty="0"/>
                        <a:t>129,651</a:t>
                      </a:r>
                    </a:p>
                  </a:txBody>
                  <a:tcPr marL="0" marR="0" marT="0" marB="0" anchor="ctr"/>
                </a:tc>
                <a:tc>
                  <a:txBody>
                    <a:bodyPr/>
                    <a:lstStyle/>
                    <a:p>
                      <a:pPr algn="ctr"/>
                      <a:r>
                        <a:rPr lang="en-US" sz="900" dirty="0"/>
                        <a:t>133,155</a:t>
                      </a:r>
                    </a:p>
                  </a:txBody>
                  <a:tcPr marL="0" marR="0" marT="0" marB="0" anchor="ctr"/>
                </a:tc>
                <a:tc>
                  <a:txBody>
                    <a:bodyPr/>
                    <a:lstStyle/>
                    <a:p>
                      <a:pPr algn="ctr"/>
                      <a:r>
                        <a:rPr lang="en-US" sz="900" dirty="0"/>
                        <a:t>136,659</a:t>
                      </a:r>
                    </a:p>
                  </a:txBody>
                  <a:tcPr marL="0" marR="0" marT="0" marB="0" anchor="ctr"/>
                </a:tc>
                <a:extLst>
                  <a:ext uri="{0D108BD9-81ED-4DB2-BD59-A6C34878D82A}">
                    <a16:rowId xmlns:a16="http://schemas.microsoft.com/office/drawing/2014/main" val="10002"/>
                  </a:ext>
                </a:extLst>
              </a:tr>
            </a:tbl>
          </a:graphicData>
        </a:graphic>
      </p:graphicFrame>
      <p:sp>
        <p:nvSpPr>
          <p:cNvPr id="13" name="Right Arrow 12"/>
          <p:cNvSpPr>
            <a:spLocks noChangeArrowheads="1"/>
          </p:cNvSpPr>
          <p:nvPr/>
        </p:nvSpPr>
        <p:spPr bwMode="auto">
          <a:xfrm>
            <a:off x="4457700" y="3158729"/>
            <a:ext cx="514350" cy="514350"/>
          </a:xfrm>
          <a:prstGeom prst="rightArrow">
            <a:avLst>
              <a:gd name="adj1" fmla="val 50000"/>
              <a:gd name="adj2" fmla="val 50000"/>
            </a:avLst>
          </a:prstGeom>
          <a:solidFill>
            <a:schemeClr val="tx2">
              <a:lumMod val="10000"/>
              <a:lumOff val="90000"/>
            </a:schemeClr>
          </a:solidFill>
          <a:ln w="28575" algn="ctr">
            <a:solidFill>
              <a:schemeClr val="tx1"/>
            </a:solidFill>
            <a:round/>
            <a:headEnd/>
            <a:tailEnd/>
          </a:ln>
        </p:spPr>
        <p:txBody>
          <a:bodyPr/>
          <a:lstStyle/>
          <a:p>
            <a:endParaRPr lang="en-US" sz="1350" dirty="0"/>
          </a:p>
        </p:txBody>
      </p:sp>
      <p:graphicFrame>
        <p:nvGraphicFramePr>
          <p:cNvPr id="14" name="Content Placeholder 8"/>
          <p:cNvGraphicFramePr>
            <a:graphicFrameLocks/>
          </p:cNvGraphicFramePr>
          <p:nvPr>
            <p:extLst>
              <p:ext uri="{D42A27DB-BD31-4B8C-83A1-F6EECF244321}">
                <p14:modId xmlns:p14="http://schemas.microsoft.com/office/powerpoint/2010/main" val="1551682661"/>
              </p:ext>
            </p:extLst>
          </p:nvPr>
        </p:nvGraphicFramePr>
        <p:xfrm>
          <a:off x="1371600" y="4930379"/>
          <a:ext cx="6286500" cy="556260"/>
        </p:xfrm>
        <a:graphic>
          <a:graphicData uri="http://schemas.openxmlformats.org/drawingml/2006/table">
            <a:tbl>
              <a:tblPr firstRow="1" bandRow="1">
                <a:tableStyleId>{5C22544A-7EE6-4342-B048-85BDC9FD1C3A}</a:tableStyleId>
              </a:tblPr>
              <a:tblGrid>
                <a:gridCol w="6286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628650">
                  <a:extLst>
                    <a:ext uri="{9D8B030D-6E8A-4147-A177-3AD203B41FA5}">
                      <a16:colId xmlns:a16="http://schemas.microsoft.com/office/drawing/2014/main" val="20004"/>
                    </a:ext>
                  </a:extLst>
                </a:gridCol>
                <a:gridCol w="628650">
                  <a:extLst>
                    <a:ext uri="{9D8B030D-6E8A-4147-A177-3AD203B41FA5}">
                      <a16:colId xmlns:a16="http://schemas.microsoft.com/office/drawing/2014/main" val="20005"/>
                    </a:ext>
                  </a:extLst>
                </a:gridCol>
                <a:gridCol w="628650">
                  <a:extLst>
                    <a:ext uri="{9D8B030D-6E8A-4147-A177-3AD203B41FA5}">
                      <a16:colId xmlns:a16="http://schemas.microsoft.com/office/drawing/2014/main" val="20006"/>
                    </a:ext>
                  </a:extLst>
                </a:gridCol>
                <a:gridCol w="628650">
                  <a:extLst>
                    <a:ext uri="{9D8B030D-6E8A-4147-A177-3AD203B41FA5}">
                      <a16:colId xmlns:a16="http://schemas.microsoft.com/office/drawing/2014/main" val="20007"/>
                    </a:ext>
                  </a:extLst>
                </a:gridCol>
                <a:gridCol w="628650">
                  <a:extLst>
                    <a:ext uri="{9D8B030D-6E8A-4147-A177-3AD203B41FA5}">
                      <a16:colId xmlns:a16="http://schemas.microsoft.com/office/drawing/2014/main" val="20008"/>
                    </a:ext>
                  </a:extLst>
                </a:gridCol>
                <a:gridCol w="628650">
                  <a:extLst>
                    <a:ext uri="{9D8B030D-6E8A-4147-A177-3AD203B41FA5}">
                      <a16:colId xmlns:a16="http://schemas.microsoft.com/office/drawing/2014/main" val="20009"/>
                    </a:ext>
                  </a:extLst>
                </a:gridCol>
              </a:tblGrid>
              <a:tr h="278130">
                <a:tc gridSpan="10">
                  <a:txBody>
                    <a:bodyPr/>
                    <a:lstStyle/>
                    <a:p>
                      <a:pPr algn="ctr"/>
                      <a:r>
                        <a:rPr lang="en-US" sz="1200" dirty="0"/>
                        <a:t>GS 14</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278130">
                <a:tc>
                  <a:txBody>
                    <a:bodyPr/>
                    <a:lstStyle/>
                    <a:p>
                      <a:pPr algn="ctr"/>
                      <a:r>
                        <a:rPr lang="en-US" sz="900" dirty="0"/>
                        <a:t>89,370</a:t>
                      </a:r>
                    </a:p>
                  </a:txBody>
                  <a:tcPr marL="0" marR="0" marT="0" marB="0" anchor="ctr"/>
                </a:tc>
                <a:tc>
                  <a:txBody>
                    <a:bodyPr/>
                    <a:lstStyle/>
                    <a:p>
                      <a:pPr algn="ctr"/>
                      <a:r>
                        <a:rPr lang="en-US" sz="900" dirty="0"/>
                        <a:t>92,349</a:t>
                      </a:r>
                    </a:p>
                  </a:txBody>
                  <a:tcPr marL="0" marR="0" marT="0" marB="0" anchor="ctr"/>
                </a:tc>
                <a:tc>
                  <a:txBody>
                    <a:bodyPr/>
                    <a:lstStyle/>
                    <a:p>
                      <a:pPr algn="ctr"/>
                      <a:r>
                        <a:rPr lang="en-US" sz="900" dirty="0"/>
                        <a:t>95,328</a:t>
                      </a:r>
                    </a:p>
                  </a:txBody>
                  <a:tcPr marL="0" marR="0" marT="0" marB="0" anchor="ctr"/>
                </a:tc>
                <a:tc>
                  <a:txBody>
                    <a:bodyPr/>
                    <a:lstStyle/>
                    <a:p>
                      <a:pPr algn="ctr"/>
                      <a:r>
                        <a:rPr lang="en-US" sz="900" dirty="0"/>
                        <a:t>98,307</a:t>
                      </a:r>
                    </a:p>
                  </a:txBody>
                  <a:tcPr marL="0" marR="0" marT="0" marB="0" anchor="ctr"/>
                </a:tc>
                <a:tc>
                  <a:txBody>
                    <a:bodyPr/>
                    <a:lstStyle/>
                    <a:p>
                      <a:pPr algn="ctr"/>
                      <a:r>
                        <a:rPr lang="en-US" sz="900" dirty="0"/>
                        <a:t>101,286</a:t>
                      </a:r>
                    </a:p>
                  </a:txBody>
                  <a:tcPr marL="0" marR="0" marT="0" marB="0" anchor="ctr"/>
                </a:tc>
                <a:tc>
                  <a:txBody>
                    <a:bodyPr/>
                    <a:lstStyle/>
                    <a:p>
                      <a:pPr algn="ctr"/>
                      <a:r>
                        <a:rPr lang="en-US" sz="900" dirty="0"/>
                        <a:t>104,265</a:t>
                      </a:r>
                    </a:p>
                  </a:txBody>
                  <a:tcPr marL="0" marR="0" marT="0" marB="0" anchor="ctr"/>
                </a:tc>
                <a:tc>
                  <a:txBody>
                    <a:bodyPr/>
                    <a:lstStyle/>
                    <a:p>
                      <a:pPr algn="ctr"/>
                      <a:r>
                        <a:rPr lang="en-US" sz="900" dirty="0"/>
                        <a:t>107,244</a:t>
                      </a:r>
                    </a:p>
                  </a:txBody>
                  <a:tcPr marL="0" marR="0" marT="0" marB="0" anchor="ctr"/>
                </a:tc>
                <a:tc>
                  <a:txBody>
                    <a:bodyPr/>
                    <a:lstStyle/>
                    <a:p>
                      <a:pPr algn="ctr"/>
                      <a:r>
                        <a:rPr lang="en-US" sz="900" dirty="0"/>
                        <a:t>110,223</a:t>
                      </a:r>
                    </a:p>
                  </a:txBody>
                  <a:tcPr marL="0" marR="0" marT="0" marB="0" anchor="ctr"/>
                </a:tc>
                <a:tc>
                  <a:txBody>
                    <a:bodyPr/>
                    <a:lstStyle/>
                    <a:p>
                      <a:pPr algn="ctr"/>
                      <a:r>
                        <a:rPr lang="en-US" sz="900" dirty="0"/>
                        <a:t>113,202</a:t>
                      </a:r>
                    </a:p>
                  </a:txBody>
                  <a:tcPr marL="0" marR="0" marT="0" marB="0" anchor="ctr"/>
                </a:tc>
                <a:tc>
                  <a:txBody>
                    <a:bodyPr/>
                    <a:lstStyle/>
                    <a:p>
                      <a:pPr algn="ctr"/>
                      <a:r>
                        <a:rPr lang="en-US" sz="900" dirty="0"/>
                        <a:t>116,181</a:t>
                      </a:r>
                    </a:p>
                  </a:txBody>
                  <a:tcPr marL="0" marR="0" marT="0" marB="0" anchor="ctr"/>
                </a:tc>
                <a:extLst>
                  <a:ext uri="{0D108BD9-81ED-4DB2-BD59-A6C34878D82A}">
                    <a16:rowId xmlns:a16="http://schemas.microsoft.com/office/drawing/2014/main" val="10001"/>
                  </a:ext>
                </a:extLst>
              </a:tr>
            </a:tbl>
          </a:graphicData>
        </a:graphic>
      </p:graphicFrame>
      <p:sp>
        <p:nvSpPr>
          <p:cNvPr id="17" name="Left-Right-Up Arrow 16"/>
          <p:cNvSpPr/>
          <p:nvPr/>
        </p:nvSpPr>
        <p:spPr bwMode="auto">
          <a:xfrm rot="10800000">
            <a:off x="4857750" y="4024977"/>
            <a:ext cx="571500" cy="514350"/>
          </a:xfrm>
          <a:prstGeom prst="leftRightUpArrow">
            <a:avLst/>
          </a:prstGeom>
          <a:solidFill>
            <a:srgbClr val="FF0000"/>
          </a:solidFill>
          <a:ln w="9525" cap="flat" cmpd="sng" algn="ctr">
            <a:solidFill>
              <a:srgbClr val="FF0000"/>
            </a:solidFill>
            <a:prstDash val="solid"/>
            <a:round/>
            <a:headEnd type="none" w="med" len="med"/>
            <a:tailEnd type="none" w="med" len="med"/>
          </a:ln>
          <a:effectLst/>
        </p:spPr>
        <p:txBody>
          <a:bodyPr/>
          <a:lstStyle/>
          <a:p>
            <a:pPr>
              <a:defRPr/>
            </a:pPr>
            <a:endParaRPr lang="en-US" sz="1350" dirty="0"/>
          </a:p>
        </p:txBody>
      </p:sp>
      <p:grpSp>
        <p:nvGrpSpPr>
          <p:cNvPr id="4" name="Group 3">
            <a:extLst>
              <a:ext uri="{FF2B5EF4-FFF2-40B4-BE49-F238E27FC236}">
                <a16:creationId xmlns:a16="http://schemas.microsoft.com/office/drawing/2014/main" id="{67F50CC6-5A3B-41BD-AB6D-DA95AF692F86}"/>
              </a:ext>
            </a:extLst>
          </p:cNvPr>
          <p:cNvGrpSpPr/>
          <p:nvPr/>
        </p:nvGrpSpPr>
        <p:grpSpPr>
          <a:xfrm>
            <a:off x="1371599" y="4402350"/>
            <a:ext cx="6286499" cy="1416770"/>
            <a:chOff x="1828798" y="4726800"/>
            <a:chExt cx="8381999" cy="1889028"/>
          </a:xfrm>
        </p:grpSpPr>
        <p:sp>
          <p:nvSpPr>
            <p:cNvPr id="15" name="Oval 14"/>
            <p:cNvSpPr>
              <a:spLocks noChangeArrowheads="1"/>
            </p:cNvSpPr>
            <p:nvPr/>
          </p:nvSpPr>
          <p:spPr bwMode="auto">
            <a:xfrm>
              <a:off x="6298532" y="4726800"/>
              <a:ext cx="1905000" cy="914400"/>
            </a:xfrm>
            <a:prstGeom prst="ellipse">
              <a:avLst/>
            </a:prstGeom>
            <a:noFill/>
            <a:ln w="28575" algn="ctr">
              <a:solidFill>
                <a:srgbClr val="FC3514"/>
              </a:solidFill>
              <a:round/>
              <a:headEnd/>
              <a:tailEnd/>
            </a:ln>
          </p:spPr>
          <p:txBody>
            <a:bodyPr/>
            <a:lstStyle/>
            <a:p>
              <a:endParaRPr lang="en-US" sz="1350" dirty="0"/>
            </a:p>
          </p:txBody>
        </p:sp>
        <p:grpSp>
          <p:nvGrpSpPr>
            <p:cNvPr id="3" name="Group 2">
              <a:extLst>
                <a:ext uri="{FF2B5EF4-FFF2-40B4-BE49-F238E27FC236}">
                  <a16:creationId xmlns:a16="http://schemas.microsoft.com/office/drawing/2014/main" id="{3DFA85F3-1E8F-47E2-80AC-487813DAA74C}"/>
                </a:ext>
              </a:extLst>
            </p:cNvPr>
            <p:cNvGrpSpPr/>
            <p:nvPr/>
          </p:nvGrpSpPr>
          <p:grpSpPr>
            <a:xfrm>
              <a:off x="1828798" y="5667616"/>
              <a:ext cx="8381999" cy="948212"/>
              <a:chOff x="1828798" y="5667616"/>
              <a:chExt cx="8381999" cy="948212"/>
            </a:xfrm>
          </p:grpSpPr>
          <p:sp>
            <p:nvSpPr>
              <p:cNvPr id="69709" name="Right Arrow 19"/>
              <p:cNvSpPr>
                <a:spLocks noChangeArrowheads="1"/>
              </p:cNvSpPr>
              <p:nvPr/>
            </p:nvSpPr>
            <p:spPr bwMode="auto">
              <a:xfrm rot="19692684">
                <a:off x="5515037" y="5667616"/>
                <a:ext cx="1584279" cy="245252"/>
              </a:xfrm>
              <a:prstGeom prst="rightArrow">
                <a:avLst>
                  <a:gd name="adj1" fmla="val 50000"/>
                  <a:gd name="adj2" fmla="val 50095"/>
                </a:avLst>
              </a:prstGeom>
              <a:solidFill>
                <a:srgbClr val="FFFF00"/>
              </a:solidFill>
              <a:ln w="9525" algn="ctr">
                <a:solidFill>
                  <a:srgbClr val="FC3514"/>
                </a:solidFill>
                <a:round/>
                <a:headEnd/>
                <a:tailEnd/>
              </a:ln>
            </p:spPr>
            <p:txBody>
              <a:bodyPr/>
              <a:lstStyle/>
              <a:p>
                <a:endParaRPr lang="en-US" sz="1350" dirty="0"/>
              </a:p>
            </p:txBody>
          </p:sp>
          <p:sp>
            <p:nvSpPr>
              <p:cNvPr id="16" name="TextBox 15"/>
              <p:cNvSpPr txBox="1"/>
              <p:nvPr/>
            </p:nvSpPr>
            <p:spPr bwMode="auto">
              <a:xfrm>
                <a:off x="1828798" y="6164422"/>
                <a:ext cx="8381999" cy="451406"/>
              </a:xfrm>
              <a:prstGeom prst="rect">
                <a:avLst/>
              </a:prstGeom>
              <a:noFill/>
            </p:spPr>
            <p:txBody>
              <a:bodyPr wrap="square">
                <a:spAutoFit/>
              </a:bodyPr>
              <a:lstStyle/>
              <a:p>
                <a:pPr marL="434578" indent="-257175">
                  <a:buClr>
                    <a:schemeClr val="tx1"/>
                  </a:buClr>
                  <a:buFont typeface="Wingdings" panose="05000000000000000000" pitchFamily="2" charset="2"/>
                  <a:buChar char="Ø"/>
                  <a:defRPr/>
                </a:pPr>
                <a:r>
                  <a:rPr lang="en-US" sz="1600" dirty="0"/>
                  <a:t>Pay is set to next higher step from current adjusted rate of basic pay</a:t>
                </a:r>
              </a:p>
            </p:txBody>
          </p:sp>
        </p:grpSp>
      </p:grpSp>
      <p:sp>
        <p:nvSpPr>
          <p:cNvPr id="18" name="Slide Number Placeholder 3">
            <a:extLst>
              <a:ext uri="{FF2B5EF4-FFF2-40B4-BE49-F238E27FC236}">
                <a16:creationId xmlns:a16="http://schemas.microsoft.com/office/drawing/2014/main" id="{29D1CFA8-5555-4565-8AE5-B325ECA8D783}"/>
              </a:ext>
            </a:extLst>
          </p:cNvPr>
          <p:cNvSpPr>
            <a:spLocks noGrp="1"/>
          </p:cNvSpPr>
          <p:nvPr>
            <p:ph type="sldNum" sz="quarter" idx="12"/>
          </p:nvPr>
        </p:nvSpPr>
        <p:spPr>
          <a:xfrm>
            <a:off x="7600950" y="5849802"/>
            <a:ext cx="1543050" cy="150949"/>
          </a:xfrm>
        </p:spPr>
        <p:txBody>
          <a:bodyPr/>
          <a:lstStyle/>
          <a:p>
            <a:fld id="{F85093EB-6271-4776-AD74-9AC7DBDF4235}" type="slidenum">
              <a:rPr lang="en-US" smtClean="0"/>
              <a:t>55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0" dur="500"/>
                                        <p:tgtEl>
                                          <p:spTgt spid="614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3" dur="500"/>
                                        <p:tgtEl>
                                          <p:spTgt spid="61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linds(horizontal)">
                                      <p:cBhvr>
                                        <p:cTn id="50" dur="500"/>
                                        <p:tgtEl>
                                          <p:spTgt spid="2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linds(horizont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10" grpId="0" animBg="1"/>
      <p:bldP spid="11"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268283"/>
            <a:ext cx="9144000" cy="1039430"/>
          </a:xfrm>
          <a:prstGeom prst="rect">
            <a:avLst/>
          </a:prstGeom>
        </p:spPr>
        <p:txBody>
          <a:bodyPr>
            <a:noAutofit/>
          </a:bodyPr>
          <a:lstStyle/>
          <a:p>
            <a:r>
              <a:rPr lang="en-US" dirty="0"/>
              <a:t>V. CONTRIBUTION-BASED</a:t>
            </a:r>
            <a:br>
              <a:rPr lang="en-US" dirty="0"/>
            </a:br>
            <a:r>
              <a:rPr lang="en-US" dirty="0"/>
              <a:t>COMPENSATION and APPRAISAL SYSTEM (CCAS)</a:t>
            </a:r>
          </a:p>
        </p:txBody>
      </p:sp>
      <p:sp>
        <p:nvSpPr>
          <p:cNvPr id="50180" name="Slide Number Placeholder 4"/>
          <p:cNvSpPr>
            <a:spLocks noGrp="1"/>
          </p:cNvSpPr>
          <p:nvPr>
            <p:ph type="sldNum" sz="quarter" idx="12"/>
          </p:nvPr>
        </p:nvSpPr>
        <p:spPr bwMode="auto">
          <a:xfrm>
            <a:off x="6400800" y="5772150"/>
            <a:ext cx="1600200" cy="210741"/>
          </a:xfrm>
          <a:prstGeom prst="rect">
            <a:avLst/>
          </a:prstGeom>
          <a:noFill/>
          <a:ln>
            <a:miter lim="800000"/>
            <a:headEnd/>
            <a:tailEnd/>
          </a:ln>
        </p:spPr>
        <p:txBody>
          <a:bodyPr/>
          <a:lstStyle/>
          <a:p>
            <a:r>
              <a:rPr lang="en-US" dirty="0"/>
              <a:t> </a:t>
            </a:r>
          </a:p>
        </p:txBody>
      </p:sp>
      <p:sp>
        <p:nvSpPr>
          <p:cNvPr id="7" name="Slide Number Placeholder 3">
            <a:extLst>
              <a:ext uri="{FF2B5EF4-FFF2-40B4-BE49-F238E27FC236}">
                <a16:creationId xmlns:a16="http://schemas.microsoft.com/office/drawing/2014/main" id="{BC5C134F-4919-45C3-9A1C-C53F60C1C456}"/>
              </a:ext>
            </a:extLst>
          </p:cNvPr>
          <p:cNvSpPr txBox="1">
            <a:spLocks/>
          </p:cNvSpPr>
          <p:nvPr/>
        </p:nvSpPr>
        <p:spPr>
          <a:xfrm>
            <a:off x="7600950" y="6707051"/>
            <a:ext cx="1543050" cy="150949"/>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093EB-6271-4776-AD74-9AC7DBDF4235}" type="slidenum">
              <a:rPr lang="en-US" sz="900"/>
              <a:pPr/>
              <a:t>56</a:t>
            </a:fld>
            <a:endParaRPr lang="en-US" sz="900" dirty="0"/>
          </a:p>
        </p:txBody>
      </p:sp>
      <p:pic>
        <p:nvPicPr>
          <p:cNvPr id="3" name="Picture 2">
            <a:extLst>
              <a:ext uri="{FF2B5EF4-FFF2-40B4-BE49-F238E27FC236}">
                <a16:creationId xmlns:a16="http://schemas.microsoft.com/office/drawing/2014/main" id="{D71D9B2B-3BB4-4F40-B94F-509D9DB84D0F}"/>
              </a:ext>
            </a:extLst>
          </p:cNvPr>
          <p:cNvPicPr>
            <a:picLocks noChangeAspect="1"/>
          </p:cNvPicPr>
          <p:nvPr/>
        </p:nvPicPr>
        <p:blipFill>
          <a:blip r:embed="rId3"/>
          <a:stretch>
            <a:fillRect/>
          </a:stretch>
        </p:blipFill>
        <p:spPr>
          <a:xfrm>
            <a:off x="6142666" y="3441431"/>
            <a:ext cx="2386727" cy="1481257"/>
          </a:xfrm>
          <a:prstGeom prst="rect">
            <a:avLst/>
          </a:prstGeom>
        </p:spPr>
      </p:pic>
      <p:pic>
        <p:nvPicPr>
          <p:cNvPr id="4" name="Picture 3">
            <a:extLst>
              <a:ext uri="{FF2B5EF4-FFF2-40B4-BE49-F238E27FC236}">
                <a16:creationId xmlns:a16="http://schemas.microsoft.com/office/drawing/2014/main" id="{0DF2CE05-9B03-4335-A7E3-0C160894041D}"/>
              </a:ext>
            </a:extLst>
          </p:cNvPr>
          <p:cNvPicPr>
            <a:picLocks noChangeAspect="1"/>
          </p:cNvPicPr>
          <p:nvPr/>
        </p:nvPicPr>
        <p:blipFill>
          <a:blip r:embed="rId4"/>
          <a:stretch>
            <a:fillRect/>
          </a:stretch>
        </p:blipFill>
        <p:spPr>
          <a:xfrm>
            <a:off x="4880793" y="1692641"/>
            <a:ext cx="3349705" cy="2102406"/>
          </a:xfrm>
          <a:prstGeom prst="rect">
            <a:avLst/>
          </a:prstGeom>
        </p:spPr>
      </p:pic>
      <p:sp>
        <p:nvSpPr>
          <p:cNvPr id="50179" name="Content Placeholder 2"/>
          <p:cNvSpPr>
            <a:spLocks noGrp="1"/>
          </p:cNvSpPr>
          <p:nvPr>
            <p:ph idx="4294967295"/>
          </p:nvPr>
        </p:nvSpPr>
        <p:spPr>
          <a:xfrm>
            <a:off x="630936" y="1515540"/>
            <a:ext cx="5249228" cy="4961459"/>
          </a:xfrm>
          <a:prstGeom prst="rect">
            <a:avLst/>
          </a:prstGeom>
        </p:spPr>
        <p:txBody>
          <a:bodyPr>
            <a:noAutofit/>
          </a:bodyPr>
          <a:lstStyle/>
          <a:p>
            <a:pPr>
              <a:buClr>
                <a:schemeClr val="tx1"/>
              </a:buClr>
            </a:pPr>
            <a:r>
              <a:rPr lang="en-US" sz="2200" dirty="0"/>
              <a:t>Personnel Policy Board</a:t>
            </a:r>
            <a:endParaRPr lang="en-US" sz="2200" dirty="0">
              <a:solidFill>
                <a:srgbClr val="0070C0"/>
              </a:solidFill>
            </a:endParaRPr>
          </a:p>
          <a:p>
            <a:pPr>
              <a:buClr>
                <a:schemeClr val="tx1"/>
              </a:buClr>
            </a:pPr>
            <a:r>
              <a:rPr lang="en-US" sz="2200" dirty="0"/>
              <a:t>The CCAS Cycle</a:t>
            </a:r>
          </a:p>
          <a:p>
            <a:pPr>
              <a:buClr>
                <a:schemeClr val="tx1"/>
              </a:buClr>
            </a:pPr>
            <a:r>
              <a:rPr lang="en-US" sz="2200" dirty="0"/>
              <a:t>Contribution Appraisal Factors</a:t>
            </a:r>
          </a:p>
          <a:p>
            <a:pPr>
              <a:buClr>
                <a:schemeClr val="tx1"/>
              </a:buClr>
            </a:pPr>
            <a:r>
              <a:rPr lang="en-US" sz="2200" dirty="0"/>
              <a:t>Descriptors and Discriminators</a:t>
            </a:r>
          </a:p>
          <a:p>
            <a:pPr>
              <a:buClr>
                <a:schemeClr val="tx1"/>
              </a:buClr>
            </a:pPr>
            <a:r>
              <a:rPr lang="en-US" sz="2200" dirty="0"/>
              <a:t>Self and Supervisory Assessments</a:t>
            </a:r>
          </a:p>
          <a:p>
            <a:pPr>
              <a:buClr>
                <a:schemeClr val="tx1"/>
              </a:buClr>
            </a:pPr>
            <a:r>
              <a:rPr lang="en-US" sz="2200" dirty="0"/>
              <a:t>Broadband Level Numerical Score Ranges</a:t>
            </a:r>
          </a:p>
          <a:p>
            <a:pPr>
              <a:buClr>
                <a:schemeClr val="tx1"/>
              </a:buClr>
            </a:pPr>
            <a:r>
              <a:rPr lang="en-US" sz="2200" dirty="0"/>
              <a:t>Sample Rated Level of Contribution</a:t>
            </a:r>
          </a:p>
          <a:p>
            <a:pPr>
              <a:buClr>
                <a:schemeClr val="tx1"/>
              </a:buClr>
            </a:pPr>
            <a:r>
              <a:rPr lang="en-US" sz="2200" dirty="0"/>
              <a:t>Contribution Recognition Payout Criteria</a:t>
            </a:r>
          </a:p>
          <a:p>
            <a:pPr>
              <a:buClr>
                <a:schemeClr val="tx1"/>
              </a:buClr>
            </a:pPr>
            <a:r>
              <a:rPr lang="en-US" sz="2200" dirty="0"/>
              <a:t>Quality of Performance Rating</a:t>
            </a:r>
          </a:p>
          <a:p>
            <a:pPr>
              <a:buClr>
                <a:schemeClr val="tx1"/>
              </a:buClr>
            </a:pPr>
            <a:r>
              <a:rPr lang="en-US" sz="2200" dirty="0"/>
              <a:t>Addressing Inadequate Contribution</a:t>
            </a:r>
          </a:p>
          <a:p>
            <a:pPr>
              <a:buClr>
                <a:schemeClr val="tx1"/>
              </a:buClr>
            </a:pPr>
            <a:r>
              <a:rPr lang="en-US" sz="2200" dirty="0"/>
              <a:t>CCAS Grievance Process</a:t>
            </a:r>
          </a:p>
          <a:p>
            <a:pPr>
              <a:buClr>
                <a:schemeClr val="tx1"/>
              </a:buClr>
            </a:pPr>
            <a:r>
              <a:rPr lang="en-US" sz="2200" dirty="0"/>
              <a:t>Revised RIF Procedures</a:t>
            </a:r>
          </a:p>
          <a:p>
            <a:pPr>
              <a:buFont typeface="Times" pitchFamily="18" charset="0"/>
              <a:buNone/>
            </a:pPr>
            <a:endParaRPr lang="en-US" sz="195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5834" y="228600"/>
            <a:ext cx="9144000" cy="914400"/>
          </a:xfrm>
          <a:prstGeom prst="rect">
            <a:avLst/>
          </a:prstGeom>
        </p:spPr>
        <p:txBody>
          <a:bodyPr>
            <a:noAutofit/>
          </a:bodyPr>
          <a:lstStyle/>
          <a:p>
            <a:r>
              <a:rPr lang="en-US" dirty="0"/>
              <a:t>CCAS</a:t>
            </a:r>
            <a:r>
              <a:rPr lang="en-US" sz="2400" dirty="0"/>
              <a:t/>
            </a:r>
            <a:br>
              <a:rPr lang="en-US" sz="2400" dirty="0"/>
            </a:br>
            <a:r>
              <a:rPr lang="en-US" sz="2400" dirty="0"/>
              <a:t> </a:t>
            </a:r>
            <a:r>
              <a:rPr lang="en-US" sz="2400" i="1" dirty="0"/>
              <a:t>Personnel Policy Board</a:t>
            </a:r>
          </a:p>
        </p:txBody>
      </p:sp>
      <p:sp>
        <p:nvSpPr>
          <p:cNvPr id="51203" name="Rectangle 3"/>
          <p:cNvSpPr>
            <a:spLocks noGrp="1" noChangeArrowheads="1"/>
          </p:cNvSpPr>
          <p:nvPr>
            <p:ph idx="4294967295"/>
          </p:nvPr>
        </p:nvSpPr>
        <p:spPr>
          <a:xfrm>
            <a:off x="630936" y="1143000"/>
            <a:ext cx="7882128" cy="5399470"/>
          </a:xfrm>
          <a:prstGeom prst="rect">
            <a:avLst/>
          </a:prstGeom>
        </p:spPr>
        <p:txBody>
          <a:bodyPr>
            <a:noAutofit/>
          </a:bodyPr>
          <a:lstStyle/>
          <a:p>
            <a:pPr marL="213122" indent="-213122">
              <a:lnSpc>
                <a:spcPct val="100000"/>
              </a:lnSpc>
              <a:buClr>
                <a:schemeClr val="tx1"/>
              </a:buClr>
              <a:defRPr/>
            </a:pPr>
            <a:r>
              <a:rPr lang="en-US" sz="2400" dirty="0">
                <a:solidFill>
                  <a:schemeClr val="tx1">
                    <a:lumMod val="95000"/>
                    <a:lumOff val="5000"/>
                  </a:schemeClr>
                </a:solidFill>
              </a:rPr>
              <a:t>Each Participating Organization will create a Personnel Policy Board, or modify the charter of an existing group, that will:</a:t>
            </a:r>
          </a:p>
          <a:p>
            <a:pPr marL="300038" lvl="1" indent="0">
              <a:lnSpc>
                <a:spcPct val="100000"/>
              </a:lnSpc>
              <a:buClr>
                <a:schemeClr val="tx1"/>
              </a:buClr>
              <a:defRPr/>
            </a:pPr>
            <a:r>
              <a:rPr lang="en-US" sz="2000" dirty="0"/>
              <a:t>  Oversee the civilian pay budget</a:t>
            </a:r>
          </a:p>
          <a:p>
            <a:pPr marL="300038" lvl="1" indent="0">
              <a:lnSpc>
                <a:spcPct val="100000"/>
              </a:lnSpc>
              <a:buClr>
                <a:schemeClr val="tx1"/>
              </a:buClr>
              <a:defRPr/>
            </a:pPr>
            <a:r>
              <a:rPr lang="en-US" sz="2000" dirty="0"/>
              <a:t>  Address issues associated with separate pay systems</a:t>
            </a:r>
          </a:p>
          <a:p>
            <a:pPr marL="300038" lvl="1" indent="0">
              <a:lnSpc>
                <a:spcPct val="100000"/>
              </a:lnSpc>
              <a:buClr>
                <a:schemeClr val="tx1"/>
              </a:buClr>
              <a:defRPr/>
            </a:pPr>
            <a:r>
              <a:rPr lang="en-US" sz="2000" dirty="0"/>
              <a:t>  Determine the composition of the pay pools</a:t>
            </a:r>
          </a:p>
          <a:p>
            <a:pPr marL="300038" lvl="1" indent="0">
              <a:lnSpc>
                <a:spcPct val="100000"/>
              </a:lnSpc>
              <a:buClr>
                <a:schemeClr val="tx1"/>
              </a:buClr>
              <a:defRPr/>
            </a:pPr>
            <a:r>
              <a:rPr lang="en-US" sz="2000" dirty="0"/>
              <a:t>  Review pay pool operations</a:t>
            </a:r>
          </a:p>
          <a:p>
            <a:pPr marL="300038" lvl="1" indent="0">
              <a:lnSpc>
                <a:spcPct val="100000"/>
              </a:lnSpc>
              <a:buClr>
                <a:schemeClr val="tx1"/>
              </a:buClr>
              <a:defRPr/>
            </a:pPr>
            <a:r>
              <a:rPr lang="en-US" sz="2000" dirty="0"/>
              <a:t>  Provide guidance to pay pool managers</a:t>
            </a:r>
          </a:p>
          <a:p>
            <a:pPr marL="300038" lvl="1" indent="0">
              <a:lnSpc>
                <a:spcPct val="100000"/>
              </a:lnSpc>
              <a:buClr>
                <a:schemeClr val="tx1"/>
              </a:buClr>
              <a:defRPr/>
            </a:pPr>
            <a:r>
              <a:rPr lang="en-US" sz="2000" dirty="0"/>
              <a:t>  Administer pay pool funding levels</a:t>
            </a:r>
          </a:p>
          <a:p>
            <a:pPr marL="300038" lvl="1" indent="0">
              <a:lnSpc>
                <a:spcPct val="100000"/>
              </a:lnSpc>
              <a:buClr>
                <a:schemeClr val="tx1"/>
              </a:buClr>
              <a:defRPr/>
            </a:pPr>
            <a:r>
              <a:rPr lang="en-US" sz="2000" dirty="0"/>
              <a:t>  Review new hire and promotion pay</a:t>
            </a:r>
          </a:p>
          <a:p>
            <a:pPr marL="300038" lvl="1" indent="0">
              <a:lnSpc>
                <a:spcPct val="100000"/>
              </a:lnSpc>
              <a:buClr>
                <a:schemeClr val="tx1"/>
              </a:buClr>
              <a:defRPr/>
            </a:pPr>
            <a:r>
              <a:rPr lang="en-US" sz="2000" dirty="0"/>
              <a:t>  Monitor award pool distributions</a:t>
            </a:r>
          </a:p>
          <a:p>
            <a:pPr marL="473869" lvl="1" indent="-173831">
              <a:lnSpc>
                <a:spcPct val="100000"/>
              </a:lnSpc>
              <a:buClr>
                <a:schemeClr val="tx1"/>
              </a:buClr>
              <a:tabLst>
                <a:tab pos="556022" algn="l"/>
              </a:tabLst>
              <a:defRPr/>
            </a:pPr>
            <a:r>
              <a:rPr lang="en-US" sz="2000" dirty="0"/>
              <a:t>Assess the need to modify local demonstration project procedures and policies </a:t>
            </a:r>
          </a:p>
          <a:p>
            <a:pPr marL="473869" lvl="1" indent="-173831">
              <a:lnSpc>
                <a:spcPct val="100000"/>
              </a:lnSpc>
              <a:buClr>
                <a:schemeClr val="tx1"/>
              </a:buClr>
              <a:tabLst>
                <a:tab pos="556022" algn="l"/>
              </a:tabLst>
              <a:defRPr/>
            </a:pPr>
            <a:r>
              <a:rPr lang="en-US" sz="2000" dirty="0"/>
              <a:t>Establish and monitor quality of performance process and results</a:t>
            </a:r>
          </a:p>
          <a:p>
            <a:pPr marL="473869" lvl="1" indent="-173831">
              <a:lnSpc>
                <a:spcPct val="100000"/>
              </a:lnSpc>
              <a:buClr>
                <a:schemeClr val="tx1"/>
              </a:buClr>
              <a:tabLst>
                <a:tab pos="556022" algn="l"/>
              </a:tabLst>
              <a:defRPr/>
            </a:pPr>
            <a:r>
              <a:rPr lang="en-US" sz="2000" dirty="0"/>
              <a:t>Publish local business rules</a:t>
            </a:r>
          </a:p>
          <a:p>
            <a:pPr marL="300038" lvl="1" indent="0">
              <a:lnSpc>
                <a:spcPct val="100000"/>
              </a:lnSpc>
              <a:buClr>
                <a:schemeClr val="tx1"/>
              </a:buClr>
              <a:defRPr/>
            </a:pPr>
            <a:r>
              <a:rPr lang="en-US" sz="2000" dirty="0"/>
              <a:t>  Oversee the transition into </a:t>
            </a:r>
            <a:r>
              <a:rPr lang="en-US" sz="2000" dirty="0" err="1"/>
              <a:t>AcqDemo</a:t>
            </a:r>
            <a:endParaRPr lang="en-US" sz="2000" dirty="0"/>
          </a:p>
          <a:p>
            <a:pPr marL="300038" lvl="1" indent="0">
              <a:lnSpc>
                <a:spcPct val="100000"/>
              </a:lnSpc>
              <a:buClr>
                <a:srgbClr val="1D015F"/>
              </a:buClr>
              <a:buNone/>
              <a:defRPr/>
            </a:pPr>
            <a:endParaRPr lang="en-US" dirty="0"/>
          </a:p>
          <a:p>
            <a:pPr marL="300038" lvl="1" indent="0">
              <a:lnSpc>
                <a:spcPct val="100000"/>
              </a:lnSpc>
              <a:buClr>
                <a:srgbClr val="1D015F"/>
              </a:buClr>
              <a:buNone/>
              <a:defRPr/>
            </a:pPr>
            <a:endParaRPr lang="en-US" dirty="0"/>
          </a:p>
        </p:txBody>
      </p:sp>
      <p:sp>
        <p:nvSpPr>
          <p:cNvPr id="4" name="Slide Number Placeholder 3">
            <a:extLst>
              <a:ext uri="{FF2B5EF4-FFF2-40B4-BE49-F238E27FC236}">
                <a16:creationId xmlns:a16="http://schemas.microsoft.com/office/drawing/2014/main" id="{EE9629E8-3A44-4201-9D92-5E6214716DBB}"/>
              </a:ext>
            </a:extLst>
          </p:cNvPr>
          <p:cNvSpPr>
            <a:spLocks noGrp="1"/>
          </p:cNvSpPr>
          <p:nvPr>
            <p:ph type="sldNum" sz="quarter" idx="12"/>
          </p:nvPr>
        </p:nvSpPr>
        <p:spPr>
          <a:xfrm>
            <a:off x="7585116" y="6707051"/>
            <a:ext cx="1543050" cy="150949"/>
          </a:xfrm>
        </p:spPr>
        <p:txBody>
          <a:bodyPr/>
          <a:lstStyle/>
          <a:p>
            <a:fld id="{F85093EB-6271-4776-AD74-9AC7DBDF4235}" type="slidenum">
              <a:rPr lang="en-US" smtClean="0"/>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2" name="Title 1"/>
          <p:cNvSpPr>
            <a:spLocks noGrp="1"/>
          </p:cNvSpPr>
          <p:nvPr>
            <p:ph type="title" idx="4294967295"/>
          </p:nvPr>
        </p:nvSpPr>
        <p:spPr>
          <a:xfrm>
            <a:off x="0" y="268550"/>
            <a:ext cx="9144000" cy="844612"/>
          </a:xfrm>
          <a:prstGeom prst="rect">
            <a:avLst/>
          </a:prstGeom>
        </p:spPr>
        <p:txBody>
          <a:bodyPr>
            <a:noAutofit/>
          </a:bodyPr>
          <a:lstStyle/>
          <a:p>
            <a:r>
              <a:rPr lang="en-US" dirty="0"/>
              <a:t>CCAS</a:t>
            </a:r>
            <a:r>
              <a:rPr lang="en-US" b="0" i="1" dirty="0"/>
              <a:t> </a:t>
            </a:r>
            <a:br>
              <a:rPr lang="en-US" b="0" i="1" dirty="0"/>
            </a:br>
            <a:r>
              <a:rPr lang="en-US" sz="2400" i="1" dirty="0"/>
              <a:t>The CCAS Cycle</a:t>
            </a:r>
          </a:p>
        </p:txBody>
      </p:sp>
      <p:grpSp>
        <p:nvGrpSpPr>
          <p:cNvPr id="2" name="Group 1">
            <a:extLst>
              <a:ext uri="{FF2B5EF4-FFF2-40B4-BE49-F238E27FC236}">
                <a16:creationId xmlns:a16="http://schemas.microsoft.com/office/drawing/2014/main" id="{090C49A8-4BB0-4396-BF07-73AB0A77BBEA}"/>
              </a:ext>
            </a:extLst>
          </p:cNvPr>
          <p:cNvGrpSpPr/>
          <p:nvPr/>
        </p:nvGrpSpPr>
        <p:grpSpPr>
          <a:xfrm>
            <a:off x="971550" y="1216884"/>
            <a:ext cx="6629400" cy="5372566"/>
            <a:chOff x="2168187" y="1143001"/>
            <a:chExt cx="7113292" cy="5729193"/>
          </a:xfrm>
        </p:grpSpPr>
        <p:sp>
          <p:nvSpPr>
            <p:cNvPr id="52226" name="Freeform 6"/>
            <p:cNvSpPr>
              <a:spLocks/>
            </p:cNvSpPr>
            <p:nvPr/>
          </p:nvSpPr>
          <p:spPr bwMode="auto">
            <a:xfrm>
              <a:off x="5648326" y="4465638"/>
              <a:ext cx="665163" cy="1200150"/>
            </a:xfrm>
            <a:custGeom>
              <a:avLst/>
              <a:gdLst>
                <a:gd name="T0" fmla="*/ 2147483647 w 482"/>
                <a:gd name="T1" fmla="*/ 0 h 818"/>
                <a:gd name="T2" fmla="*/ 0 w 482"/>
                <a:gd name="T3" fmla="*/ 2147483647 h 818"/>
                <a:gd name="T4" fmla="*/ 2147483647 w 482"/>
                <a:gd name="T5" fmla="*/ 2147483647 h 818"/>
                <a:gd name="T6" fmla="*/ 2147483647 w 482"/>
                <a:gd name="T7" fmla="*/ 2147483647 h 818"/>
                <a:gd name="T8" fmla="*/ 2147483647 w 482"/>
                <a:gd name="T9" fmla="*/ 2147483647 h 818"/>
                <a:gd name="T10" fmla="*/ 2147483647 w 482"/>
                <a:gd name="T11" fmla="*/ 2147483647 h 818"/>
                <a:gd name="T12" fmla="*/ 2147483647 w 482"/>
                <a:gd name="T13" fmla="*/ 0 h 818"/>
                <a:gd name="T14" fmla="*/ 2147483647 w 482"/>
                <a:gd name="T15" fmla="*/ 0 h 818"/>
                <a:gd name="T16" fmla="*/ 0 60000 65536"/>
                <a:gd name="T17" fmla="*/ 0 60000 65536"/>
                <a:gd name="T18" fmla="*/ 0 60000 65536"/>
                <a:gd name="T19" fmla="*/ 0 60000 65536"/>
                <a:gd name="T20" fmla="*/ 0 60000 65536"/>
                <a:gd name="T21" fmla="*/ 0 60000 65536"/>
                <a:gd name="T22" fmla="*/ 0 60000 65536"/>
                <a:gd name="T23" fmla="*/ 0 60000 65536"/>
                <a:gd name="T24" fmla="*/ 0 w 482"/>
                <a:gd name="T25" fmla="*/ 0 h 818"/>
                <a:gd name="T26" fmla="*/ 482 w 482"/>
                <a:gd name="T27" fmla="*/ 818 h 8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2" h="818">
                  <a:moveTo>
                    <a:pt x="372" y="0"/>
                  </a:moveTo>
                  <a:lnTo>
                    <a:pt x="0" y="348"/>
                  </a:lnTo>
                  <a:lnTo>
                    <a:pt x="128" y="818"/>
                  </a:lnTo>
                  <a:lnTo>
                    <a:pt x="312" y="807"/>
                  </a:lnTo>
                  <a:lnTo>
                    <a:pt x="257" y="430"/>
                  </a:lnTo>
                  <a:lnTo>
                    <a:pt x="482" y="66"/>
                  </a:lnTo>
                  <a:lnTo>
                    <a:pt x="372" y="0"/>
                  </a:lnTo>
                  <a:close/>
                </a:path>
              </a:pathLst>
            </a:custGeom>
            <a:solidFill>
              <a:srgbClr val="7F7F7F"/>
            </a:solidFill>
            <a:ln w="9525">
              <a:noFill/>
              <a:round/>
              <a:headEnd/>
              <a:tailEnd/>
            </a:ln>
          </p:spPr>
          <p:txBody>
            <a:bodyPr/>
            <a:lstStyle/>
            <a:p>
              <a:endParaRPr lang="en-US" sz="1350" dirty="0"/>
            </a:p>
          </p:txBody>
        </p:sp>
        <p:sp>
          <p:nvSpPr>
            <p:cNvPr id="47110" name="Text Box 48"/>
            <p:cNvSpPr txBox="1">
              <a:spLocks noChangeArrowheads="1"/>
            </p:cNvSpPr>
            <p:nvPr/>
          </p:nvSpPr>
          <p:spPr bwMode="auto">
            <a:xfrm>
              <a:off x="6983414" y="5378452"/>
              <a:ext cx="2298065" cy="677108"/>
            </a:xfrm>
            <a:prstGeom prst="rect">
              <a:avLst/>
            </a:prstGeom>
            <a:noFill/>
            <a:ln w="9525">
              <a:noFill/>
              <a:miter lim="800000"/>
              <a:headEnd/>
              <a:tailEnd/>
            </a:ln>
          </p:spPr>
          <p:txBody>
            <a:bodyPr wrap="none">
              <a:spAutoFit/>
            </a:bodyPr>
            <a:lstStyle/>
            <a:p>
              <a:r>
                <a:rPr lang="en-US" sz="1350" dirty="0">
                  <a:latin typeface="Arial" pitchFamily="34" charset="0"/>
                </a:rPr>
                <a:t>3.  Employee </a:t>
              </a:r>
            </a:p>
            <a:p>
              <a:r>
                <a:rPr lang="en-US" sz="1350" dirty="0">
                  <a:latin typeface="Arial" pitchFamily="34" charset="0"/>
                </a:rPr>
                <a:t>     Self-Assessment</a:t>
              </a:r>
            </a:p>
          </p:txBody>
        </p:sp>
        <p:sp>
          <p:nvSpPr>
            <p:cNvPr id="47111" name="Line 49"/>
            <p:cNvSpPr>
              <a:spLocks noChangeShapeType="1"/>
            </p:cNvSpPr>
            <p:nvPr/>
          </p:nvSpPr>
          <p:spPr bwMode="auto">
            <a:xfrm flipH="1" flipV="1">
              <a:off x="6627813" y="5295900"/>
              <a:ext cx="392583" cy="215148"/>
            </a:xfrm>
            <a:prstGeom prst="line">
              <a:avLst/>
            </a:prstGeom>
            <a:noFill/>
            <a:ln w="12700">
              <a:solidFill>
                <a:schemeClr val="tx1"/>
              </a:solidFill>
              <a:round/>
              <a:headEnd/>
              <a:tailEnd type="triangle" w="med" len="med"/>
            </a:ln>
          </p:spPr>
          <p:txBody>
            <a:bodyPr/>
            <a:lstStyle/>
            <a:p>
              <a:endParaRPr lang="en-US" sz="1350" dirty="0"/>
            </a:p>
          </p:txBody>
        </p:sp>
        <p:sp>
          <p:nvSpPr>
            <p:cNvPr id="47112" name="Text Box 50"/>
            <p:cNvSpPr txBox="1">
              <a:spLocks noChangeArrowheads="1"/>
            </p:cNvSpPr>
            <p:nvPr/>
          </p:nvSpPr>
          <p:spPr bwMode="auto">
            <a:xfrm>
              <a:off x="3333751" y="5545138"/>
              <a:ext cx="1781175" cy="1231107"/>
            </a:xfrm>
            <a:prstGeom prst="rect">
              <a:avLst/>
            </a:prstGeom>
            <a:noFill/>
            <a:ln w="9525">
              <a:noFill/>
              <a:miter lim="800000"/>
              <a:headEnd/>
              <a:tailEnd/>
            </a:ln>
          </p:spPr>
          <p:txBody>
            <a:bodyPr>
              <a:spAutoFit/>
            </a:bodyPr>
            <a:lstStyle/>
            <a:p>
              <a:r>
                <a:rPr lang="en-US" sz="1350" dirty="0">
                  <a:latin typeface="Arial" pitchFamily="34" charset="0"/>
                </a:rPr>
                <a:t>4.  Supervisor’s </a:t>
              </a:r>
            </a:p>
            <a:p>
              <a:r>
                <a:rPr lang="en-US" sz="1350" dirty="0">
                  <a:latin typeface="Arial" pitchFamily="34" charset="0"/>
                </a:rPr>
                <a:t>     Assessment</a:t>
              </a:r>
            </a:p>
          </p:txBody>
        </p:sp>
        <p:sp>
          <p:nvSpPr>
            <p:cNvPr id="47113" name="Line 51"/>
            <p:cNvSpPr>
              <a:spLocks noChangeShapeType="1"/>
            </p:cNvSpPr>
            <p:nvPr/>
          </p:nvSpPr>
          <p:spPr bwMode="auto">
            <a:xfrm flipV="1">
              <a:off x="4757738" y="4879976"/>
              <a:ext cx="177800" cy="665163"/>
            </a:xfrm>
            <a:prstGeom prst="line">
              <a:avLst/>
            </a:prstGeom>
            <a:noFill/>
            <a:ln w="12700">
              <a:solidFill>
                <a:schemeClr val="tx1"/>
              </a:solidFill>
              <a:round/>
              <a:headEnd/>
              <a:tailEnd type="triangle" w="med" len="med"/>
            </a:ln>
          </p:spPr>
          <p:txBody>
            <a:bodyPr/>
            <a:lstStyle/>
            <a:p>
              <a:endParaRPr lang="en-US" sz="1350" dirty="0"/>
            </a:p>
          </p:txBody>
        </p:sp>
        <p:sp>
          <p:nvSpPr>
            <p:cNvPr id="47114" name="Text Box 52"/>
            <p:cNvSpPr txBox="1">
              <a:spLocks noChangeArrowheads="1"/>
            </p:cNvSpPr>
            <p:nvPr/>
          </p:nvSpPr>
          <p:spPr bwMode="auto">
            <a:xfrm>
              <a:off x="4940774" y="5887309"/>
              <a:ext cx="3182924" cy="984885"/>
            </a:xfrm>
            <a:prstGeom prst="rect">
              <a:avLst/>
            </a:prstGeom>
            <a:noFill/>
            <a:ln w="9525">
              <a:noFill/>
              <a:miter lim="800000"/>
              <a:headEnd/>
              <a:tailEnd/>
            </a:ln>
          </p:spPr>
          <p:txBody>
            <a:bodyPr wrap="none">
              <a:spAutoFit/>
            </a:bodyPr>
            <a:lstStyle/>
            <a:p>
              <a:pPr marL="215504" indent="-215504" algn="ctr">
                <a:buFontTx/>
                <a:buAutoNum type="arabicPeriod"/>
              </a:pPr>
              <a:r>
                <a:rPr lang="en-US" sz="1500" b="1" dirty="0">
                  <a:solidFill>
                    <a:srgbClr val="0070C0"/>
                  </a:solidFill>
                  <a:latin typeface="Arial" pitchFamily="34" charset="0"/>
                </a:rPr>
                <a:t>New Cycle Begins</a:t>
              </a:r>
            </a:p>
            <a:p>
              <a:pPr marL="215504" indent="-215504" algn="ctr"/>
              <a:r>
                <a:rPr lang="en-US" sz="1350" dirty="0">
                  <a:latin typeface="Arial" pitchFamily="34" charset="0"/>
                </a:rPr>
                <a:t>Previous Cycle Discussion</a:t>
              </a:r>
            </a:p>
            <a:p>
              <a:pPr marL="215504" indent="-215504" algn="ctr"/>
              <a:r>
                <a:rPr lang="en-US" sz="1350" dirty="0">
                  <a:latin typeface="Arial" pitchFamily="34" charset="0"/>
                </a:rPr>
                <a:t>New Cycle Contribution Plan</a:t>
              </a:r>
            </a:p>
          </p:txBody>
        </p:sp>
        <p:sp>
          <p:nvSpPr>
            <p:cNvPr id="47115" name="Text Box 53"/>
            <p:cNvSpPr txBox="1">
              <a:spLocks noChangeArrowheads="1"/>
            </p:cNvSpPr>
            <p:nvPr/>
          </p:nvSpPr>
          <p:spPr bwMode="auto">
            <a:xfrm>
              <a:off x="2438402" y="3967164"/>
              <a:ext cx="1520825" cy="677108"/>
            </a:xfrm>
            <a:prstGeom prst="rect">
              <a:avLst/>
            </a:prstGeom>
            <a:noFill/>
            <a:ln w="9525">
              <a:noFill/>
              <a:miter lim="800000"/>
              <a:headEnd/>
              <a:tailEnd/>
            </a:ln>
          </p:spPr>
          <p:txBody>
            <a:bodyPr>
              <a:spAutoFit/>
            </a:bodyPr>
            <a:lstStyle/>
            <a:p>
              <a:pPr marL="257175" indent="-257175"/>
              <a:r>
                <a:rPr lang="en-US" sz="1350" dirty="0">
                  <a:latin typeface="Arial" pitchFamily="34" charset="0"/>
                </a:rPr>
                <a:t>5.  Pay Pool </a:t>
              </a:r>
              <a:br>
                <a:rPr lang="en-US" sz="1350" dirty="0">
                  <a:latin typeface="Arial" pitchFamily="34" charset="0"/>
                </a:rPr>
              </a:br>
              <a:r>
                <a:rPr lang="en-US" sz="1350" dirty="0">
                  <a:latin typeface="Arial" pitchFamily="34" charset="0"/>
                </a:rPr>
                <a:t>Panel </a:t>
              </a:r>
            </a:p>
          </p:txBody>
        </p:sp>
        <p:sp>
          <p:nvSpPr>
            <p:cNvPr id="47116" name="Line 54"/>
            <p:cNvSpPr>
              <a:spLocks noChangeShapeType="1"/>
            </p:cNvSpPr>
            <p:nvPr/>
          </p:nvSpPr>
          <p:spPr bwMode="auto">
            <a:xfrm>
              <a:off x="3507709" y="4362856"/>
              <a:ext cx="378491" cy="102782"/>
            </a:xfrm>
            <a:prstGeom prst="line">
              <a:avLst/>
            </a:prstGeom>
            <a:noFill/>
            <a:ln w="12700">
              <a:solidFill>
                <a:schemeClr val="tx1"/>
              </a:solidFill>
              <a:round/>
              <a:headEnd/>
              <a:tailEnd type="triangle" w="med" len="med"/>
            </a:ln>
          </p:spPr>
          <p:txBody>
            <a:bodyPr/>
            <a:lstStyle/>
            <a:p>
              <a:endParaRPr lang="en-US" sz="1350" dirty="0"/>
            </a:p>
          </p:txBody>
        </p:sp>
        <p:sp>
          <p:nvSpPr>
            <p:cNvPr id="47117" name="Text Box 55"/>
            <p:cNvSpPr txBox="1">
              <a:spLocks noChangeArrowheads="1"/>
            </p:cNvSpPr>
            <p:nvPr/>
          </p:nvSpPr>
          <p:spPr bwMode="auto">
            <a:xfrm>
              <a:off x="2168187" y="1937002"/>
              <a:ext cx="2060571" cy="954108"/>
            </a:xfrm>
            <a:prstGeom prst="rect">
              <a:avLst/>
            </a:prstGeom>
            <a:noFill/>
            <a:ln w="9525">
              <a:noFill/>
              <a:miter lim="800000"/>
              <a:headEnd/>
              <a:tailEnd/>
            </a:ln>
          </p:spPr>
          <p:txBody>
            <a:bodyPr wrap="square">
              <a:spAutoFit/>
            </a:bodyPr>
            <a:lstStyle/>
            <a:p>
              <a:pPr marL="257175" indent="-217885">
                <a:buAutoNum type="arabicPeriod" startAt="6"/>
              </a:pPr>
              <a:r>
                <a:rPr lang="en-US" sz="1350" dirty="0">
                  <a:latin typeface="Arial" pitchFamily="34" charset="0"/>
                </a:rPr>
                <a:t>Payout &amp;</a:t>
              </a:r>
            </a:p>
            <a:p>
              <a:pPr marL="264319"/>
              <a:r>
                <a:rPr lang="en-US" sz="1350" dirty="0">
                  <a:latin typeface="Arial" pitchFamily="34" charset="0"/>
                </a:rPr>
                <a:t>End-of-Cycle Discussion</a:t>
              </a:r>
            </a:p>
          </p:txBody>
        </p:sp>
        <p:sp>
          <p:nvSpPr>
            <p:cNvPr id="47118" name="Line 56"/>
            <p:cNvSpPr>
              <a:spLocks noChangeShapeType="1"/>
            </p:cNvSpPr>
            <p:nvPr/>
          </p:nvSpPr>
          <p:spPr bwMode="auto">
            <a:xfrm>
              <a:off x="3733800" y="2493962"/>
              <a:ext cx="444500" cy="249238"/>
            </a:xfrm>
            <a:prstGeom prst="line">
              <a:avLst/>
            </a:prstGeom>
            <a:noFill/>
            <a:ln w="12700">
              <a:solidFill>
                <a:schemeClr val="tx1"/>
              </a:solidFill>
              <a:round/>
              <a:headEnd/>
              <a:tailEnd type="triangle" w="med" len="med"/>
            </a:ln>
          </p:spPr>
          <p:txBody>
            <a:bodyPr/>
            <a:lstStyle/>
            <a:p>
              <a:endParaRPr lang="en-US" sz="1350" dirty="0"/>
            </a:p>
          </p:txBody>
        </p:sp>
        <p:sp>
          <p:nvSpPr>
            <p:cNvPr id="47119" name="Text Box 57"/>
            <p:cNvSpPr txBox="1">
              <a:spLocks noChangeArrowheads="1"/>
            </p:cNvSpPr>
            <p:nvPr/>
          </p:nvSpPr>
          <p:spPr bwMode="auto">
            <a:xfrm>
              <a:off x="3067050" y="1143001"/>
              <a:ext cx="1690688" cy="677108"/>
            </a:xfrm>
            <a:prstGeom prst="rect">
              <a:avLst/>
            </a:prstGeom>
            <a:noFill/>
            <a:ln w="9525">
              <a:noFill/>
              <a:miter lim="800000"/>
              <a:headEnd/>
              <a:tailEnd/>
            </a:ln>
          </p:spPr>
          <p:txBody>
            <a:bodyPr>
              <a:spAutoFit/>
            </a:bodyPr>
            <a:lstStyle/>
            <a:p>
              <a:r>
                <a:rPr lang="en-US" sz="1350" dirty="0">
                  <a:latin typeface="Arial" pitchFamily="34" charset="0"/>
                </a:rPr>
                <a:t>2.  Mid-Point </a:t>
              </a:r>
            </a:p>
            <a:p>
              <a:r>
                <a:rPr lang="en-US" sz="1350" dirty="0">
                  <a:latin typeface="Arial" pitchFamily="34" charset="0"/>
                </a:rPr>
                <a:t>     Review</a:t>
              </a:r>
            </a:p>
          </p:txBody>
        </p:sp>
        <p:sp>
          <p:nvSpPr>
            <p:cNvPr id="47120" name="Line 58"/>
            <p:cNvSpPr>
              <a:spLocks noChangeShapeType="1"/>
            </p:cNvSpPr>
            <p:nvPr/>
          </p:nvSpPr>
          <p:spPr bwMode="auto">
            <a:xfrm>
              <a:off x="4579939" y="1392238"/>
              <a:ext cx="801687" cy="82550"/>
            </a:xfrm>
            <a:prstGeom prst="line">
              <a:avLst/>
            </a:prstGeom>
            <a:noFill/>
            <a:ln w="12700">
              <a:solidFill>
                <a:schemeClr val="tx1"/>
              </a:solidFill>
              <a:round/>
              <a:headEnd/>
              <a:tailEnd type="triangle" w="med" len="med"/>
            </a:ln>
          </p:spPr>
          <p:txBody>
            <a:bodyPr/>
            <a:lstStyle/>
            <a:p>
              <a:endParaRPr lang="en-US" sz="1350" dirty="0"/>
            </a:p>
          </p:txBody>
        </p:sp>
        <p:sp>
          <p:nvSpPr>
            <p:cNvPr id="47121" name="Line 59"/>
            <p:cNvSpPr>
              <a:spLocks noChangeShapeType="1"/>
            </p:cNvSpPr>
            <p:nvPr/>
          </p:nvSpPr>
          <p:spPr bwMode="auto">
            <a:xfrm flipH="1" flipV="1">
              <a:off x="6270625" y="5295900"/>
              <a:ext cx="30362" cy="563561"/>
            </a:xfrm>
            <a:prstGeom prst="line">
              <a:avLst/>
            </a:prstGeom>
            <a:noFill/>
            <a:ln w="19050">
              <a:solidFill>
                <a:srgbClr val="1D015F"/>
              </a:solidFill>
              <a:round/>
              <a:headEnd/>
              <a:tailEnd type="triangle" w="med" len="med"/>
            </a:ln>
          </p:spPr>
          <p:txBody>
            <a:bodyPr/>
            <a:lstStyle/>
            <a:p>
              <a:endParaRPr lang="en-US" sz="1350" dirty="0"/>
            </a:p>
          </p:txBody>
        </p:sp>
        <p:grpSp>
          <p:nvGrpSpPr>
            <p:cNvPr id="52239" name="Group 7"/>
            <p:cNvGrpSpPr>
              <a:grpSpLocks/>
            </p:cNvGrpSpPr>
            <p:nvPr/>
          </p:nvGrpSpPr>
          <p:grpSpPr bwMode="auto">
            <a:xfrm>
              <a:off x="4224338" y="1225550"/>
              <a:ext cx="4271962" cy="4381500"/>
              <a:chOff x="1344" y="1248"/>
              <a:chExt cx="2304" cy="2532"/>
            </a:xfrm>
          </p:grpSpPr>
          <p:sp>
            <p:nvSpPr>
              <p:cNvPr id="52243" name="Freeform 8"/>
              <p:cNvSpPr>
                <a:spLocks/>
              </p:cNvSpPr>
              <p:nvPr/>
            </p:nvSpPr>
            <p:spPr bwMode="auto">
              <a:xfrm>
                <a:off x="1392" y="2624"/>
                <a:ext cx="282" cy="281"/>
              </a:xfrm>
              <a:custGeom>
                <a:avLst/>
                <a:gdLst>
                  <a:gd name="T0" fmla="*/ 1 w 377"/>
                  <a:gd name="T1" fmla="*/ 3 h 331"/>
                  <a:gd name="T2" fmla="*/ 1 w 377"/>
                  <a:gd name="T3" fmla="*/ 3 h 331"/>
                  <a:gd name="T4" fmla="*/ 1 w 377"/>
                  <a:gd name="T5" fmla="*/ 3 h 331"/>
                  <a:gd name="T6" fmla="*/ 1 w 377"/>
                  <a:gd name="T7" fmla="*/ 3 h 331"/>
                  <a:gd name="T8" fmla="*/ 1 w 377"/>
                  <a:gd name="T9" fmla="*/ 3 h 331"/>
                  <a:gd name="T10" fmla="*/ 0 w 377"/>
                  <a:gd name="T11" fmla="*/ 0 h 331"/>
                  <a:gd name="T12" fmla="*/ 1 w 377"/>
                  <a:gd name="T13" fmla="*/ 3 h 331"/>
                  <a:gd name="T14" fmla="*/ 1 w 377"/>
                  <a:gd name="T15" fmla="*/ 3 h 331"/>
                  <a:gd name="T16" fmla="*/ 0 60000 65536"/>
                  <a:gd name="T17" fmla="*/ 0 60000 65536"/>
                  <a:gd name="T18" fmla="*/ 0 60000 65536"/>
                  <a:gd name="T19" fmla="*/ 0 60000 65536"/>
                  <a:gd name="T20" fmla="*/ 0 60000 65536"/>
                  <a:gd name="T21" fmla="*/ 0 60000 65536"/>
                  <a:gd name="T22" fmla="*/ 0 60000 65536"/>
                  <a:gd name="T23" fmla="*/ 0 60000 65536"/>
                  <a:gd name="T24" fmla="*/ 0 w 377"/>
                  <a:gd name="T25" fmla="*/ 0 h 331"/>
                  <a:gd name="T26" fmla="*/ 377 w 377"/>
                  <a:gd name="T27" fmla="*/ 331 h 3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7" h="331">
                    <a:moveTo>
                      <a:pt x="282" y="3"/>
                    </a:moveTo>
                    <a:lnTo>
                      <a:pt x="320" y="140"/>
                    </a:lnTo>
                    <a:lnTo>
                      <a:pt x="377" y="270"/>
                    </a:lnTo>
                    <a:lnTo>
                      <a:pt x="103" y="331"/>
                    </a:lnTo>
                    <a:lnTo>
                      <a:pt x="39" y="168"/>
                    </a:lnTo>
                    <a:lnTo>
                      <a:pt x="0" y="0"/>
                    </a:lnTo>
                    <a:lnTo>
                      <a:pt x="282" y="3"/>
                    </a:lnTo>
                    <a:close/>
                  </a:path>
                </a:pathLst>
              </a:custGeom>
              <a:solidFill>
                <a:srgbClr val="7F7F7F"/>
              </a:solidFill>
              <a:ln w="9525">
                <a:noFill/>
                <a:round/>
                <a:headEnd/>
                <a:tailEnd/>
              </a:ln>
            </p:spPr>
            <p:txBody>
              <a:bodyPr/>
              <a:lstStyle/>
              <a:p>
                <a:endParaRPr lang="en-US" sz="1350" dirty="0"/>
              </a:p>
            </p:txBody>
          </p:sp>
          <p:sp>
            <p:nvSpPr>
              <p:cNvPr id="52244" name="Freeform 9"/>
              <p:cNvSpPr>
                <a:spLocks/>
              </p:cNvSpPr>
              <p:nvPr/>
            </p:nvSpPr>
            <p:spPr bwMode="auto">
              <a:xfrm>
                <a:off x="1386" y="2047"/>
                <a:ext cx="248" cy="341"/>
              </a:xfrm>
              <a:custGeom>
                <a:avLst/>
                <a:gdLst>
                  <a:gd name="T0" fmla="*/ 1 w 333"/>
                  <a:gd name="T1" fmla="*/ 3 h 402"/>
                  <a:gd name="T2" fmla="*/ 1 w 333"/>
                  <a:gd name="T3" fmla="*/ 3 h 402"/>
                  <a:gd name="T4" fmla="*/ 1 w 333"/>
                  <a:gd name="T5" fmla="*/ 3 h 402"/>
                  <a:gd name="T6" fmla="*/ 0 w 333"/>
                  <a:gd name="T7" fmla="*/ 3 h 402"/>
                  <a:gd name="T8" fmla="*/ 1 w 333"/>
                  <a:gd name="T9" fmla="*/ 3 h 402"/>
                  <a:gd name="T10" fmla="*/ 1 w 333"/>
                  <a:gd name="T11" fmla="*/ 0 h 402"/>
                  <a:gd name="T12" fmla="*/ 1 w 333"/>
                  <a:gd name="T13" fmla="*/ 3 h 402"/>
                  <a:gd name="T14" fmla="*/ 1 w 333"/>
                  <a:gd name="T15" fmla="*/ 3 h 402"/>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402"/>
                  <a:gd name="T26" fmla="*/ 333 w 333"/>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402">
                    <a:moveTo>
                      <a:pt x="333" y="125"/>
                    </a:moveTo>
                    <a:lnTo>
                      <a:pt x="292" y="262"/>
                    </a:lnTo>
                    <a:lnTo>
                      <a:pt x="273" y="402"/>
                    </a:lnTo>
                    <a:lnTo>
                      <a:pt x="0" y="335"/>
                    </a:lnTo>
                    <a:lnTo>
                      <a:pt x="32" y="165"/>
                    </a:lnTo>
                    <a:lnTo>
                      <a:pt x="88" y="0"/>
                    </a:lnTo>
                    <a:lnTo>
                      <a:pt x="333" y="125"/>
                    </a:lnTo>
                    <a:close/>
                  </a:path>
                </a:pathLst>
              </a:custGeom>
              <a:solidFill>
                <a:srgbClr val="7F7F7F"/>
              </a:solidFill>
              <a:ln w="9525">
                <a:noFill/>
                <a:round/>
                <a:headEnd/>
                <a:tailEnd/>
              </a:ln>
            </p:spPr>
            <p:txBody>
              <a:bodyPr/>
              <a:lstStyle/>
              <a:p>
                <a:endParaRPr lang="en-US" sz="1350" dirty="0"/>
              </a:p>
            </p:txBody>
          </p:sp>
          <p:sp>
            <p:nvSpPr>
              <p:cNvPr id="52245" name="Freeform 10"/>
              <p:cNvSpPr>
                <a:spLocks/>
              </p:cNvSpPr>
              <p:nvPr/>
            </p:nvSpPr>
            <p:spPr bwMode="auto">
              <a:xfrm>
                <a:off x="1583" y="1571"/>
                <a:ext cx="299" cy="367"/>
              </a:xfrm>
              <a:custGeom>
                <a:avLst/>
                <a:gdLst>
                  <a:gd name="T0" fmla="*/ 1 w 402"/>
                  <a:gd name="T1" fmla="*/ 3 h 432"/>
                  <a:gd name="T2" fmla="*/ 1 w 402"/>
                  <a:gd name="T3" fmla="*/ 3 h 432"/>
                  <a:gd name="T4" fmla="*/ 1 w 402"/>
                  <a:gd name="T5" fmla="*/ 3 h 432"/>
                  <a:gd name="T6" fmla="*/ 0 w 402"/>
                  <a:gd name="T7" fmla="*/ 3 h 432"/>
                  <a:gd name="T8" fmla="*/ 1 w 402"/>
                  <a:gd name="T9" fmla="*/ 3 h 432"/>
                  <a:gd name="T10" fmla="*/ 1 w 402"/>
                  <a:gd name="T11" fmla="*/ 0 h 432"/>
                  <a:gd name="T12" fmla="*/ 1 w 402"/>
                  <a:gd name="T13" fmla="*/ 3 h 432"/>
                  <a:gd name="T14" fmla="*/ 1 w 402"/>
                  <a:gd name="T15" fmla="*/ 3 h 432"/>
                  <a:gd name="T16" fmla="*/ 0 60000 65536"/>
                  <a:gd name="T17" fmla="*/ 0 60000 65536"/>
                  <a:gd name="T18" fmla="*/ 0 60000 65536"/>
                  <a:gd name="T19" fmla="*/ 0 60000 65536"/>
                  <a:gd name="T20" fmla="*/ 0 60000 65536"/>
                  <a:gd name="T21" fmla="*/ 0 60000 65536"/>
                  <a:gd name="T22" fmla="*/ 0 60000 65536"/>
                  <a:gd name="T23" fmla="*/ 0 60000 65536"/>
                  <a:gd name="T24" fmla="*/ 0 w 402"/>
                  <a:gd name="T25" fmla="*/ 0 h 432"/>
                  <a:gd name="T26" fmla="*/ 402 w 402"/>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2" h="432">
                    <a:moveTo>
                      <a:pt x="402" y="216"/>
                    </a:moveTo>
                    <a:lnTo>
                      <a:pt x="295" y="319"/>
                    </a:lnTo>
                    <a:lnTo>
                      <a:pt x="202" y="432"/>
                    </a:lnTo>
                    <a:lnTo>
                      <a:pt x="0" y="257"/>
                    </a:lnTo>
                    <a:lnTo>
                      <a:pt x="119" y="121"/>
                    </a:lnTo>
                    <a:lnTo>
                      <a:pt x="254" y="0"/>
                    </a:lnTo>
                    <a:lnTo>
                      <a:pt x="402" y="216"/>
                    </a:lnTo>
                    <a:close/>
                  </a:path>
                </a:pathLst>
              </a:custGeom>
              <a:solidFill>
                <a:srgbClr val="7F7F7F"/>
              </a:solidFill>
              <a:ln w="9525">
                <a:noFill/>
                <a:round/>
                <a:headEnd/>
                <a:tailEnd/>
              </a:ln>
            </p:spPr>
            <p:txBody>
              <a:bodyPr/>
              <a:lstStyle/>
              <a:p>
                <a:endParaRPr lang="en-US" sz="1350" dirty="0"/>
              </a:p>
            </p:txBody>
          </p:sp>
          <p:sp>
            <p:nvSpPr>
              <p:cNvPr id="52246" name="Freeform 11"/>
              <p:cNvSpPr>
                <a:spLocks/>
              </p:cNvSpPr>
              <p:nvPr/>
            </p:nvSpPr>
            <p:spPr bwMode="auto">
              <a:xfrm>
                <a:off x="2008" y="1313"/>
                <a:ext cx="280" cy="302"/>
              </a:xfrm>
              <a:custGeom>
                <a:avLst/>
                <a:gdLst>
                  <a:gd name="T0" fmla="*/ 1 w 375"/>
                  <a:gd name="T1" fmla="*/ 3 h 356"/>
                  <a:gd name="T2" fmla="*/ 1 w 375"/>
                  <a:gd name="T3" fmla="*/ 3 h 356"/>
                  <a:gd name="T4" fmla="*/ 1 w 375"/>
                  <a:gd name="T5" fmla="*/ 3 h 356"/>
                  <a:gd name="T6" fmla="*/ 0 w 375"/>
                  <a:gd name="T7" fmla="*/ 3 h 356"/>
                  <a:gd name="T8" fmla="*/ 1 w 375"/>
                  <a:gd name="T9" fmla="*/ 3 h 356"/>
                  <a:gd name="T10" fmla="*/ 1 w 375"/>
                  <a:gd name="T11" fmla="*/ 0 h 356"/>
                  <a:gd name="T12" fmla="*/ 1 w 375"/>
                  <a:gd name="T13" fmla="*/ 3 h 356"/>
                  <a:gd name="T14" fmla="*/ 1 w 375"/>
                  <a:gd name="T15" fmla="*/ 3 h 356"/>
                  <a:gd name="T16" fmla="*/ 0 60000 65536"/>
                  <a:gd name="T17" fmla="*/ 0 60000 65536"/>
                  <a:gd name="T18" fmla="*/ 0 60000 65536"/>
                  <a:gd name="T19" fmla="*/ 0 60000 65536"/>
                  <a:gd name="T20" fmla="*/ 0 60000 65536"/>
                  <a:gd name="T21" fmla="*/ 0 60000 65536"/>
                  <a:gd name="T22" fmla="*/ 0 60000 65536"/>
                  <a:gd name="T23" fmla="*/ 0 60000 65536"/>
                  <a:gd name="T24" fmla="*/ 0 w 375"/>
                  <a:gd name="T25" fmla="*/ 0 h 356"/>
                  <a:gd name="T26" fmla="*/ 375 w 375"/>
                  <a:gd name="T27" fmla="*/ 356 h 3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5" h="356">
                    <a:moveTo>
                      <a:pt x="375" y="254"/>
                    </a:moveTo>
                    <a:lnTo>
                      <a:pt x="226" y="296"/>
                    </a:lnTo>
                    <a:lnTo>
                      <a:pt x="84" y="356"/>
                    </a:lnTo>
                    <a:lnTo>
                      <a:pt x="0" y="114"/>
                    </a:lnTo>
                    <a:lnTo>
                      <a:pt x="176" y="48"/>
                    </a:lnTo>
                    <a:lnTo>
                      <a:pt x="360" y="0"/>
                    </a:lnTo>
                    <a:lnTo>
                      <a:pt x="375" y="254"/>
                    </a:lnTo>
                    <a:close/>
                  </a:path>
                </a:pathLst>
              </a:custGeom>
              <a:solidFill>
                <a:srgbClr val="7F7F7F"/>
              </a:solidFill>
              <a:ln w="9525">
                <a:noFill/>
                <a:round/>
                <a:headEnd/>
                <a:tailEnd/>
              </a:ln>
            </p:spPr>
            <p:txBody>
              <a:bodyPr/>
              <a:lstStyle/>
              <a:p>
                <a:endParaRPr lang="en-US" sz="1350" dirty="0"/>
              </a:p>
            </p:txBody>
          </p:sp>
          <p:sp>
            <p:nvSpPr>
              <p:cNvPr id="52247" name="Freeform 12"/>
              <p:cNvSpPr>
                <a:spLocks/>
              </p:cNvSpPr>
              <p:nvPr/>
            </p:nvSpPr>
            <p:spPr bwMode="auto">
              <a:xfrm>
                <a:off x="2518" y="1290"/>
                <a:ext cx="322" cy="241"/>
              </a:xfrm>
              <a:custGeom>
                <a:avLst/>
                <a:gdLst>
                  <a:gd name="T0" fmla="*/ 1 w 432"/>
                  <a:gd name="T1" fmla="*/ 3 h 285"/>
                  <a:gd name="T2" fmla="*/ 1 w 432"/>
                  <a:gd name="T3" fmla="*/ 3 h 285"/>
                  <a:gd name="T4" fmla="*/ 0 w 432"/>
                  <a:gd name="T5" fmla="*/ 3 h 285"/>
                  <a:gd name="T6" fmla="*/ 1 w 432"/>
                  <a:gd name="T7" fmla="*/ 0 h 285"/>
                  <a:gd name="T8" fmla="*/ 1 w 432"/>
                  <a:gd name="T9" fmla="*/ 3 h 285"/>
                  <a:gd name="T10" fmla="*/ 1 w 432"/>
                  <a:gd name="T11" fmla="*/ 3 h 285"/>
                  <a:gd name="T12" fmla="*/ 1 w 432"/>
                  <a:gd name="T13" fmla="*/ 3 h 285"/>
                  <a:gd name="T14" fmla="*/ 1 w 432"/>
                  <a:gd name="T15" fmla="*/ 3 h 285"/>
                  <a:gd name="T16" fmla="*/ 0 60000 65536"/>
                  <a:gd name="T17" fmla="*/ 0 60000 65536"/>
                  <a:gd name="T18" fmla="*/ 0 60000 65536"/>
                  <a:gd name="T19" fmla="*/ 0 60000 65536"/>
                  <a:gd name="T20" fmla="*/ 0 60000 65536"/>
                  <a:gd name="T21" fmla="*/ 0 60000 65536"/>
                  <a:gd name="T22" fmla="*/ 0 60000 65536"/>
                  <a:gd name="T23" fmla="*/ 0 60000 65536"/>
                  <a:gd name="T24" fmla="*/ 0 w 432"/>
                  <a:gd name="T25" fmla="*/ 0 h 285"/>
                  <a:gd name="T26" fmla="*/ 432 w 432"/>
                  <a:gd name="T27" fmla="*/ 285 h 2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2" h="285">
                    <a:moveTo>
                      <a:pt x="310" y="285"/>
                    </a:moveTo>
                    <a:lnTo>
                      <a:pt x="156" y="258"/>
                    </a:lnTo>
                    <a:lnTo>
                      <a:pt x="0" y="248"/>
                    </a:lnTo>
                    <a:lnTo>
                      <a:pt x="57" y="0"/>
                    </a:lnTo>
                    <a:lnTo>
                      <a:pt x="247" y="18"/>
                    </a:lnTo>
                    <a:lnTo>
                      <a:pt x="432" y="56"/>
                    </a:lnTo>
                    <a:lnTo>
                      <a:pt x="310" y="285"/>
                    </a:lnTo>
                    <a:close/>
                  </a:path>
                </a:pathLst>
              </a:custGeom>
              <a:solidFill>
                <a:srgbClr val="7F7F7F"/>
              </a:solidFill>
              <a:ln w="9525">
                <a:noFill/>
                <a:round/>
                <a:headEnd/>
                <a:tailEnd/>
              </a:ln>
            </p:spPr>
            <p:txBody>
              <a:bodyPr/>
              <a:lstStyle/>
              <a:p>
                <a:endParaRPr lang="en-US" sz="1350" dirty="0"/>
              </a:p>
            </p:txBody>
          </p:sp>
          <p:sp>
            <p:nvSpPr>
              <p:cNvPr id="52248" name="Freeform 13"/>
              <p:cNvSpPr>
                <a:spLocks/>
              </p:cNvSpPr>
              <p:nvPr/>
            </p:nvSpPr>
            <p:spPr bwMode="auto">
              <a:xfrm>
                <a:off x="2965" y="1455"/>
                <a:ext cx="359" cy="306"/>
              </a:xfrm>
              <a:custGeom>
                <a:avLst/>
                <a:gdLst>
                  <a:gd name="T0" fmla="*/ 1 w 481"/>
                  <a:gd name="T1" fmla="*/ 3 h 361"/>
                  <a:gd name="T2" fmla="*/ 1 w 481"/>
                  <a:gd name="T3" fmla="*/ 3 h 361"/>
                  <a:gd name="T4" fmla="*/ 0 w 481"/>
                  <a:gd name="T5" fmla="*/ 3 h 361"/>
                  <a:gd name="T6" fmla="*/ 1 w 481"/>
                  <a:gd name="T7" fmla="*/ 0 h 361"/>
                  <a:gd name="T8" fmla="*/ 1 w 481"/>
                  <a:gd name="T9" fmla="*/ 3 h 361"/>
                  <a:gd name="T10" fmla="*/ 1 w 481"/>
                  <a:gd name="T11" fmla="*/ 3 h 361"/>
                  <a:gd name="T12" fmla="*/ 1 w 481"/>
                  <a:gd name="T13" fmla="*/ 3 h 361"/>
                  <a:gd name="T14" fmla="*/ 1 w 481"/>
                  <a:gd name="T15" fmla="*/ 3 h 361"/>
                  <a:gd name="T16" fmla="*/ 0 60000 65536"/>
                  <a:gd name="T17" fmla="*/ 0 60000 65536"/>
                  <a:gd name="T18" fmla="*/ 0 60000 65536"/>
                  <a:gd name="T19" fmla="*/ 0 60000 65536"/>
                  <a:gd name="T20" fmla="*/ 0 60000 65536"/>
                  <a:gd name="T21" fmla="*/ 0 60000 65536"/>
                  <a:gd name="T22" fmla="*/ 0 60000 65536"/>
                  <a:gd name="T23" fmla="*/ 0 60000 65536"/>
                  <a:gd name="T24" fmla="*/ 0 w 481"/>
                  <a:gd name="T25" fmla="*/ 0 h 361"/>
                  <a:gd name="T26" fmla="*/ 481 w 481"/>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1" h="361">
                    <a:moveTo>
                      <a:pt x="252" y="361"/>
                    </a:moveTo>
                    <a:lnTo>
                      <a:pt x="131" y="270"/>
                    </a:lnTo>
                    <a:lnTo>
                      <a:pt x="0" y="194"/>
                    </a:lnTo>
                    <a:lnTo>
                      <a:pt x="182" y="0"/>
                    </a:lnTo>
                    <a:lnTo>
                      <a:pt x="339" y="99"/>
                    </a:lnTo>
                    <a:lnTo>
                      <a:pt x="481" y="213"/>
                    </a:lnTo>
                    <a:lnTo>
                      <a:pt x="252" y="361"/>
                    </a:lnTo>
                    <a:close/>
                  </a:path>
                </a:pathLst>
              </a:custGeom>
              <a:solidFill>
                <a:srgbClr val="7F7F7F"/>
              </a:solidFill>
              <a:ln w="9525">
                <a:noFill/>
                <a:round/>
                <a:headEnd/>
                <a:tailEnd/>
              </a:ln>
            </p:spPr>
            <p:txBody>
              <a:bodyPr/>
              <a:lstStyle/>
              <a:p>
                <a:endParaRPr lang="en-US" sz="1350" dirty="0"/>
              </a:p>
            </p:txBody>
          </p:sp>
          <p:sp>
            <p:nvSpPr>
              <p:cNvPr id="52249" name="Freeform 14"/>
              <p:cNvSpPr>
                <a:spLocks/>
              </p:cNvSpPr>
              <p:nvPr/>
            </p:nvSpPr>
            <p:spPr bwMode="auto">
              <a:xfrm>
                <a:off x="3324" y="1636"/>
                <a:ext cx="93" cy="111"/>
              </a:xfrm>
              <a:custGeom>
                <a:avLst/>
                <a:gdLst>
                  <a:gd name="T0" fmla="*/ 0 w 125"/>
                  <a:gd name="T1" fmla="*/ 0 h 131"/>
                  <a:gd name="T2" fmla="*/ 1 w 125"/>
                  <a:gd name="T3" fmla="*/ 3 h 131"/>
                  <a:gd name="T4" fmla="*/ 0 w 125"/>
                  <a:gd name="T5" fmla="*/ 0 h 131"/>
                  <a:gd name="T6" fmla="*/ 0 w 125"/>
                  <a:gd name="T7" fmla="*/ 0 h 131"/>
                  <a:gd name="T8" fmla="*/ 0 60000 65536"/>
                  <a:gd name="T9" fmla="*/ 0 60000 65536"/>
                  <a:gd name="T10" fmla="*/ 0 60000 65536"/>
                  <a:gd name="T11" fmla="*/ 0 60000 65536"/>
                  <a:gd name="T12" fmla="*/ 0 w 125"/>
                  <a:gd name="T13" fmla="*/ 0 h 131"/>
                  <a:gd name="T14" fmla="*/ 125 w 125"/>
                  <a:gd name="T15" fmla="*/ 131 h 131"/>
                </a:gdLst>
                <a:ahLst/>
                <a:cxnLst>
                  <a:cxn ang="T8">
                    <a:pos x="T0" y="T1"/>
                  </a:cxn>
                  <a:cxn ang="T9">
                    <a:pos x="T2" y="T3"/>
                  </a:cxn>
                  <a:cxn ang="T10">
                    <a:pos x="T4" y="T5"/>
                  </a:cxn>
                  <a:cxn ang="T11">
                    <a:pos x="T6" y="T7"/>
                  </a:cxn>
                </a:cxnLst>
                <a:rect l="T12" t="T13" r="T14" b="T15"/>
                <a:pathLst>
                  <a:path w="125" h="131">
                    <a:moveTo>
                      <a:pt x="0" y="0"/>
                    </a:moveTo>
                    <a:lnTo>
                      <a:pt x="125" y="131"/>
                    </a:lnTo>
                    <a:lnTo>
                      <a:pt x="0" y="0"/>
                    </a:lnTo>
                    <a:close/>
                  </a:path>
                </a:pathLst>
              </a:custGeom>
              <a:solidFill>
                <a:srgbClr val="7F7F7F"/>
              </a:solidFill>
              <a:ln w="9525">
                <a:noFill/>
                <a:round/>
                <a:headEnd/>
                <a:tailEnd/>
              </a:ln>
            </p:spPr>
            <p:txBody>
              <a:bodyPr/>
              <a:lstStyle/>
              <a:p>
                <a:endParaRPr lang="en-US" sz="1350" dirty="0"/>
              </a:p>
            </p:txBody>
          </p:sp>
          <p:sp>
            <p:nvSpPr>
              <p:cNvPr id="52250" name="Freeform 15"/>
              <p:cNvSpPr>
                <a:spLocks/>
              </p:cNvSpPr>
              <p:nvPr/>
            </p:nvSpPr>
            <p:spPr bwMode="auto">
              <a:xfrm>
                <a:off x="3300" y="1869"/>
                <a:ext cx="306" cy="294"/>
              </a:xfrm>
              <a:custGeom>
                <a:avLst/>
                <a:gdLst>
                  <a:gd name="T0" fmla="*/ 1 w 411"/>
                  <a:gd name="T1" fmla="*/ 3 h 346"/>
                  <a:gd name="T2" fmla="*/ 1 w 411"/>
                  <a:gd name="T3" fmla="*/ 3 h 346"/>
                  <a:gd name="T4" fmla="*/ 0 w 411"/>
                  <a:gd name="T5" fmla="*/ 3 h 346"/>
                  <a:gd name="T6" fmla="*/ 1 w 411"/>
                  <a:gd name="T7" fmla="*/ 0 h 346"/>
                  <a:gd name="T8" fmla="*/ 1 w 411"/>
                  <a:gd name="T9" fmla="*/ 3 h 346"/>
                  <a:gd name="T10" fmla="*/ 1 w 411"/>
                  <a:gd name="T11" fmla="*/ 3 h 346"/>
                  <a:gd name="T12" fmla="*/ 1 w 411"/>
                  <a:gd name="T13" fmla="*/ 3 h 346"/>
                  <a:gd name="T14" fmla="*/ 1 w 411"/>
                  <a:gd name="T15" fmla="*/ 3 h 346"/>
                  <a:gd name="T16" fmla="*/ 0 60000 65536"/>
                  <a:gd name="T17" fmla="*/ 0 60000 65536"/>
                  <a:gd name="T18" fmla="*/ 0 60000 65536"/>
                  <a:gd name="T19" fmla="*/ 0 60000 65536"/>
                  <a:gd name="T20" fmla="*/ 0 60000 65536"/>
                  <a:gd name="T21" fmla="*/ 0 60000 65536"/>
                  <a:gd name="T22" fmla="*/ 0 60000 65536"/>
                  <a:gd name="T23" fmla="*/ 0 60000 65536"/>
                  <a:gd name="T24" fmla="*/ 0 w 411"/>
                  <a:gd name="T25" fmla="*/ 0 h 346"/>
                  <a:gd name="T26" fmla="*/ 411 w 411"/>
                  <a:gd name="T27" fmla="*/ 346 h 3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1" h="346">
                    <a:moveTo>
                      <a:pt x="131" y="346"/>
                    </a:moveTo>
                    <a:lnTo>
                      <a:pt x="74" y="214"/>
                    </a:lnTo>
                    <a:lnTo>
                      <a:pt x="0" y="90"/>
                    </a:lnTo>
                    <a:lnTo>
                      <a:pt x="262" y="0"/>
                    </a:lnTo>
                    <a:lnTo>
                      <a:pt x="348" y="154"/>
                    </a:lnTo>
                    <a:lnTo>
                      <a:pt x="411" y="317"/>
                    </a:lnTo>
                    <a:lnTo>
                      <a:pt x="131" y="346"/>
                    </a:lnTo>
                    <a:close/>
                  </a:path>
                </a:pathLst>
              </a:custGeom>
              <a:solidFill>
                <a:srgbClr val="7F7F7F"/>
              </a:solidFill>
              <a:ln w="9525">
                <a:noFill/>
                <a:round/>
                <a:headEnd/>
                <a:tailEnd/>
              </a:ln>
            </p:spPr>
            <p:txBody>
              <a:bodyPr/>
              <a:lstStyle/>
              <a:p>
                <a:endParaRPr lang="en-US" sz="1350" dirty="0"/>
              </a:p>
            </p:txBody>
          </p:sp>
          <p:sp>
            <p:nvSpPr>
              <p:cNvPr id="52251" name="Freeform 16"/>
              <p:cNvSpPr>
                <a:spLocks/>
              </p:cNvSpPr>
              <p:nvPr/>
            </p:nvSpPr>
            <p:spPr bwMode="auto">
              <a:xfrm>
                <a:off x="3424" y="2397"/>
                <a:ext cx="224" cy="319"/>
              </a:xfrm>
              <a:custGeom>
                <a:avLst/>
                <a:gdLst>
                  <a:gd name="T0" fmla="*/ 0 w 300"/>
                  <a:gd name="T1" fmla="*/ 3 h 376"/>
                  <a:gd name="T2" fmla="*/ 1 w 300"/>
                  <a:gd name="T3" fmla="*/ 3 h 376"/>
                  <a:gd name="T4" fmla="*/ 1 w 300"/>
                  <a:gd name="T5" fmla="*/ 0 h 376"/>
                  <a:gd name="T6" fmla="*/ 1 w 300"/>
                  <a:gd name="T7" fmla="*/ 3 h 376"/>
                  <a:gd name="T8" fmla="*/ 1 w 300"/>
                  <a:gd name="T9" fmla="*/ 3 h 376"/>
                  <a:gd name="T10" fmla="*/ 1 w 300"/>
                  <a:gd name="T11" fmla="*/ 3 h 376"/>
                  <a:gd name="T12" fmla="*/ 0 w 300"/>
                  <a:gd name="T13" fmla="*/ 3 h 376"/>
                  <a:gd name="T14" fmla="*/ 0 w 300"/>
                  <a:gd name="T15" fmla="*/ 3 h 376"/>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376"/>
                  <a:gd name="T26" fmla="*/ 300 w 300"/>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376">
                    <a:moveTo>
                      <a:pt x="0" y="280"/>
                    </a:moveTo>
                    <a:lnTo>
                      <a:pt x="21" y="140"/>
                    </a:lnTo>
                    <a:lnTo>
                      <a:pt x="21" y="0"/>
                    </a:lnTo>
                    <a:lnTo>
                      <a:pt x="300" y="34"/>
                    </a:lnTo>
                    <a:lnTo>
                      <a:pt x="292" y="207"/>
                    </a:lnTo>
                    <a:lnTo>
                      <a:pt x="261" y="376"/>
                    </a:lnTo>
                    <a:lnTo>
                      <a:pt x="0" y="280"/>
                    </a:lnTo>
                    <a:close/>
                  </a:path>
                </a:pathLst>
              </a:custGeom>
              <a:solidFill>
                <a:srgbClr val="7F7F7F"/>
              </a:solidFill>
              <a:ln w="9525">
                <a:noFill/>
                <a:round/>
                <a:headEnd/>
                <a:tailEnd/>
              </a:ln>
            </p:spPr>
            <p:txBody>
              <a:bodyPr/>
              <a:lstStyle/>
              <a:p>
                <a:endParaRPr lang="en-US" sz="1350" dirty="0"/>
              </a:p>
            </p:txBody>
          </p:sp>
          <p:sp>
            <p:nvSpPr>
              <p:cNvPr id="52252" name="Freeform 17"/>
              <p:cNvSpPr>
                <a:spLocks/>
              </p:cNvSpPr>
              <p:nvPr/>
            </p:nvSpPr>
            <p:spPr bwMode="auto">
              <a:xfrm>
                <a:off x="2188" y="3373"/>
                <a:ext cx="438" cy="243"/>
              </a:xfrm>
              <a:custGeom>
                <a:avLst/>
                <a:gdLst>
                  <a:gd name="T0" fmla="*/ 1 w 587"/>
                  <a:gd name="T1" fmla="*/ 0 h 286"/>
                  <a:gd name="T2" fmla="*/ 1 w 587"/>
                  <a:gd name="T3" fmla="*/ 3 h 286"/>
                  <a:gd name="T4" fmla="*/ 1 w 587"/>
                  <a:gd name="T5" fmla="*/ 3 h 286"/>
                  <a:gd name="T6" fmla="*/ 1 w 587"/>
                  <a:gd name="T7" fmla="*/ 3 h 286"/>
                  <a:gd name="T8" fmla="*/ 1 w 587"/>
                  <a:gd name="T9" fmla="*/ 3 h 286"/>
                  <a:gd name="T10" fmla="*/ 1 w 587"/>
                  <a:gd name="T11" fmla="*/ 3 h 286"/>
                  <a:gd name="T12" fmla="*/ 1 w 587"/>
                  <a:gd name="T13" fmla="*/ 3 h 286"/>
                  <a:gd name="T14" fmla="*/ 0 w 587"/>
                  <a:gd name="T15" fmla="*/ 3 h 286"/>
                  <a:gd name="T16" fmla="*/ 1 w 587"/>
                  <a:gd name="T17" fmla="*/ 0 h 286"/>
                  <a:gd name="T18" fmla="*/ 1 w 587"/>
                  <a:gd name="T19" fmla="*/ 0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7"/>
                  <a:gd name="T31" fmla="*/ 0 h 286"/>
                  <a:gd name="T32" fmla="*/ 587 w 587"/>
                  <a:gd name="T33" fmla="*/ 286 h 2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7" h="286">
                    <a:moveTo>
                      <a:pt x="122" y="0"/>
                    </a:moveTo>
                    <a:lnTo>
                      <a:pt x="275" y="27"/>
                    </a:lnTo>
                    <a:lnTo>
                      <a:pt x="430" y="37"/>
                    </a:lnTo>
                    <a:lnTo>
                      <a:pt x="587" y="30"/>
                    </a:lnTo>
                    <a:lnTo>
                      <a:pt x="566" y="282"/>
                    </a:lnTo>
                    <a:lnTo>
                      <a:pt x="375" y="286"/>
                    </a:lnTo>
                    <a:lnTo>
                      <a:pt x="185" y="269"/>
                    </a:lnTo>
                    <a:lnTo>
                      <a:pt x="0" y="229"/>
                    </a:lnTo>
                    <a:lnTo>
                      <a:pt x="122" y="0"/>
                    </a:lnTo>
                    <a:close/>
                  </a:path>
                </a:pathLst>
              </a:custGeom>
              <a:solidFill>
                <a:srgbClr val="7F7F7F"/>
              </a:solidFill>
              <a:ln w="9525">
                <a:noFill/>
                <a:round/>
                <a:headEnd/>
                <a:tailEnd/>
              </a:ln>
            </p:spPr>
            <p:txBody>
              <a:bodyPr/>
              <a:lstStyle/>
              <a:p>
                <a:endParaRPr lang="en-US" sz="1350" dirty="0"/>
              </a:p>
            </p:txBody>
          </p:sp>
          <p:sp>
            <p:nvSpPr>
              <p:cNvPr id="52253" name="Freeform 18"/>
              <p:cNvSpPr>
                <a:spLocks/>
              </p:cNvSpPr>
              <p:nvPr/>
            </p:nvSpPr>
            <p:spPr bwMode="auto">
              <a:xfrm>
                <a:off x="2852" y="3224"/>
                <a:ext cx="292" cy="327"/>
              </a:xfrm>
              <a:custGeom>
                <a:avLst/>
                <a:gdLst>
                  <a:gd name="T0" fmla="*/ 0 w 392"/>
                  <a:gd name="T1" fmla="*/ 3 h 385"/>
                  <a:gd name="T2" fmla="*/ 1 w 392"/>
                  <a:gd name="T3" fmla="*/ 3 h 385"/>
                  <a:gd name="T4" fmla="*/ 1 w 392"/>
                  <a:gd name="T5" fmla="*/ 0 h 385"/>
                  <a:gd name="T6" fmla="*/ 1 w 392"/>
                  <a:gd name="T7" fmla="*/ 3 h 385"/>
                  <a:gd name="T8" fmla="*/ 1 w 392"/>
                  <a:gd name="T9" fmla="*/ 3 h 385"/>
                  <a:gd name="T10" fmla="*/ 1 w 392"/>
                  <a:gd name="T11" fmla="*/ 3 h 385"/>
                  <a:gd name="T12" fmla="*/ 0 w 392"/>
                  <a:gd name="T13" fmla="*/ 3 h 385"/>
                  <a:gd name="T14" fmla="*/ 0 w 392"/>
                  <a:gd name="T15" fmla="*/ 3 h 385"/>
                  <a:gd name="T16" fmla="*/ 0 60000 65536"/>
                  <a:gd name="T17" fmla="*/ 0 60000 65536"/>
                  <a:gd name="T18" fmla="*/ 0 60000 65536"/>
                  <a:gd name="T19" fmla="*/ 0 60000 65536"/>
                  <a:gd name="T20" fmla="*/ 0 60000 65536"/>
                  <a:gd name="T21" fmla="*/ 0 60000 65536"/>
                  <a:gd name="T22" fmla="*/ 0 60000 65536"/>
                  <a:gd name="T23" fmla="*/ 0 60000 65536"/>
                  <a:gd name="T24" fmla="*/ 0 w 392"/>
                  <a:gd name="T25" fmla="*/ 0 h 385"/>
                  <a:gd name="T26" fmla="*/ 392 w 392"/>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2" h="385">
                    <a:moveTo>
                      <a:pt x="0" y="134"/>
                    </a:moveTo>
                    <a:lnTo>
                      <a:pt x="141" y="76"/>
                    </a:lnTo>
                    <a:lnTo>
                      <a:pt x="274" y="0"/>
                    </a:lnTo>
                    <a:lnTo>
                      <a:pt x="392" y="232"/>
                    </a:lnTo>
                    <a:lnTo>
                      <a:pt x="226" y="317"/>
                    </a:lnTo>
                    <a:lnTo>
                      <a:pt x="50" y="385"/>
                    </a:lnTo>
                    <a:lnTo>
                      <a:pt x="0" y="134"/>
                    </a:lnTo>
                    <a:close/>
                  </a:path>
                </a:pathLst>
              </a:custGeom>
              <a:solidFill>
                <a:srgbClr val="7F7F7F"/>
              </a:solidFill>
              <a:ln w="9525">
                <a:noFill/>
                <a:round/>
                <a:headEnd/>
                <a:tailEnd/>
              </a:ln>
            </p:spPr>
            <p:txBody>
              <a:bodyPr/>
              <a:lstStyle/>
              <a:p>
                <a:endParaRPr lang="en-US" sz="1350" dirty="0"/>
              </a:p>
            </p:txBody>
          </p:sp>
          <p:sp>
            <p:nvSpPr>
              <p:cNvPr id="52254" name="Freeform 19"/>
              <p:cNvSpPr>
                <a:spLocks/>
              </p:cNvSpPr>
              <p:nvPr/>
            </p:nvSpPr>
            <p:spPr bwMode="auto">
              <a:xfrm>
                <a:off x="3227" y="2861"/>
                <a:ext cx="293" cy="369"/>
              </a:xfrm>
              <a:custGeom>
                <a:avLst/>
                <a:gdLst>
                  <a:gd name="T0" fmla="*/ 0 w 393"/>
                  <a:gd name="T1" fmla="*/ 3 h 435"/>
                  <a:gd name="T2" fmla="*/ 1 w 393"/>
                  <a:gd name="T3" fmla="*/ 3 h 435"/>
                  <a:gd name="T4" fmla="*/ 1 w 393"/>
                  <a:gd name="T5" fmla="*/ 0 h 435"/>
                  <a:gd name="T6" fmla="*/ 1 w 393"/>
                  <a:gd name="T7" fmla="*/ 3 h 435"/>
                  <a:gd name="T8" fmla="*/ 1 w 393"/>
                  <a:gd name="T9" fmla="*/ 3 h 435"/>
                  <a:gd name="T10" fmla="*/ 1 w 393"/>
                  <a:gd name="T11" fmla="*/ 3 h 435"/>
                  <a:gd name="T12" fmla="*/ 0 w 393"/>
                  <a:gd name="T13" fmla="*/ 3 h 435"/>
                  <a:gd name="T14" fmla="*/ 0 w 393"/>
                  <a:gd name="T15" fmla="*/ 3 h 435"/>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35"/>
                  <a:gd name="T26" fmla="*/ 393 w 393"/>
                  <a:gd name="T27" fmla="*/ 435 h 4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35">
                    <a:moveTo>
                      <a:pt x="0" y="237"/>
                    </a:moveTo>
                    <a:lnTo>
                      <a:pt x="92" y="124"/>
                    </a:lnTo>
                    <a:lnTo>
                      <a:pt x="167" y="0"/>
                    </a:lnTo>
                    <a:lnTo>
                      <a:pt x="393" y="151"/>
                    </a:lnTo>
                    <a:lnTo>
                      <a:pt x="294" y="299"/>
                    </a:lnTo>
                    <a:lnTo>
                      <a:pt x="175" y="435"/>
                    </a:lnTo>
                    <a:lnTo>
                      <a:pt x="0" y="237"/>
                    </a:lnTo>
                    <a:close/>
                  </a:path>
                </a:pathLst>
              </a:custGeom>
              <a:solidFill>
                <a:srgbClr val="7F7F7F"/>
              </a:solidFill>
              <a:ln w="9525">
                <a:noFill/>
                <a:round/>
                <a:headEnd/>
                <a:tailEnd/>
              </a:ln>
            </p:spPr>
            <p:txBody>
              <a:bodyPr/>
              <a:lstStyle/>
              <a:p>
                <a:endParaRPr lang="en-US" sz="1350" dirty="0"/>
              </a:p>
            </p:txBody>
          </p:sp>
          <p:sp>
            <p:nvSpPr>
              <p:cNvPr id="52255" name="Freeform 20"/>
              <p:cNvSpPr>
                <a:spLocks/>
              </p:cNvSpPr>
              <p:nvPr/>
            </p:nvSpPr>
            <p:spPr bwMode="auto">
              <a:xfrm>
                <a:off x="1612" y="3055"/>
                <a:ext cx="353" cy="311"/>
              </a:xfrm>
              <a:custGeom>
                <a:avLst/>
                <a:gdLst>
                  <a:gd name="T0" fmla="*/ 1 w 474"/>
                  <a:gd name="T1" fmla="*/ 0 h 367"/>
                  <a:gd name="T2" fmla="*/ 1 w 474"/>
                  <a:gd name="T3" fmla="*/ 3 h 367"/>
                  <a:gd name="T4" fmla="*/ 1 w 474"/>
                  <a:gd name="T5" fmla="*/ 3 h 367"/>
                  <a:gd name="T6" fmla="*/ 1 w 474"/>
                  <a:gd name="T7" fmla="*/ 3 h 367"/>
                  <a:gd name="T8" fmla="*/ 1 w 474"/>
                  <a:gd name="T9" fmla="*/ 3 h 367"/>
                  <a:gd name="T10" fmla="*/ 0 w 474"/>
                  <a:gd name="T11" fmla="*/ 3 h 367"/>
                  <a:gd name="T12" fmla="*/ 1 w 474"/>
                  <a:gd name="T13" fmla="*/ 0 h 367"/>
                  <a:gd name="T14" fmla="*/ 1 w 474"/>
                  <a:gd name="T15" fmla="*/ 0 h 367"/>
                  <a:gd name="T16" fmla="*/ 0 60000 65536"/>
                  <a:gd name="T17" fmla="*/ 0 60000 65536"/>
                  <a:gd name="T18" fmla="*/ 0 60000 65536"/>
                  <a:gd name="T19" fmla="*/ 0 60000 65536"/>
                  <a:gd name="T20" fmla="*/ 0 60000 65536"/>
                  <a:gd name="T21" fmla="*/ 0 60000 65536"/>
                  <a:gd name="T22" fmla="*/ 0 60000 65536"/>
                  <a:gd name="T23" fmla="*/ 0 60000 65536"/>
                  <a:gd name="T24" fmla="*/ 0 w 474"/>
                  <a:gd name="T25" fmla="*/ 0 h 367"/>
                  <a:gd name="T26" fmla="*/ 474 w 474"/>
                  <a:gd name="T27" fmla="*/ 367 h 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4" h="367">
                    <a:moveTo>
                      <a:pt x="247" y="0"/>
                    </a:moveTo>
                    <a:lnTo>
                      <a:pt x="355" y="105"/>
                    </a:lnTo>
                    <a:lnTo>
                      <a:pt x="474" y="194"/>
                    </a:lnTo>
                    <a:lnTo>
                      <a:pt x="267" y="367"/>
                    </a:lnTo>
                    <a:lnTo>
                      <a:pt x="125" y="251"/>
                    </a:lnTo>
                    <a:lnTo>
                      <a:pt x="0" y="120"/>
                    </a:lnTo>
                    <a:lnTo>
                      <a:pt x="247" y="0"/>
                    </a:lnTo>
                    <a:close/>
                  </a:path>
                </a:pathLst>
              </a:custGeom>
              <a:solidFill>
                <a:srgbClr val="7F7F7F"/>
              </a:solidFill>
              <a:ln w="9525">
                <a:noFill/>
                <a:round/>
                <a:headEnd/>
                <a:tailEnd/>
              </a:ln>
            </p:spPr>
            <p:txBody>
              <a:bodyPr/>
              <a:lstStyle/>
              <a:p>
                <a:endParaRPr lang="en-US" sz="1350" dirty="0"/>
              </a:p>
            </p:txBody>
          </p:sp>
          <p:sp>
            <p:nvSpPr>
              <p:cNvPr id="52256" name="Freeform 21"/>
              <p:cNvSpPr>
                <a:spLocks/>
              </p:cNvSpPr>
              <p:nvPr/>
            </p:nvSpPr>
            <p:spPr bwMode="auto">
              <a:xfrm>
                <a:off x="1357" y="2558"/>
                <a:ext cx="274" cy="282"/>
              </a:xfrm>
              <a:custGeom>
                <a:avLst/>
                <a:gdLst>
                  <a:gd name="T0" fmla="*/ 1 w 368"/>
                  <a:gd name="T1" fmla="*/ 3 h 332"/>
                  <a:gd name="T2" fmla="*/ 1 w 368"/>
                  <a:gd name="T3" fmla="*/ 3 h 332"/>
                  <a:gd name="T4" fmla="*/ 1 w 368"/>
                  <a:gd name="T5" fmla="*/ 3 h 332"/>
                  <a:gd name="T6" fmla="*/ 1 w 368"/>
                  <a:gd name="T7" fmla="*/ 3 h 332"/>
                  <a:gd name="T8" fmla="*/ 1 w 368"/>
                  <a:gd name="T9" fmla="*/ 3 h 332"/>
                  <a:gd name="T10" fmla="*/ 0 w 368"/>
                  <a:gd name="T11" fmla="*/ 0 h 332"/>
                  <a:gd name="T12" fmla="*/ 1 w 368"/>
                  <a:gd name="T13" fmla="*/ 3 h 332"/>
                  <a:gd name="T14" fmla="*/ 1 w 368"/>
                  <a:gd name="T15" fmla="*/ 3 h 332"/>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332"/>
                  <a:gd name="T26" fmla="*/ 368 w 368"/>
                  <a:gd name="T27" fmla="*/ 332 h 3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332">
                    <a:moveTo>
                      <a:pt x="273" y="3"/>
                    </a:moveTo>
                    <a:lnTo>
                      <a:pt x="310" y="140"/>
                    </a:lnTo>
                    <a:lnTo>
                      <a:pt x="368" y="272"/>
                    </a:lnTo>
                    <a:lnTo>
                      <a:pt x="93" y="332"/>
                    </a:lnTo>
                    <a:lnTo>
                      <a:pt x="30" y="169"/>
                    </a:lnTo>
                    <a:lnTo>
                      <a:pt x="0" y="0"/>
                    </a:lnTo>
                    <a:lnTo>
                      <a:pt x="273" y="3"/>
                    </a:lnTo>
                    <a:close/>
                  </a:path>
                </a:pathLst>
              </a:custGeom>
              <a:solidFill>
                <a:srgbClr val="CC99FF"/>
              </a:solidFill>
              <a:ln w="9525">
                <a:noFill/>
                <a:round/>
                <a:headEnd/>
                <a:tailEnd/>
              </a:ln>
            </p:spPr>
            <p:txBody>
              <a:bodyPr/>
              <a:lstStyle/>
              <a:p>
                <a:endParaRPr lang="en-US" sz="1350" dirty="0"/>
              </a:p>
            </p:txBody>
          </p:sp>
          <p:sp>
            <p:nvSpPr>
              <p:cNvPr id="52257" name="Freeform 22"/>
              <p:cNvSpPr>
                <a:spLocks/>
              </p:cNvSpPr>
              <p:nvPr/>
            </p:nvSpPr>
            <p:spPr bwMode="auto">
              <a:xfrm>
                <a:off x="1357" y="1983"/>
                <a:ext cx="233" cy="339"/>
              </a:xfrm>
              <a:custGeom>
                <a:avLst/>
                <a:gdLst>
                  <a:gd name="T0" fmla="*/ 1 w 313"/>
                  <a:gd name="T1" fmla="*/ 3 h 400"/>
                  <a:gd name="T2" fmla="*/ 1 w 313"/>
                  <a:gd name="T3" fmla="*/ 3 h 400"/>
                  <a:gd name="T4" fmla="*/ 1 w 313"/>
                  <a:gd name="T5" fmla="*/ 3 h 400"/>
                  <a:gd name="T6" fmla="*/ 0 w 313"/>
                  <a:gd name="T7" fmla="*/ 3 h 400"/>
                  <a:gd name="T8" fmla="*/ 1 w 313"/>
                  <a:gd name="T9" fmla="*/ 3 h 400"/>
                  <a:gd name="T10" fmla="*/ 1 w 313"/>
                  <a:gd name="T11" fmla="*/ 0 h 400"/>
                  <a:gd name="T12" fmla="*/ 1 w 313"/>
                  <a:gd name="T13" fmla="*/ 3 h 400"/>
                  <a:gd name="T14" fmla="*/ 1 w 313"/>
                  <a:gd name="T15" fmla="*/ 3 h 400"/>
                  <a:gd name="T16" fmla="*/ 0 60000 65536"/>
                  <a:gd name="T17" fmla="*/ 0 60000 65536"/>
                  <a:gd name="T18" fmla="*/ 0 60000 65536"/>
                  <a:gd name="T19" fmla="*/ 0 60000 65536"/>
                  <a:gd name="T20" fmla="*/ 0 60000 65536"/>
                  <a:gd name="T21" fmla="*/ 0 60000 65536"/>
                  <a:gd name="T22" fmla="*/ 0 60000 65536"/>
                  <a:gd name="T23" fmla="*/ 0 60000 65536"/>
                  <a:gd name="T24" fmla="*/ 0 w 313"/>
                  <a:gd name="T25" fmla="*/ 0 h 400"/>
                  <a:gd name="T26" fmla="*/ 313 w 313"/>
                  <a:gd name="T27" fmla="*/ 400 h 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 h="400">
                    <a:moveTo>
                      <a:pt x="313" y="125"/>
                    </a:moveTo>
                    <a:lnTo>
                      <a:pt x="276" y="260"/>
                    </a:lnTo>
                    <a:lnTo>
                      <a:pt x="255" y="400"/>
                    </a:lnTo>
                    <a:lnTo>
                      <a:pt x="0" y="335"/>
                    </a:lnTo>
                    <a:lnTo>
                      <a:pt x="14" y="165"/>
                    </a:lnTo>
                    <a:lnTo>
                      <a:pt x="69" y="0"/>
                    </a:lnTo>
                    <a:lnTo>
                      <a:pt x="313" y="125"/>
                    </a:lnTo>
                    <a:close/>
                  </a:path>
                </a:pathLst>
              </a:custGeom>
              <a:solidFill>
                <a:srgbClr val="CC99FF"/>
              </a:solidFill>
              <a:ln w="9525">
                <a:noFill/>
                <a:round/>
                <a:headEnd/>
                <a:tailEnd/>
              </a:ln>
            </p:spPr>
            <p:txBody>
              <a:bodyPr/>
              <a:lstStyle/>
              <a:p>
                <a:endParaRPr lang="en-US" sz="1350" dirty="0"/>
              </a:p>
            </p:txBody>
          </p:sp>
          <p:sp>
            <p:nvSpPr>
              <p:cNvPr id="52258" name="Freeform 23"/>
              <p:cNvSpPr>
                <a:spLocks/>
              </p:cNvSpPr>
              <p:nvPr/>
            </p:nvSpPr>
            <p:spPr bwMode="auto">
              <a:xfrm>
                <a:off x="1540" y="1507"/>
                <a:ext cx="300" cy="366"/>
              </a:xfrm>
              <a:custGeom>
                <a:avLst/>
                <a:gdLst>
                  <a:gd name="T0" fmla="*/ 1 w 402"/>
                  <a:gd name="T1" fmla="*/ 3 h 432"/>
                  <a:gd name="T2" fmla="*/ 1 w 402"/>
                  <a:gd name="T3" fmla="*/ 3 h 432"/>
                  <a:gd name="T4" fmla="*/ 1 w 402"/>
                  <a:gd name="T5" fmla="*/ 3 h 432"/>
                  <a:gd name="T6" fmla="*/ 0 w 402"/>
                  <a:gd name="T7" fmla="*/ 3 h 432"/>
                  <a:gd name="T8" fmla="*/ 1 w 402"/>
                  <a:gd name="T9" fmla="*/ 3 h 432"/>
                  <a:gd name="T10" fmla="*/ 1 w 402"/>
                  <a:gd name="T11" fmla="*/ 0 h 432"/>
                  <a:gd name="T12" fmla="*/ 1 w 402"/>
                  <a:gd name="T13" fmla="*/ 3 h 432"/>
                  <a:gd name="T14" fmla="*/ 1 w 402"/>
                  <a:gd name="T15" fmla="*/ 3 h 432"/>
                  <a:gd name="T16" fmla="*/ 0 60000 65536"/>
                  <a:gd name="T17" fmla="*/ 0 60000 65536"/>
                  <a:gd name="T18" fmla="*/ 0 60000 65536"/>
                  <a:gd name="T19" fmla="*/ 0 60000 65536"/>
                  <a:gd name="T20" fmla="*/ 0 60000 65536"/>
                  <a:gd name="T21" fmla="*/ 0 60000 65536"/>
                  <a:gd name="T22" fmla="*/ 0 60000 65536"/>
                  <a:gd name="T23" fmla="*/ 0 60000 65536"/>
                  <a:gd name="T24" fmla="*/ 0 w 402"/>
                  <a:gd name="T25" fmla="*/ 0 h 432"/>
                  <a:gd name="T26" fmla="*/ 402 w 402"/>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2" h="432">
                    <a:moveTo>
                      <a:pt x="402" y="215"/>
                    </a:moveTo>
                    <a:lnTo>
                      <a:pt x="295" y="318"/>
                    </a:lnTo>
                    <a:lnTo>
                      <a:pt x="203" y="432"/>
                    </a:lnTo>
                    <a:lnTo>
                      <a:pt x="0" y="256"/>
                    </a:lnTo>
                    <a:lnTo>
                      <a:pt x="117" y="121"/>
                    </a:lnTo>
                    <a:lnTo>
                      <a:pt x="254" y="0"/>
                    </a:lnTo>
                    <a:lnTo>
                      <a:pt x="402" y="215"/>
                    </a:lnTo>
                    <a:close/>
                  </a:path>
                </a:pathLst>
              </a:custGeom>
              <a:solidFill>
                <a:srgbClr val="CC99FF"/>
              </a:solidFill>
              <a:ln w="9525">
                <a:noFill/>
                <a:round/>
                <a:headEnd/>
                <a:tailEnd/>
              </a:ln>
            </p:spPr>
            <p:txBody>
              <a:bodyPr/>
              <a:lstStyle/>
              <a:p>
                <a:endParaRPr lang="en-US" sz="1350" dirty="0"/>
              </a:p>
            </p:txBody>
          </p:sp>
          <p:sp>
            <p:nvSpPr>
              <p:cNvPr id="52259" name="Freeform 24"/>
              <p:cNvSpPr>
                <a:spLocks/>
              </p:cNvSpPr>
              <p:nvPr/>
            </p:nvSpPr>
            <p:spPr bwMode="auto">
              <a:xfrm>
                <a:off x="1967" y="1248"/>
                <a:ext cx="278" cy="302"/>
              </a:xfrm>
              <a:custGeom>
                <a:avLst/>
                <a:gdLst>
                  <a:gd name="T0" fmla="*/ 1 w 373"/>
                  <a:gd name="T1" fmla="*/ 3 h 356"/>
                  <a:gd name="T2" fmla="*/ 1 w 373"/>
                  <a:gd name="T3" fmla="*/ 3 h 356"/>
                  <a:gd name="T4" fmla="*/ 1 w 373"/>
                  <a:gd name="T5" fmla="*/ 3 h 356"/>
                  <a:gd name="T6" fmla="*/ 0 w 373"/>
                  <a:gd name="T7" fmla="*/ 3 h 356"/>
                  <a:gd name="T8" fmla="*/ 1 w 373"/>
                  <a:gd name="T9" fmla="*/ 3 h 356"/>
                  <a:gd name="T10" fmla="*/ 1 w 373"/>
                  <a:gd name="T11" fmla="*/ 0 h 356"/>
                  <a:gd name="T12" fmla="*/ 1 w 373"/>
                  <a:gd name="T13" fmla="*/ 3 h 356"/>
                  <a:gd name="T14" fmla="*/ 1 w 373"/>
                  <a:gd name="T15" fmla="*/ 3 h 356"/>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356"/>
                  <a:gd name="T26" fmla="*/ 373 w 373"/>
                  <a:gd name="T27" fmla="*/ 356 h 3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356">
                    <a:moveTo>
                      <a:pt x="373" y="254"/>
                    </a:moveTo>
                    <a:lnTo>
                      <a:pt x="224" y="297"/>
                    </a:lnTo>
                    <a:lnTo>
                      <a:pt x="83" y="356"/>
                    </a:lnTo>
                    <a:lnTo>
                      <a:pt x="0" y="114"/>
                    </a:lnTo>
                    <a:lnTo>
                      <a:pt x="175" y="48"/>
                    </a:lnTo>
                    <a:lnTo>
                      <a:pt x="358" y="0"/>
                    </a:lnTo>
                    <a:lnTo>
                      <a:pt x="373" y="254"/>
                    </a:lnTo>
                    <a:close/>
                  </a:path>
                </a:pathLst>
              </a:custGeom>
              <a:solidFill>
                <a:srgbClr val="CC99FF"/>
              </a:solidFill>
              <a:ln w="9525">
                <a:noFill/>
                <a:round/>
                <a:headEnd/>
                <a:tailEnd/>
              </a:ln>
            </p:spPr>
            <p:txBody>
              <a:bodyPr/>
              <a:lstStyle/>
              <a:p>
                <a:endParaRPr lang="en-US" sz="1350" dirty="0"/>
              </a:p>
            </p:txBody>
          </p:sp>
          <p:sp>
            <p:nvSpPr>
              <p:cNvPr id="52260" name="Freeform 25"/>
              <p:cNvSpPr>
                <a:spLocks/>
              </p:cNvSpPr>
              <p:nvPr/>
            </p:nvSpPr>
            <p:spPr bwMode="auto">
              <a:xfrm>
                <a:off x="2923" y="1391"/>
                <a:ext cx="357" cy="305"/>
              </a:xfrm>
              <a:custGeom>
                <a:avLst/>
                <a:gdLst>
                  <a:gd name="T0" fmla="*/ 1 w 480"/>
                  <a:gd name="T1" fmla="*/ 3 h 360"/>
                  <a:gd name="T2" fmla="*/ 1 w 480"/>
                  <a:gd name="T3" fmla="*/ 3 h 360"/>
                  <a:gd name="T4" fmla="*/ 0 w 480"/>
                  <a:gd name="T5" fmla="*/ 3 h 360"/>
                  <a:gd name="T6" fmla="*/ 1 w 480"/>
                  <a:gd name="T7" fmla="*/ 0 h 360"/>
                  <a:gd name="T8" fmla="*/ 1 w 480"/>
                  <a:gd name="T9" fmla="*/ 3 h 360"/>
                  <a:gd name="T10" fmla="*/ 1 w 480"/>
                  <a:gd name="T11" fmla="*/ 3 h 360"/>
                  <a:gd name="T12" fmla="*/ 1 w 480"/>
                  <a:gd name="T13" fmla="*/ 3 h 360"/>
                  <a:gd name="T14" fmla="*/ 1 w 480"/>
                  <a:gd name="T15" fmla="*/ 3 h 360"/>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360"/>
                  <a:gd name="T26" fmla="*/ 480 w 480"/>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360">
                    <a:moveTo>
                      <a:pt x="250" y="360"/>
                    </a:moveTo>
                    <a:lnTo>
                      <a:pt x="131" y="270"/>
                    </a:lnTo>
                    <a:lnTo>
                      <a:pt x="0" y="193"/>
                    </a:lnTo>
                    <a:lnTo>
                      <a:pt x="181" y="0"/>
                    </a:lnTo>
                    <a:lnTo>
                      <a:pt x="339" y="98"/>
                    </a:lnTo>
                    <a:lnTo>
                      <a:pt x="480" y="213"/>
                    </a:lnTo>
                    <a:lnTo>
                      <a:pt x="250" y="360"/>
                    </a:lnTo>
                    <a:close/>
                  </a:path>
                </a:pathLst>
              </a:custGeom>
              <a:solidFill>
                <a:srgbClr val="CC99FF"/>
              </a:solidFill>
              <a:ln w="9525">
                <a:noFill/>
                <a:round/>
                <a:headEnd/>
                <a:tailEnd/>
              </a:ln>
            </p:spPr>
            <p:txBody>
              <a:bodyPr/>
              <a:lstStyle/>
              <a:p>
                <a:endParaRPr lang="en-US" sz="1350" dirty="0"/>
              </a:p>
            </p:txBody>
          </p:sp>
          <p:sp>
            <p:nvSpPr>
              <p:cNvPr id="52261" name="Freeform 26"/>
              <p:cNvSpPr>
                <a:spLocks/>
              </p:cNvSpPr>
              <p:nvPr/>
            </p:nvSpPr>
            <p:spPr bwMode="auto">
              <a:xfrm>
                <a:off x="3280" y="1571"/>
                <a:ext cx="94" cy="111"/>
              </a:xfrm>
              <a:custGeom>
                <a:avLst/>
                <a:gdLst>
                  <a:gd name="T0" fmla="*/ 0 w 125"/>
                  <a:gd name="T1" fmla="*/ 0 h 131"/>
                  <a:gd name="T2" fmla="*/ 2 w 125"/>
                  <a:gd name="T3" fmla="*/ 3 h 131"/>
                  <a:gd name="T4" fmla="*/ 0 w 125"/>
                  <a:gd name="T5" fmla="*/ 0 h 131"/>
                  <a:gd name="T6" fmla="*/ 0 w 125"/>
                  <a:gd name="T7" fmla="*/ 0 h 131"/>
                  <a:gd name="T8" fmla="*/ 0 60000 65536"/>
                  <a:gd name="T9" fmla="*/ 0 60000 65536"/>
                  <a:gd name="T10" fmla="*/ 0 60000 65536"/>
                  <a:gd name="T11" fmla="*/ 0 60000 65536"/>
                  <a:gd name="T12" fmla="*/ 0 w 125"/>
                  <a:gd name="T13" fmla="*/ 0 h 131"/>
                  <a:gd name="T14" fmla="*/ 125 w 125"/>
                  <a:gd name="T15" fmla="*/ 131 h 131"/>
                </a:gdLst>
                <a:ahLst/>
                <a:cxnLst>
                  <a:cxn ang="T8">
                    <a:pos x="T0" y="T1"/>
                  </a:cxn>
                  <a:cxn ang="T9">
                    <a:pos x="T2" y="T3"/>
                  </a:cxn>
                  <a:cxn ang="T10">
                    <a:pos x="T4" y="T5"/>
                  </a:cxn>
                  <a:cxn ang="T11">
                    <a:pos x="T6" y="T7"/>
                  </a:cxn>
                </a:cxnLst>
                <a:rect l="T12" t="T13" r="T14" b="T15"/>
                <a:pathLst>
                  <a:path w="125" h="131">
                    <a:moveTo>
                      <a:pt x="0" y="0"/>
                    </a:moveTo>
                    <a:lnTo>
                      <a:pt x="125" y="131"/>
                    </a:lnTo>
                    <a:lnTo>
                      <a:pt x="0" y="0"/>
                    </a:lnTo>
                    <a:close/>
                  </a:path>
                </a:pathLst>
              </a:custGeom>
              <a:solidFill>
                <a:srgbClr val="FF6E0D"/>
              </a:solidFill>
              <a:ln w="9525">
                <a:noFill/>
                <a:round/>
                <a:headEnd/>
                <a:tailEnd/>
              </a:ln>
            </p:spPr>
            <p:txBody>
              <a:bodyPr/>
              <a:lstStyle/>
              <a:p>
                <a:endParaRPr lang="en-US" sz="1350" dirty="0"/>
              </a:p>
            </p:txBody>
          </p:sp>
          <p:sp>
            <p:nvSpPr>
              <p:cNvPr id="52262" name="Freeform 27"/>
              <p:cNvSpPr>
                <a:spLocks/>
              </p:cNvSpPr>
              <p:nvPr/>
            </p:nvSpPr>
            <p:spPr bwMode="auto">
              <a:xfrm>
                <a:off x="3257" y="1805"/>
                <a:ext cx="307" cy="292"/>
              </a:xfrm>
              <a:custGeom>
                <a:avLst/>
                <a:gdLst>
                  <a:gd name="T0" fmla="*/ 1 w 411"/>
                  <a:gd name="T1" fmla="*/ 3 h 344"/>
                  <a:gd name="T2" fmla="*/ 1 w 411"/>
                  <a:gd name="T3" fmla="*/ 3 h 344"/>
                  <a:gd name="T4" fmla="*/ 0 w 411"/>
                  <a:gd name="T5" fmla="*/ 3 h 344"/>
                  <a:gd name="T6" fmla="*/ 1 w 411"/>
                  <a:gd name="T7" fmla="*/ 0 h 344"/>
                  <a:gd name="T8" fmla="*/ 1 w 411"/>
                  <a:gd name="T9" fmla="*/ 3 h 344"/>
                  <a:gd name="T10" fmla="*/ 1 w 411"/>
                  <a:gd name="T11" fmla="*/ 3 h 344"/>
                  <a:gd name="T12" fmla="*/ 1 w 411"/>
                  <a:gd name="T13" fmla="*/ 3 h 344"/>
                  <a:gd name="T14" fmla="*/ 1 w 411"/>
                  <a:gd name="T15" fmla="*/ 3 h 344"/>
                  <a:gd name="T16" fmla="*/ 0 60000 65536"/>
                  <a:gd name="T17" fmla="*/ 0 60000 65536"/>
                  <a:gd name="T18" fmla="*/ 0 60000 65536"/>
                  <a:gd name="T19" fmla="*/ 0 60000 65536"/>
                  <a:gd name="T20" fmla="*/ 0 60000 65536"/>
                  <a:gd name="T21" fmla="*/ 0 60000 65536"/>
                  <a:gd name="T22" fmla="*/ 0 60000 65536"/>
                  <a:gd name="T23" fmla="*/ 0 60000 65536"/>
                  <a:gd name="T24" fmla="*/ 0 w 411"/>
                  <a:gd name="T25" fmla="*/ 0 h 344"/>
                  <a:gd name="T26" fmla="*/ 411 w 411"/>
                  <a:gd name="T27" fmla="*/ 344 h 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1" h="344">
                    <a:moveTo>
                      <a:pt x="131" y="344"/>
                    </a:moveTo>
                    <a:lnTo>
                      <a:pt x="73" y="213"/>
                    </a:lnTo>
                    <a:lnTo>
                      <a:pt x="0" y="89"/>
                    </a:lnTo>
                    <a:lnTo>
                      <a:pt x="262" y="0"/>
                    </a:lnTo>
                    <a:lnTo>
                      <a:pt x="346" y="153"/>
                    </a:lnTo>
                    <a:lnTo>
                      <a:pt x="411" y="316"/>
                    </a:lnTo>
                    <a:lnTo>
                      <a:pt x="131" y="344"/>
                    </a:lnTo>
                    <a:close/>
                  </a:path>
                </a:pathLst>
              </a:custGeom>
              <a:solidFill>
                <a:srgbClr val="CC99FF"/>
              </a:solidFill>
              <a:ln w="9525">
                <a:noFill/>
                <a:round/>
                <a:headEnd/>
                <a:tailEnd/>
              </a:ln>
            </p:spPr>
            <p:txBody>
              <a:bodyPr/>
              <a:lstStyle/>
              <a:p>
                <a:endParaRPr lang="en-US" sz="1350" dirty="0"/>
              </a:p>
            </p:txBody>
          </p:sp>
          <p:sp>
            <p:nvSpPr>
              <p:cNvPr id="52263" name="Freeform 28"/>
              <p:cNvSpPr>
                <a:spLocks/>
              </p:cNvSpPr>
              <p:nvPr/>
            </p:nvSpPr>
            <p:spPr bwMode="auto">
              <a:xfrm>
                <a:off x="3382" y="2332"/>
                <a:ext cx="223" cy="320"/>
              </a:xfrm>
              <a:custGeom>
                <a:avLst/>
                <a:gdLst>
                  <a:gd name="T0" fmla="*/ 0 w 300"/>
                  <a:gd name="T1" fmla="*/ 3 h 377"/>
                  <a:gd name="T2" fmla="*/ 1 w 300"/>
                  <a:gd name="T3" fmla="*/ 3 h 377"/>
                  <a:gd name="T4" fmla="*/ 1 w 300"/>
                  <a:gd name="T5" fmla="*/ 0 h 377"/>
                  <a:gd name="T6" fmla="*/ 1 w 300"/>
                  <a:gd name="T7" fmla="*/ 3 h 377"/>
                  <a:gd name="T8" fmla="*/ 1 w 300"/>
                  <a:gd name="T9" fmla="*/ 3 h 377"/>
                  <a:gd name="T10" fmla="*/ 1 w 300"/>
                  <a:gd name="T11" fmla="*/ 3 h 377"/>
                  <a:gd name="T12" fmla="*/ 0 w 300"/>
                  <a:gd name="T13" fmla="*/ 3 h 377"/>
                  <a:gd name="T14" fmla="*/ 0 w 300"/>
                  <a:gd name="T15" fmla="*/ 3 h 377"/>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377"/>
                  <a:gd name="T26" fmla="*/ 300 w 300"/>
                  <a:gd name="T27" fmla="*/ 377 h 3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377">
                    <a:moveTo>
                      <a:pt x="0" y="280"/>
                    </a:moveTo>
                    <a:lnTo>
                      <a:pt x="19" y="140"/>
                    </a:lnTo>
                    <a:lnTo>
                      <a:pt x="21" y="0"/>
                    </a:lnTo>
                    <a:lnTo>
                      <a:pt x="300" y="34"/>
                    </a:lnTo>
                    <a:lnTo>
                      <a:pt x="292" y="206"/>
                    </a:lnTo>
                    <a:lnTo>
                      <a:pt x="260" y="377"/>
                    </a:lnTo>
                    <a:lnTo>
                      <a:pt x="0" y="280"/>
                    </a:lnTo>
                    <a:close/>
                  </a:path>
                </a:pathLst>
              </a:custGeom>
              <a:solidFill>
                <a:srgbClr val="CC99FF"/>
              </a:solidFill>
              <a:ln w="9525">
                <a:noFill/>
                <a:round/>
                <a:headEnd/>
                <a:tailEnd/>
              </a:ln>
            </p:spPr>
            <p:txBody>
              <a:bodyPr/>
              <a:lstStyle/>
              <a:p>
                <a:endParaRPr lang="en-US" sz="1350" dirty="0"/>
              </a:p>
            </p:txBody>
          </p:sp>
          <p:sp>
            <p:nvSpPr>
              <p:cNvPr id="52264" name="Freeform 29"/>
              <p:cNvSpPr>
                <a:spLocks/>
              </p:cNvSpPr>
              <p:nvPr/>
            </p:nvSpPr>
            <p:spPr bwMode="auto">
              <a:xfrm>
                <a:off x="2145" y="3308"/>
                <a:ext cx="438" cy="242"/>
              </a:xfrm>
              <a:custGeom>
                <a:avLst/>
                <a:gdLst>
                  <a:gd name="T0" fmla="*/ 1 w 588"/>
                  <a:gd name="T1" fmla="*/ 0 h 285"/>
                  <a:gd name="T2" fmla="*/ 1 w 588"/>
                  <a:gd name="T3" fmla="*/ 3 h 285"/>
                  <a:gd name="T4" fmla="*/ 1 w 588"/>
                  <a:gd name="T5" fmla="*/ 3 h 285"/>
                  <a:gd name="T6" fmla="*/ 1 w 588"/>
                  <a:gd name="T7" fmla="*/ 3 h 285"/>
                  <a:gd name="T8" fmla="*/ 1 w 588"/>
                  <a:gd name="T9" fmla="*/ 3 h 285"/>
                  <a:gd name="T10" fmla="*/ 1 w 588"/>
                  <a:gd name="T11" fmla="*/ 3 h 285"/>
                  <a:gd name="T12" fmla="*/ 1 w 588"/>
                  <a:gd name="T13" fmla="*/ 3 h 285"/>
                  <a:gd name="T14" fmla="*/ 0 w 588"/>
                  <a:gd name="T15" fmla="*/ 3 h 285"/>
                  <a:gd name="T16" fmla="*/ 1 w 588"/>
                  <a:gd name="T17" fmla="*/ 0 h 285"/>
                  <a:gd name="T18" fmla="*/ 1 w 588"/>
                  <a:gd name="T19" fmla="*/ 0 h 2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8"/>
                  <a:gd name="T31" fmla="*/ 0 h 285"/>
                  <a:gd name="T32" fmla="*/ 588 w 588"/>
                  <a:gd name="T33" fmla="*/ 285 h 2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8" h="285">
                    <a:moveTo>
                      <a:pt x="122" y="0"/>
                    </a:moveTo>
                    <a:lnTo>
                      <a:pt x="276" y="27"/>
                    </a:lnTo>
                    <a:lnTo>
                      <a:pt x="431" y="37"/>
                    </a:lnTo>
                    <a:lnTo>
                      <a:pt x="588" y="28"/>
                    </a:lnTo>
                    <a:lnTo>
                      <a:pt x="567" y="281"/>
                    </a:lnTo>
                    <a:lnTo>
                      <a:pt x="376" y="285"/>
                    </a:lnTo>
                    <a:lnTo>
                      <a:pt x="186" y="267"/>
                    </a:lnTo>
                    <a:lnTo>
                      <a:pt x="0" y="228"/>
                    </a:lnTo>
                    <a:lnTo>
                      <a:pt x="122" y="0"/>
                    </a:lnTo>
                    <a:close/>
                  </a:path>
                </a:pathLst>
              </a:custGeom>
              <a:solidFill>
                <a:srgbClr val="CC99FF"/>
              </a:solidFill>
              <a:ln w="9525">
                <a:noFill/>
                <a:round/>
                <a:headEnd/>
                <a:tailEnd/>
              </a:ln>
            </p:spPr>
            <p:txBody>
              <a:bodyPr/>
              <a:lstStyle/>
              <a:p>
                <a:endParaRPr lang="en-US" sz="1350" dirty="0"/>
              </a:p>
            </p:txBody>
          </p:sp>
          <p:sp>
            <p:nvSpPr>
              <p:cNvPr id="52265" name="Freeform 30"/>
              <p:cNvSpPr>
                <a:spLocks/>
              </p:cNvSpPr>
              <p:nvPr/>
            </p:nvSpPr>
            <p:spPr bwMode="auto">
              <a:xfrm>
                <a:off x="2809" y="3160"/>
                <a:ext cx="292" cy="326"/>
              </a:xfrm>
              <a:custGeom>
                <a:avLst/>
                <a:gdLst>
                  <a:gd name="T0" fmla="*/ 0 w 391"/>
                  <a:gd name="T1" fmla="*/ 3 h 384"/>
                  <a:gd name="T2" fmla="*/ 1 w 391"/>
                  <a:gd name="T3" fmla="*/ 3 h 384"/>
                  <a:gd name="T4" fmla="*/ 1 w 391"/>
                  <a:gd name="T5" fmla="*/ 0 h 384"/>
                  <a:gd name="T6" fmla="*/ 1 w 391"/>
                  <a:gd name="T7" fmla="*/ 3 h 384"/>
                  <a:gd name="T8" fmla="*/ 1 w 391"/>
                  <a:gd name="T9" fmla="*/ 3 h 384"/>
                  <a:gd name="T10" fmla="*/ 1 w 391"/>
                  <a:gd name="T11" fmla="*/ 3 h 384"/>
                  <a:gd name="T12" fmla="*/ 0 w 391"/>
                  <a:gd name="T13" fmla="*/ 3 h 384"/>
                  <a:gd name="T14" fmla="*/ 0 w 391"/>
                  <a:gd name="T15" fmla="*/ 3 h 384"/>
                  <a:gd name="T16" fmla="*/ 0 60000 65536"/>
                  <a:gd name="T17" fmla="*/ 0 60000 65536"/>
                  <a:gd name="T18" fmla="*/ 0 60000 65536"/>
                  <a:gd name="T19" fmla="*/ 0 60000 65536"/>
                  <a:gd name="T20" fmla="*/ 0 60000 65536"/>
                  <a:gd name="T21" fmla="*/ 0 60000 65536"/>
                  <a:gd name="T22" fmla="*/ 0 60000 65536"/>
                  <a:gd name="T23" fmla="*/ 0 60000 65536"/>
                  <a:gd name="T24" fmla="*/ 0 w 391"/>
                  <a:gd name="T25" fmla="*/ 0 h 384"/>
                  <a:gd name="T26" fmla="*/ 391 w 391"/>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1" h="384">
                    <a:moveTo>
                      <a:pt x="0" y="134"/>
                    </a:moveTo>
                    <a:lnTo>
                      <a:pt x="141" y="75"/>
                    </a:lnTo>
                    <a:lnTo>
                      <a:pt x="274" y="0"/>
                    </a:lnTo>
                    <a:lnTo>
                      <a:pt x="391" y="231"/>
                    </a:lnTo>
                    <a:lnTo>
                      <a:pt x="226" y="317"/>
                    </a:lnTo>
                    <a:lnTo>
                      <a:pt x="49" y="384"/>
                    </a:lnTo>
                    <a:lnTo>
                      <a:pt x="0" y="134"/>
                    </a:lnTo>
                    <a:close/>
                  </a:path>
                </a:pathLst>
              </a:custGeom>
              <a:solidFill>
                <a:srgbClr val="CC99FF"/>
              </a:solidFill>
              <a:ln w="9525">
                <a:noFill/>
                <a:round/>
                <a:headEnd/>
                <a:tailEnd/>
              </a:ln>
            </p:spPr>
            <p:txBody>
              <a:bodyPr/>
              <a:lstStyle/>
              <a:p>
                <a:endParaRPr lang="en-US" sz="1350" dirty="0"/>
              </a:p>
            </p:txBody>
          </p:sp>
          <p:sp>
            <p:nvSpPr>
              <p:cNvPr id="52266" name="Freeform 31"/>
              <p:cNvSpPr>
                <a:spLocks/>
              </p:cNvSpPr>
              <p:nvPr/>
            </p:nvSpPr>
            <p:spPr bwMode="auto">
              <a:xfrm>
                <a:off x="3183" y="2796"/>
                <a:ext cx="294" cy="368"/>
              </a:xfrm>
              <a:custGeom>
                <a:avLst/>
                <a:gdLst>
                  <a:gd name="T0" fmla="*/ 0 w 395"/>
                  <a:gd name="T1" fmla="*/ 3 h 434"/>
                  <a:gd name="T2" fmla="*/ 1 w 395"/>
                  <a:gd name="T3" fmla="*/ 3 h 434"/>
                  <a:gd name="T4" fmla="*/ 1 w 395"/>
                  <a:gd name="T5" fmla="*/ 0 h 434"/>
                  <a:gd name="T6" fmla="*/ 1 w 395"/>
                  <a:gd name="T7" fmla="*/ 3 h 434"/>
                  <a:gd name="T8" fmla="*/ 1 w 395"/>
                  <a:gd name="T9" fmla="*/ 3 h 434"/>
                  <a:gd name="T10" fmla="*/ 1 w 395"/>
                  <a:gd name="T11" fmla="*/ 3 h 434"/>
                  <a:gd name="T12" fmla="*/ 0 w 395"/>
                  <a:gd name="T13" fmla="*/ 3 h 434"/>
                  <a:gd name="T14" fmla="*/ 0 w 395"/>
                  <a:gd name="T15" fmla="*/ 3 h 434"/>
                  <a:gd name="T16" fmla="*/ 0 60000 65536"/>
                  <a:gd name="T17" fmla="*/ 0 60000 65536"/>
                  <a:gd name="T18" fmla="*/ 0 60000 65536"/>
                  <a:gd name="T19" fmla="*/ 0 60000 65536"/>
                  <a:gd name="T20" fmla="*/ 0 60000 65536"/>
                  <a:gd name="T21" fmla="*/ 0 60000 65536"/>
                  <a:gd name="T22" fmla="*/ 0 60000 65536"/>
                  <a:gd name="T23" fmla="*/ 0 60000 65536"/>
                  <a:gd name="T24" fmla="*/ 0 w 395"/>
                  <a:gd name="T25" fmla="*/ 0 h 434"/>
                  <a:gd name="T26" fmla="*/ 395 w 395"/>
                  <a:gd name="T27" fmla="*/ 434 h 4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5" h="434">
                    <a:moveTo>
                      <a:pt x="0" y="238"/>
                    </a:moveTo>
                    <a:lnTo>
                      <a:pt x="94" y="124"/>
                    </a:lnTo>
                    <a:lnTo>
                      <a:pt x="169" y="0"/>
                    </a:lnTo>
                    <a:lnTo>
                      <a:pt x="395" y="152"/>
                    </a:lnTo>
                    <a:lnTo>
                      <a:pt x="295" y="299"/>
                    </a:lnTo>
                    <a:lnTo>
                      <a:pt x="178" y="434"/>
                    </a:lnTo>
                    <a:lnTo>
                      <a:pt x="0" y="238"/>
                    </a:lnTo>
                    <a:close/>
                  </a:path>
                </a:pathLst>
              </a:custGeom>
              <a:solidFill>
                <a:srgbClr val="CC99FF"/>
              </a:solidFill>
              <a:ln w="9525">
                <a:noFill/>
                <a:round/>
                <a:headEnd/>
                <a:tailEnd/>
              </a:ln>
            </p:spPr>
            <p:txBody>
              <a:bodyPr/>
              <a:lstStyle/>
              <a:p>
                <a:endParaRPr lang="en-US" sz="1350" dirty="0"/>
              </a:p>
            </p:txBody>
          </p:sp>
          <p:sp>
            <p:nvSpPr>
              <p:cNvPr id="52267" name="Freeform 32"/>
              <p:cNvSpPr>
                <a:spLocks/>
              </p:cNvSpPr>
              <p:nvPr/>
            </p:nvSpPr>
            <p:spPr bwMode="auto">
              <a:xfrm>
                <a:off x="1569" y="2990"/>
                <a:ext cx="354" cy="310"/>
              </a:xfrm>
              <a:custGeom>
                <a:avLst/>
                <a:gdLst>
                  <a:gd name="T0" fmla="*/ 1 w 474"/>
                  <a:gd name="T1" fmla="*/ 0 h 365"/>
                  <a:gd name="T2" fmla="*/ 1 w 474"/>
                  <a:gd name="T3" fmla="*/ 3 h 365"/>
                  <a:gd name="T4" fmla="*/ 1 w 474"/>
                  <a:gd name="T5" fmla="*/ 3 h 365"/>
                  <a:gd name="T6" fmla="*/ 1 w 474"/>
                  <a:gd name="T7" fmla="*/ 3 h 365"/>
                  <a:gd name="T8" fmla="*/ 1 w 474"/>
                  <a:gd name="T9" fmla="*/ 3 h 365"/>
                  <a:gd name="T10" fmla="*/ 0 w 474"/>
                  <a:gd name="T11" fmla="*/ 3 h 365"/>
                  <a:gd name="T12" fmla="*/ 1 w 474"/>
                  <a:gd name="T13" fmla="*/ 0 h 365"/>
                  <a:gd name="T14" fmla="*/ 1 w 474"/>
                  <a:gd name="T15" fmla="*/ 0 h 365"/>
                  <a:gd name="T16" fmla="*/ 0 60000 65536"/>
                  <a:gd name="T17" fmla="*/ 0 60000 65536"/>
                  <a:gd name="T18" fmla="*/ 0 60000 65536"/>
                  <a:gd name="T19" fmla="*/ 0 60000 65536"/>
                  <a:gd name="T20" fmla="*/ 0 60000 65536"/>
                  <a:gd name="T21" fmla="*/ 0 60000 65536"/>
                  <a:gd name="T22" fmla="*/ 0 60000 65536"/>
                  <a:gd name="T23" fmla="*/ 0 60000 65536"/>
                  <a:gd name="T24" fmla="*/ 0 w 474"/>
                  <a:gd name="T25" fmla="*/ 0 h 365"/>
                  <a:gd name="T26" fmla="*/ 474 w 474"/>
                  <a:gd name="T27" fmla="*/ 365 h 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4" h="365">
                    <a:moveTo>
                      <a:pt x="248" y="0"/>
                    </a:moveTo>
                    <a:lnTo>
                      <a:pt x="354" y="104"/>
                    </a:lnTo>
                    <a:lnTo>
                      <a:pt x="474" y="194"/>
                    </a:lnTo>
                    <a:lnTo>
                      <a:pt x="266" y="365"/>
                    </a:lnTo>
                    <a:lnTo>
                      <a:pt x="125" y="250"/>
                    </a:lnTo>
                    <a:lnTo>
                      <a:pt x="0" y="120"/>
                    </a:lnTo>
                    <a:lnTo>
                      <a:pt x="248" y="0"/>
                    </a:lnTo>
                    <a:close/>
                  </a:path>
                </a:pathLst>
              </a:custGeom>
              <a:solidFill>
                <a:srgbClr val="CC99FF"/>
              </a:solidFill>
              <a:ln w="9525">
                <a:noFill/>
                <a:round/>
                <a:headEnd/>
                <a:tailEnd/>
              </a:ln>
            </p:spPr>
            <p:txBody>
              <a:bodyPr/>
              <a:lstStyle/>
              <a:p>
                <a:endParaRPr lang="en-US" sz="1350" dirty="0"/>
              </a:p>
            </p:txBody>
          </p:sp>
          <p:sp>
            <p:nvSpPr>
              <p:cNvPr id="52268" name="Freeform 33"/>
              <p:cNvSpPr>
                <a:spLocks/>
              </p:cNvSpPr>
              <p:nvPr/>
            </p:nvSpPr>
            <p:spPr bwMode="auto">
              <a:xfrm>
                <a:off x="2067" y="3051"/>
                <a:ext cx="354" cy="729"/>
              </a:xfrm>
              <a:custGeom>
                <a:avLst/>
                <a:gdLst>
                  <a:gd name="T0" fmla="*/ 1 w 475"/>
                  <a:gd name="T1" fmla="*/ 0 h 859"/>
                  <a:gd name="T2" fmla="*/ 0 w 475"/>
                  <a:gd name="T3" fmla="*/ 3 h 859"/>
                  <a:gd name="T4" fmla="*/ 1 w 475"/>
                  <a:gd name="T5" fmla="*/ 3 h 859"/>
                  <a:gd name="T6" fmla="*/ 1 w 475"/>
                  <a:gd name="T7" fmla="*/ 3 h 859"/>
                  <a:gd name="T8" fmla="*/ 1 w 475"/>
                  <a:gd name="T9" fmla="*/ 3 h 859"/>
                  <a:gd name="T10" fmla="*/ 1 w 475"/>
                  <a:gd name="T11" fmla="*/ 3 h 859"/>
                  <a:gd name="T12" fmla="*/ 1 w 475"/>
                  <a:gd name="T13" fmla="*/ 0 h 859"/>
                  <a:gd name="T14" fmla="*/ 1 w 475"/>
                  <a:gd name="T15" fmla="*/ 0 h 859"/>
                  <a:gd name="T16" fmla="*/ 0 60000 65536"/>
                  <a:gd name="T17" fmla="*/ 0 60000 65536"/>
                  <a:gd name="T18" fmla="*/ 0 60000 65536"/>
                  <a:gd name="T19" fmla="*/ 0 60000 65536"/>
                  <a:gd name="T20" fmla="*/ 0 60000 65536"/>
                  <a:gd name="T21" fmla="*/ 0 60000 65536"/>
                  <a:gd name="T22" fmla="*/ 0 60000 65536"/>
                  <a:gd name="T23" fmla="*/ 0 60000 65536"/>
                  <a:gd name="T24" fmla="*/ 0 w 475"/>
                  <a:gd name="T25" fmla="*/ 0 h 859"/>
                  <a:gd name="T26" fmla="*/ 475 w 475"/>
                  <a:gd name="T27" fmla="*/ 859 h 8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5" h="859">
                    <a:moveTo>
                      <a:pt x="332" y="0"/>
                    </a:moveTo>
                    <a:lnTo>
                      <a:pt x="0" y="379"/>
                    </a:lnTo>
                    <a:lnTo>
                      <a:pt x="130" y="859"/>
                    </a:lnTo>
                    <a:lnTo>
                      <a:pt x="312" y="838"/>
                    </a:lnTo>
                    <a:lnTo>
                      <a:pt x="258" y="460"/>
                    </a:lnTo>
                    <a:lnTo>
                      <a:pt x="475" y="97"/>
                    </a:lnTo>
                    <a:lnTo>
                      <a:pt x="332" y="0"/>
                    </a:lnTo>
                    <a:close/>
                  </a:path>
                </a:pathLst>
              </a:custGeom>
              <a:solidFill>
                <a:srgbClr val="CC99FF"/>
              </a:solidFill>
              <a:ln w="9525">
                <a:noFill/>
                <a:round/>
                <a:headEnd/>
                <a:tailEnd/>
              </a:ln>
            </p:spPr>
            <p:txBody>
              <a:bodyPr/>
              <a:lstStyle/>
              <a:p>
                <a:endParaRPr lang="en-US" sz="1350" dirty="0"/>
              </a:p>
            </p:txBody>
          </p:sp>
          <p:sp>
            <p:nvSpPr>
              <p:cNvPr id="52269" name="Text Box 34"/>
              <p:cNvSpPr txBox="1">
                <a:spLocks noChangeArrowheads="1"/>
              </p:cNvSpPr>
              <p:nvPr/>
            </p:nvSpPr>
            <p:spPr bwMode="auto">
              <a:xfrm>
                <a:off x="2195" y="3358"/>
                <a:ext cx="283" cy="196"/>
              </a:xfrm>
              <a:prstGeom prst="rect">
                <a:avLst/>
              </a:prstGeom>
              <a:noFill/>
              <a:ln w="9525">
                <a:noFill/>
                <a:miter lim="800000"/>
                <a:headEnd/>
                <a:tailEnd/>
              </a:ln>
            </p:spPr>
            <p:txBody>
              <a:bodyPr wrap="none">
                <a:spAutoFit/>
              </a:bodyPr>
              <a:lstStyle/>
              <a:p>
                <a:r>
                  <a:rPr lang="en-US" sz="1050" dirty="0">
                    <a:latin typeface="Arial" pitchFamily="34" charset="0"/>
                  </a:rPr>
                  <a:t>Oct</a:t>
                </a:r>
              </a:p>
            </p:txBody>
          </p:sp>
          <p:sp>
            <p:nvSpPr>
              <p:cNvPr id="52270" name="Text Box 35"/>
              <p:cNvSpPr txBox="1">
                <a:spLocks noChangeArrowheads="1"/>
              </p:cNvSpPr>
              <p:nvPr/>
            </p:nvSpPr>
            <p:spPr bwMode="auto">
              <a:xfrm>
                <a:off x="1584" y="3024"/>
                <a:ext cx="306" cy="196"/>
              </a:xfrm>
              <a:prstGeom prst="rect">
                <a:avLst/>
              </a:prstGeom>
              <a:noFill/>
              <a:ln w="9525">
                <a:noFill/>
                <a:miter lim="800000"/>
                <a:headEnd/>
                <a:tailEnd/>
              </a:ln>
            </p:spPr>
            <p:txBody>
              <a:bodyPr wrap="none">
                <a:spAutoFit/>
              </a:bodyPr>
              <a:lstStyle/>
              <a:p>
                <a:r>
                  <a:rPr lang="en-US" sz="1050" dirty="0">
                    <a:latin typeface="Arial" pitchFamily="34" charset="0"/>
                  </a:rPr>
                  <a:t>Nov</a:t>
                </a:r>
              </a:p>
            </p:txBody>
          </p:sp>
          <p:sp>
            <p:nvSpPr>
              <p:cNvPr id="52271" name="Text Box 36"/>
              <p:cNvSpPr txBox="1">
                <a:spLocks noChangeArrowheads="1"/>
              </p:cNvSpPr>
              <p:nvPr/>
            </p:nvSpPr>
            <p:spPr bwMode="auto">
              <a:xfrm>
                <a:off x="1344" y="2633"/>
                <a:ext cx="306" cy="196"/>
              </a:xfrm>
              <a:prstGeom prst="rect">
                <a:avLst/>
              </a:prstGeom>
              <a:noFill/>
              <a:ln w="9525">
                <a:noFill/>
                <a:miter lim="800000"/>
                <a:headEnd/>
                <a:tailEnd/>
              </a:ln>
            </p:spPr>
            <p:txBody>
              <a:bodyPr wrap="none">
                <a:spAutoFit/>
              </a:bodyPr>
              <a:lstStyle/>
              <a:p>
                <a:r>
                  <a:rPr lang="en-US" sz="1050" dirty="0">
                    <a:latin typeface="Arial" pitchFamily="34" charset="0"/>
                  </a:rPr>
                  <a:t>Dec</a:t>
                </a:r>
              </a:p>
            </p:txBody>
          </p:sp>
          <p:sp>
            <p:nvSpPr>
              <p:cNvPr id="52272" name="Text Box 37"/>
              <p:cNvSpPr txBox="1">
                <a:spLocks noChangeArrowheads="1"/>
              </p:cNvSpPr>
              <p:nvPr/>
            </p:nvSpPr>
            <p:spPr bwMode="auto">
              <a:xfrm>
                <a:off x="1344" y="2081"/>
                <a:ext cx="290" cy="196"/>
              </a:xfrm>
              <a:prstGeom prst="rect">
                <a:avLst/>
              </a:prstGeom>
              <a:noFill/>
              <a:ln w="9525">
                <a:noFill/>
                <a:miter lim="800000"/>
                <a:headEnd/>
                <a:tailEnd/>
              </a:ln>
            </p:spPr>
            <p:txBody>
              <a:bodyPr wrap="none">
                <a:spAutoFit/>
              </a:bodyPr>
              <a:lstStyle/>
              <a:p>
                <a:r>
                  <a:rPr lang="en-US" sz="1050" dirty="0">
                    <a:latin typeface="Arial" pitchFamily="34" charset="0"/>
                  </a:rPr>
                  <a:t>Jan</a:t>
                </a:r>
              </a:p>
            </p:txBody>
          </p:sp>
          <p:sp>
            <p:nvSpPr>
              <p:cNvPr id="52273" name="Text Box 38"/>
              <p:cNvSpPr txBox="1">
                <a:spLocks noChangeArrowheads="1"/>
              </p:cNvSpPr>
              <p:nvPr/>
            </p:nvSpPr>
            <p:spPr bwMode="auto">
              <a:xfrm>
                <a:off x="1573" y="1597"/>
                <a:ext cx="300" cy="196"/>
              </a:xfrm>
              <a:prstGeom prst="rect">
                <a:avLst/>
              </a:prstGeom>
              <a:noFill/>
              <a:ln w="9525">
                <a:noFill/>
                <a:miter lim="800000"/>
                <a:headEnd/>
                <a:tailEnd/>
              </a:ln>
            </p:spPr>
            <p:txBody>
              <a:bodyPr wrap="none">
                <a:spAutoFit/>
              </a:bodyPr>
              <a:lstStyle/>
              <a:p>
                <a:r>
                  <a:rPr lang="en-US" sz="1050" dirty="0">
                    <a:latin typeface="Arial" pitchFamily="34" charset="0"/>
                  </a:rPr>
                  <a:t>Feb</a:t>
                </a:r>
              </a:p>
            </p:txBody>
          </p:sp>
          <p:sp>
            <p:nvSpPr>
              <p:cNvPr id="52274" name="Text Box 39"/>
              <p:cNvSpPr txBox="1">
                <a:spLocks noChangeArrowheads="1"/>
              </p:cNvSpPr>
              <p:nvPr/>
            </p:nvSpPr>
            <p:spPr bwMode="auto">
              <a:xfrm>
                <a:off x="1988" y="1338"/>
                <a:ext cx="300" cy="196"/>
              </a:xfrm>
              <a:prstGeom prst="rect">
                <a:avLst/>
              </a:prstGeom>
              <a:noFill/>
              <a:ln w="9525">
                <a:noFill/>
                <a:miter lim="800000"/>
                <a:headEnd/>
                <a:tailEnd/>
              </a:ln>
            </p:spPr>
            <p:txBody>
              <a:bodyPr wrap="none">
                <a:spAutoFit/>
              </a:bodyPr>
              <a:lstStyle/>
              <a:p>
                <a:r>
                  <a:rPr lang="en-US" sz="1050" dirty="0">
                    <a:latin typeface="Arial" pitchFamily="34" charset="0"/>
                  </a:rPr>
                  <a:t>Mar</a:t>
                </a:r>
              </a:p>
            </p:txBody>
          </p:sp>
          <p:sp>
            <p:nvSpPr>
              <p:cNvPr id="52275" name="Text Box 40"/>
              <p:cNvSpPr txBox="1">
                <a:spLocks noChangeArrowheads="1"/>
              </p:cNvSpPr>
              <p:nvPr/>
            </p:nvSpPr>
            <p:spPr bwMode="auto">
              <a:xfrm>
                <a:off x="2483" y="1297"/>
                <a:ext cx="284" cy="196"/>
              </a:xfrm>
              <a:prstGeom prst="rect">
                <a:avLst/>
              </a:prstGeom>
              <a:solidFill>
                <a:srgbClr val="CC99FF"/>
              </a:solidFill>
              <a:ln w="9525">
                <a:noFill/>
                <a:miter lim="800000"/>
                <a:headEnd/>
                <a:tailEnd/>
              </a:ln>
            </p:spPr>
            <p:txBody>
              <a:bodyPr wrap="none">
                <a:spAutoFit/>
              </a:bodyPr>
              <a:lstStyle/>
              <a:p>
                <a:r>
                  <a:rPr lang="en-US" sz="1050" dirty="0">
                    <a:latin typeface="Arial" pitchFamily="34" charset="0"/>
                  </a:rPr>
                  <a:t>Apr</a:t>
                </a:r>
              </a:p>
            </p:txBody>
          </p:sp>
          <p:sp>
            <p:nvSpPr>
              <p:cNvPr id="52276" name="Text Box 41"/>
              <p:cNvSpPr txBox="1">
                <a:spLocks noChangeArrowheads="1"/>
              </p:cNvSpPr>
              <p:nvPr/>
            </p:nvSpPr>
            <p:spPr bwMode="auto">
              <a:xfrm>
                <a:off x="2976" y="1440"/>
                <a:ext cx="316" cy="196"/>
              </a:xfrm>
              <a:prstGeom prst="rect">
                <a:avLst/>
              </a:prstGeom>
              <a:noFill/>
              <a:ln w="9525">
                <a:noFill/>
                <a:miter lim="800000"/>
                <a:headEnd/>
                <a:tailEnd/>
              </a:ln>
            </p:spPr>
            <p:txBody>
              <a:bodyPr wrap="none">
                <a:spAutoFit/>
              </a:bodyPr>
              <a:lstStyle/>
              <a:p>
                <a:r>
                  <a:rPr lang="en-US" sz="1050" dirty="0">
                    <a:latin typeface="Arial" pitchFamily="34" charset="0"/>
                  </a:rPr>
                  <a:t>May</a:t>
                </a:r>
              </a:p>
            </p:txBody>
          </p:sp>
          <p:sp>
            <p:nvSpPr>
              <p:cNvPr id="52277" name="Text Box 42"/>
              <p:cNvSpPr txBox="1">
                <a:spLocks noChangeArrowheads="1"/>
              </p:cNvSpPr>
              <p:nvPr/>
            </p:nvSpPr>
            <p:spPr bwMode="auto">
              <a:xfrm>
                <a:off x="3312" y="1872"/>
                <a:ext cx="290" cy="196"/>
              </a:xfrm>
              <a:prstGeom prst="rect">
                <a:avLst/>
              </a:prstGeom>
              <a:noFill/>
              <a:ln w="9525">
                <a:noFill/>
                <a:miter lim="800000"/>
                <a:headEnd/>
                <a:tailEnd/>
              </a:ln>
            </p:spPr>
            <p:txBody>
              <a:bodyPr wrap="none">
                <a:spAutoFit/>
              </a:bodyPr>
              <a:lstStyle/>
              <a:p>
                <a:r>
                  <a:rPr lang="en-US" sz="1050" dirty="0">
                    <a:latin typeface="Arial" pitchFamily="34" charset="0"/>
                  </a:rPr>
                  <a:t>Jun</a:t>
                </a:r>
              </a:p>
            </p:txBody>
          </p:sp>
          <p:sp>
            <p:nvSpPr>
              <p:cNvPr id="52278" name="Text Box 43"/>
              <p:cNvSpPr txBox="1">
                <a:spLocks noChangeArrowheads="1"/>
              </p:cNvSpPr>
              <p:nvPr/>
            </p:nvSpPr>
            <p:spPr bwMode="auto">
              <a:xfrm>
                <a:off x="3374" y="2389"/>
                <a:ext cx="257" cy="196"/>
              </a:xfrm>
              <a:prstGeom prst="rect">
                <a:avLst/>
              </a:prstGeom>
              <a:noFill/>
              <a:ln w="9525">
                <a:noFill/>
                <a:miter lim="800000"/>
                <a:headEnd/>
                <a:tailEnd/>
              </a:ln>
            </p:spPr>
            <p:txBody>
              <a:bodyPr wrap="none">
                <a:spAutoFit/>
              </a:bodyPr>
              <a:lstStyle/>
              <a:p>
                <a:r>
                  <a:rPr lang="en-US" sz="1050" dirty="0">
                    <a:latin typeface="Arial" pitchFamily="34" charset="0"/>
                  </a:rPr>
                  <a:t>Jul</a:t>
                </a:r>
              </a:p>
            </p:txBody>
          </p:sp>
          <p:sp>
            <p:nvSpPr>
              <p:cNvPr id="52279" name="Text Box 44"/>
              <p:cNvSpPr txBox="1">
                <a:spLocks noChangeArrowheads="1"/>
              </p:cNvSpPr>
              <p:nvPr/>
            </p:nvSpPr>
            <p:spPr bwMode="auto">
              <a:xfrm>
                <a:off x="3199" y="2885"/>
                <a:ext cx="306" cy="196"/>
              </a:xfrm>
              <a:prstGeom prst="rect">
                <a:avLst/>
              </a:prstGeom>
              <a:noFill/>
              <a:ln w="9525">
                <a:noFill/>
                <a:miter lim="800000"/>
                <a:headEnd/>
                <a:tailEnd/>
              </a:ln>
            </p:spPr>
            <p:txBody>
              <a:bodyPr wrap="none">
                <a:spAutoFit/>
              </a:bodyPr>
              <a:lstStyle/>
              <a:p>
                <a:r>
                  <a:rPr lang="en-US" sz="1050" dirty="0">
                    <a:latin typeface="Arial" pitchFamily="34" charset="0"/>
                  </a:rPr>
                  <a:t>Aug</a:t>
                </a:r>
              </a:p>
            </p:txBody>
          </p:sp>
          <p:sp>
            <p:nvSpPr>
              <p:cNvPr id="52280" name="Text Box 45"/>
              <p:cNvSpPr txBox="1">
                <a:spLocks noChangeArrowheads="1"/>
              </p:cNvSpPr>
              <p:nvPr/>
            </p:nvSpPr>
            <p:spPr bwMode="auto">
              <a:xfrm>
                <a:off x="2832" y="3252"/>
                <a:ext cx="306" cy="196"/>
              </a:xfrm>
              <a:prstGeom prst="rect">
                <a:avLst/>
              </a:prstGeom>
              <a:noFill/>
              <a:ln w="9525">
                <a:noFill/>
                <a:miter lim="800000"/>
                <a:headEnd/>
                <a:tailEnd/>
              </a:ln>
            </p:spPr>
            <p:txBody>
              <a:bodyPr wrap="none">
                <a:spAutoFit/>
              </a:bodyPr>
              <a:lstStyle/>
              <a:p>
                <a:r>
                  <a:rPr lang="en-US" sz="1050" dirty="0">
                    <a:latin typeface="Arial" pitchFamily="34" charset="0"/>
                  </a:rPr>
                  <a:t>Sep</a:t>
                </a:r>
              </a:p>
            </p:txBody>
          </p:sp>
        </p:grpSp>
        <p:pic>
          <p:nvPicPr>
            <p:cNvPr id="52240" name="Picture 112" descr="MC900441976[1]"/>
            <p:cNvPicPr>
              <a:picLocks noChangeAspect="1" noChangeArrowheads="1"/>
            </p:cNvPicPr>
            <p:nvPr/>
          </p:nvPicPr>
          <p:blipFill>
            <a:blip r:embed="rId3" cstate="print"/>
            <a:srcRect/>
            <a:stretch>
              <a:fillRect/>
            </a:stretch>
          </p:blipFill>
          <p:spPr bwMode="auto">
            <a:xfrm>
              <a:off x="5124451" y="1905001"/>
              <a:ext cx="2538413" cy="2366963"/>
            </a:xfrm>
            <a:prstGeom prst="rect">
              <a:avLst/>
            </a:prstGeom>
            <a:noFill/>
            <a:ln w="9525">
              <a:noFill/>
              <a:miter lim="800000"/>
              <a:headEnd/>
              <a:tailEnd/>
            </a:ln>
          </p:spPr>
        </p:pic>
        <p:sp>
          <p:nvSpPr>
            <p:cNvPr id="85105" name="Text Box 113"/>
            <p:cNvSpPr txBox="1">
              <a:spLocks noChangeArrowheads="1"/>
            </p:cNvSpPr>
            <p:nvPr/>
          </p:nvSpPr>
          <p:spPr bwMode="auto">
            <a:xfrm>
              <a:off x="5505450" y="2819400"/>
              <a:ext cx="1690688" cy="400109"/>
            </a:xfrm>
            <a:prstGeom prst="rect">
              <a:avLst/>
            </a:prstGeom>
            <a:noFill/>
            <a:ln w="9525" algn="ctr">
              <a:noFill/>
              <a:miter lim="800000"/>
              <a:headEnd/>
              <a:tailEnd/>
            </a:ln>
            <a:effectLst>
              <a:prstShdw prst="shdw18" dist="17961" dir="13500000">
                <a:schemeClr val="accent1">
                  <a:gamma/>
                  <a:shade val="60000"/>
                  <a:invGamma/>
                </a:schemeClr>
              </a:prstShdw>
            </a:effectLst>
          </p:spPr>
          <p:txBody>
            <a:bodyPr>
              <a:spAutoFit/>
            </a:bodyPr>
            <a:lstStyle/>
            <a:p>
              <a:pPr algn="ctr">
                <a:spcBef>
                  <a:spcPct val="50000"/>
                </a:spcBef>
                <a:defRPr/>
              </a:pPr>
              <a:r>
                <a:rPr lang="en-US" sz="1350" dirty="0">
                  <a:solidFill>
                    <a:srgbClr val="FF0000"/>
                  </a:solidFill>
                  <a:cs typeface="Aharoni" pitchFamily="2" charset="-79"/>
                </a:rPr>
                <a:t>FEEDBACK</a:t>
              </a:r>
            </a:p>
          </p:txBody>
        </p:sp>
        <p:sp>
          <p:nvSpPr>
            <p:cNvPr id="57" name="Left Brace 56"/>
            <p:cNvSpPr/>
            <p:nvPr/>
          </p:nvSpPr>
          <p:spPr>
            <a:xfrm rot="19920185">
              <a:off x="3945629" y="3603754"/>
              <a:ext cx="551991" cy="1465396"/>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sp>
        <p:nvSpPr>
          <p:cNvPr id="58" name="Slide Number Placeholder 3">
            <a:extLst>
              <a:ext uri="{FF2B5EF4-FFF2-40B4-BE49-F238E27FC236}">
                <a16:creationId xmlns:a16="http://schemas.microsoft.com/office/drawing/2014/main" id="{CC8DED2E-DC1A-4779-97DE-80850D73EB46}"/>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0" y="265184"/>
            <a:ext cx="9144000" cy="877815"/>
          </a:xfrm>
          <a:prstGeom prst="rect">
            <a:avLst/>
          </a:prstGeom>
        </p:spPr>
        <p:txBody>
          <a:bodyPr>
            <a:noAutofit/>
          </a:bodyPr>
          <a:lstStyle/>
          <a:p>
            <a:r>
              <a:rPr lang="en-US" dirty="0"/>
              <a:t>CCAS</a:t>
            </a:r>
            <a:br>
              <a:rPr lang="en-US" dirty="0"/>
            </a:br>
            <a:r>
              <a:rPr lang="en-US" sz="2400" i="1" dirty="0"/>
              <a:t>Contribution Assessment Factors</a:t>
            </a:r>
          </a:p>
        </p:txBody>
      </p:sp>
      <p:graphicFrame>
        <p:nvGraphicFramePr>
          <p:cNvPr id="6" name="Table 5"/>
          <p:cNvGraphicFramePr>
            <a:graphicFrameLocks noGrp="1"/>
          </p:cNvGraphicFramePr>
          <p:nvPr>
            <p:extLst>
              <p:ext uri="{D42A27DB-BD31-4B8C-83A1-F6EECF244321}">
                <p14:modId xmlns:p14="http://schemas.microsoft.com/office/powerpoint/2010/main" val="2869302152"/>
              </p:ext>
            </p:extLst>
          </p:nvPr>
        </p:nvGraphicFramePr>
        <p:xfrm>
          <a:off x="1143000" y="1371600"/>
          <a:ext cx="6858000" cy="4785876"/>
        </p:xfrm>
        <a:graphic>
          <a:graphicData uri="http://schemas.openxmlformats.org/drawingml/2006/table">
            <a:tbl>
              <a:tblPr firstRow="1" bandRow="1">
                <a:tableStyleId>{5C22544A-7EE6-4342-B048-85BDC9FD1C3A}</a:tableStyleId>
              </a:tblPr>
              <a:tblGrid>
                <a:gridCol w="2751809">
                  <a:extLst>
                    <a:ext uri="{9D8B030D-6E8A-4147-A177-3AD203B41FA5}">
                      <a16:colId xmlns:a16="http://schemas.microsoft.com/office/drawing/2014/main" val="20000"/>
                    </a:ext>
                  </a:extLst>
                </a:gridCol>
                <a:gridCol w="1255112">
                  <a:extLst>
                    <a:ext uri="{9D8B030D-6E8A-4147-A177-3AD203B41FA5}">
                      <a16:colId xmlns:a16="http://schemas.microsoft.com/office/drawing/2014/main" val="20001"/>
                    </a:ext>
                  </a:extLst>
                </a:gridCol>
                <a:gridCol w="2851079">
                  <a:extLst>
                    <a:ext uri="{9D8B030D-6E8A-4147-A177-3AD203B41FA5}">
                      <a16:colId xmlns:a16="http://schemas.microsoft.com/office/drawing/2014/main" val="20002"/>
                    </a:ext>
                  </a:extLst>
                </a:gridCol>
              </a:tblGrid>
              <a:tr h="309585">
                <a:tc>
                  <a:txBody>
                    <a:bodyPr/>
                    <a:lstStyle/>
                    <a:p>
                      <a:pPr algn="ctr"/>
                      <a:r>
                        <a:rPr lang="en-US" sz="1200" dirty="0">
                          <a:latin typeface="+mn-lt"/>
                        </a:rPr>
                        <a:t>Factors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a:latin typeface="+mn-lt"/>
                        </a:rPr>
                        <a:t>Descriptors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a:latin typeface="+mn-lt"/>
                        </a:rPr>
                        <a:t>Discriminators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218450">
                <a:tc>
                  <a:txBody>
                    <a:bodyPr/>
                    <a:lstStyle/>
                    <a:p>
                      <a:pPr marL="112713" indent="-1588"/>
                      <a:r>
                        <a:rPr lang="en-US" altLang="en-US" sz="1200" b="1" dirty="0">
                          <a:latin typeface="+mn-lt"/>
                        </a:rPr>
                        <a:t>Job Achievement and/or Innovation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  Level</a:t>
                      </a:r>
                      <a:r>
                        <a:rPr lang="en-US" sz="1000" baseline="0" dirty="0">
                          <a:latin typeface="+mn-lt"/>
                          <a:ea typeface="Times New Roman"/>
                        </a:rPr>
                        <a:t> I</a:t>
                      </a:r>
                      <a:endParaRPr lang="en-US" sz="1000" dirty="0">
                        <a:latin typeface="+mn-lt"/>
                        <a:ea typeface="Times New Roman"/>
                      </a:endParaRPr>
                    </a:p>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  Level II</a:t>
                      </a:r>
                    </a:p>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  Level</a:t>
                      </a:r>
                      <a:r>
                        <a:rPr lang="en-US" sz="1000" baseline="0" dirty="0">
                          <a:latin typeface="+mn-lt"/>
                          <a:ea typeface="Times New Roman"/>
                        </a:rPr>
                        <a:t> III</a:t>
                      </a:r>
                    </a:p>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baseline="0" dirty="0">
                          <a:latin typeface="+mn-lt"/>
                          <a:ea typeface="Times New Roman"/>
                        </a:rPr>
                        <a:t>  Level IV (NH &amp; NJ)</a:t>
                      </a:r>
                    </a:p>
                    <a:p>
                      <a:pPr marL="60325" marR="0" lvl="0" indent="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1000" baseline="0" dirty="0">
                        <a:latin typeface="+mn-lt"/>
                        <a:ea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Leadership Role</a:t>
                      </a:r>
                    </a:p>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Mentoring/Employee Development</a:t>
                      </a:r>
                    </a:p>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Accountability</a:t>
                      </a:r>
                    </a:p>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Complexity/Difficulty</a:t>
                      </a:r>
                    </a:p>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Creativity</a:t>
                      </a:r>
                    </a:p>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Scope/Impact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457999">
                <a:tc>
                  <a:txBody>
                    <a:bodyPr/>
                    <a:lstStyle/>
                    <a:p>
                      <a:pPr marL="0" indent="111125"/>
                      <a:endParaRPr lang="en-US" altLang="en-US" sz="1200" b="1"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tc>
                  <a:txBody>
                    <a:bodyPr/>
                    <a:lstStyle/>
                    <a:p>
                      <a:pPr marL="60325" marR="0" lvl="0" indent="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Very High Score</a:t>
                      </a:r>
                    </a:p>
                    <a:p>
                      <a:pPr marL="60325" marR="0" lvl="0" indent="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(Mid-Level Only)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tc>
                  <a:txBody>
                    <a:bodyPr/>
                    <a:lstStyle/>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No discriminators for Very High Score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2464974325"/>
                  </a:ext>
                </a:extLst>
              </a:tr>
              <a:tr h="941922">
                <a:tc>
                  <a:txBody>
                    <a:bodyPr/>
                    <a:lstStyle/>
                    <a:p>
                      <a:pPr marL="0" indent="111125"/>
                      <a:r>
                        <a:rPr lang="en-US" altLang="en-US" sz="1200" b="1" dirty="0">
                          <a:latin typeface="+mn-lt"/>
                        </a:rPr>
                        <a:t>Communication and/or Teamwork</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AEFF7"/>
                    </a:solidFill>
                  </a:tcPr>
                </a:tc>
                <a:tc>
                  <a:txBody>
                    <a:bodyPr/>
                    <a:lstStyle/>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  Level</a:t>
                      </a:r>
                      <a:r>
                        <a:rPr lang="en-US" sz="1000" baseline="0" dirty="0">
                          <a:latin typeface="+mn-lt"/>
                          <a:ea typeface="Times New Roman"/>
                        </a:rPr>
                        <a:t> I</a:t>
                      </a:r>
                      <a:endParaRPr lang="en-US" sz="1000" dirty="0">
                        <a:latin typeface="+mn-lt"/>
                        <a:ea typeface="Times New Roman"/>
                      </a:endParaRPr>
                    </a:p>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  Level II</a:t>
                      </a:r>
                    </a:p>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  Level</a:t>
                      </a:r>
                      <a:r>
                        <a:rPr lang="en-US" sz="1000" baseline="0" dirty="0">
                          <a:latin typeface="+mn-lt"/>
                          <a:ea typeface="Times New Roman"/>
                        </a:rPr>
                        <a:t> III</a:t>
                      </a:r>
                    </a:p>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baseline="0" dirty="0">
                          <a:latin typeface="+mn-lt"/>
                          <a:ea typeface="Times New Roman"/>
                        </a:rPr>
                        <a:t>  Level IV (NH &amp; NJ)</a:t>
                      </a:r>
                      <a:endParaRPr lang="en-US" sz="1000" dirty="0">
                        <a:latin typeface="+mn-lt"/>
                        <a:ea typeface="Times New Roman"/>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AEFF7"/>
                    </a:solidFill>
                  </a:tcPr>
                </a:tc>
                <a:tc>
                  <a:txBody>
                    <a:bodyPr/>
                    <a:lstStyle/>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Oral</a:t>
                      </a:r>
                    </a:p>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Written</a:t>
                      </a:r>
                    </a:p>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Contribution to Team</a:t>
                      </a:r>
                    </a:p>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Effectiveness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AEFF7"/>
                    </a:solidFill>
                  </a:tcPr>
                </a:tc>
                <a:extLst>
                  <a:ext uri="{0D108BD9-81ED-4DB2-BD59-A6C34878D82A}">
                    <a16:rowId xmlns:a16="http://schemas.microsoft.com/office/drawing/2014/main" val="10002"/>
                  </a:ext>
                </a:extLst>
              </a:tr>
              <a:tr h="457999">
                <a:tc>
                  <a:txBody>
                    <a:bodyPr/>
                    <a:lstStyle/>
                    <a:p>
                      <a:pPr marL="0" indent="111125"/>
                      <a:endParaRPr lang="en-US" altLang="en-US" sz="1200" b="1"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FF7"/>
                    </a:solidFill>
                  </a:tcPr>
                </a:tc>
                <a:tc>
                  <a:txBody>
                    <a:bodyPr/>
                    <a:lstStyle/>
                    <a:p>
                      <a:pPr marL="342900" marR="0" lvl="0" indent="-282575"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Very High Score</a:t>
                      </a:r>
                    </a:p>
                    <a:p>
                      <a:pPr marL="342900" marR="0" lvl="0" indent="-282575"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(Mid-Level Only)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FF7"/>
                    </a:solidFill>
                  </a:tcPr>
                </a:tc>
                <a:tc>
                  <a:txBody>
                    <a:bodyPr/>
                    <a:lstStyle/>
                    <a:p>
                      <a:pPr marL="342900" marR="0" lvl="0" indent="-231775">
                        <a:spcBef>
                          <a:spcPts val="0"/>
                        </a:spcBef>
                        <a:spcAft>
                          <a:spcPts val="0"/>
                        </a:spcAft>
                        <a:buFont typeface="Wingdings" pitchFamily="2" charset="2"/>
                        <a:buChar char="§"/>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No discriminators for Very High Score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FF7"/>
                    </a:solidFill>
                  </a:tcPr>
                </a:tc>
                <a:extLst>
                  <a:ext uri="{0D108BD9-81ED-4DB2-BD59-A6C34878D82A}">
                    <a16:rowId xmlns:a16="http://schemas.microsoft.com/office/drawing/2014/main" val="3822161420"/>
                  </a:ext>
                </a:extLst>
              </a:tr>
              <a:tr h="941922">
                <a:tc>
                  <a:txBody>
                    <a:bodyPr/>
                    <a:lstStyle/>
                    <a:p>
                      <a:pPr marL="0" indent="111125"/>
                      <a:r>
                        <a:rPr lang="en-US" altLang="en-US" sz="1200" b="1" dirty="0">
                          <a:latin typeface="+mn-lt"/>
                        </a:rPr>
                        <a:t>Mission Support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  Level</a:t>
                      </a:r>
                      <a:r>
                        <a:rPr lang="en-US" sz="1000" baseline="0" dirty="0">
                          <a:latin typeface="+mn-lt"/>
                          <a:ea typeface="Times New Roman"/>
                        </a:rPr>
                        <a:t> I</a:t>
                      </a:r>
                      <a:endParaRPr lang="en-US" sz="1000" dirty="0">
                        <a:latin typeface="+mn-lt"/>
                        <a:ea typeface="Times New Roman"/>
                      </a:endParaRPr>
                    </a:p>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  Level II</a:t>
                      </a:r>
                    </a:p>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  Level</a:t>
                      </a:r>
                      <a:r>
                        <a:rPr lang="en-US" sz="1000" baseline="0" dirty="0">
                          <a:latin typeface="+mn-lt"/>
                          <a:ea typeface="Times New Roman"/>
                        </a:rPr>
                        <a:t> III</a:t>
                      </a:r>
                    </a:p>
                    <a:p>
                      <a:pPr marL="342900" marR="0" lvl="0" indent="-34290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baseline="0" dirty="0">
                          <a:latin typeface="+mn-lt"/>
                          <a:ea typeface="Times New Roman"/>
                        </a:rPr>
                        <a:t>  Level IV (NH &amp; NJ)</a:t>
                      </a:r>
                      <a:endParaRPr lang="en-US" sz="1000" dirty="0">
                        <a:latin typeface="+mn-lt"/>
                        <a:ea typeface="Times New Roman"/>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231775">
                        <a:spcBef>
                          <a:spcPts val="0"/>
                        </a:spcBef>
                        <a:spcAft>
                          <a:spcPts val="0"/>
                        </a:spcAft>
                        <a:buFont typeface="Wingdings" pitchFamily="2" charset="2"/>
                        <a:buChar char="§"/>
                        <a:tabLst>
                          <a:tab pos="118110" algn="l"/>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Independence</a:t>
                      </a:r>
                    </a:p>
                    <a:p>
                      <a:pPr marL="342900" marR="0" lvl="0" indent="-231775">
                        <a:spcBef>
                          <a:spcPts val="0"/>
                        </a:spcBef>
                        <a:spcAft>
                          <a:spcPts val="0"/>
                        </a:spcAft>
                        <a:buFont typeface="Wingdings" pitchFamily="2" charset="2"/>
                        <a:buChar char="§"/>
                        <a:tabLst>
                          <a:tab pos="118110" algn="l"/>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Customer Needs</a:t>
                      </a:r>
                    </a:p>
                    <a:p>
                      <a:pPr marL="342900" marR="0" lvl="0" indent="-231775">
                        <a:spcBef>
                          <a:spcPts val="0"/>
                        </a:spcBef>
                        <a:spcAft>
                          <a:spcPts val="0"/>
                        </a:spcAft>
                        <a:buFont typeface="Wingdings" pitchFamily="2" charset="2"/>
                        <a:buChar char="§"/>
                        <a:tabLst>
                          <a:tab pos="118110" algn="l"/>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Planning/Budgeting</a:t>
                      </a:r>
                    </a:p>
                    <a:p>
                      <a:pPr marL="342900" marR="0" lvl="0" indent="-231775">
                        <a:spcBef>
                          <a:spcPts val="0"/>
                        </a:spcBef>
                        <a:spcAft>
                          <a:spcPts val="0"/>
                        </a:spcAft>
                        <a:buFont typeface="Wingdings" pitchFamily="2" charset="2"/>
                        <a:buChar char="§"/>
                        <a:tabLst>
                          <a:tab pos="118110" algn="l"/>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Execution/Efficiency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457999">
                <a:tc>
                  <a:txBody>
                    <a:bodyPr/>
                    <a:lstStyle/>
                    <a:p>
                      <a:pPr marL="0" indent="111125"/>
                      <a:endParaRPr lang="en-US" altLang="en-US" sz="1200" b="1"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tc>
                  <a:txBody>
                    <a:bodyPr/>
                    <a:lstStyle/>
                    <a:p>
                      <a:pPr marL="60325" marR="0" lvl="0" indent="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Very High Score</a:t>
                      </a:r>
                    </a:p>
                    <a:p>
                      <a:pPr marL="60325" marR="0" lvl="0" indent="0" algn="l">
                        <a:spcBef>
                          <a:spcPts val="0"/>
                        </a:spcBef>
                        <a:spcAft>
                          <a:spcPts val="0"/>
                        </a:spcAft>
                        <a:buFontTx/>
                        <a:buNone/>
                        <a:tabLst>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000" dirty="0">
                          <a:latin typeface="+mn-lt"/>
                          <a:ea typeface="Times New Roman"/>
                        </a:rPr>
                        <a:t>(Mid-Level Only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tc>
                  <a:txBody>
                    <a:bodyPr/>
                    <a:lstStyle/>
                    <a:p>
                      <a:pPr marL="342900" marR="0" lvl="0" indent="-231775">
                        <a:spcBef>
                          <a:spcPts val="0"/>
                        </a:spcBef>
                        <a:spcAft>
                          <a:spcPts val="0"/>
                        </a:spcAft>
                        <a:buFont typeface="Wingdings" pitchFamily="2" charset="2"/>
                        <a:buChar char="§"/>
                        <a:tabLst>
                          <a:tab pos="118110" algn="l"/>
                          <a:tab pos="22161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100" dirty="0">
                          <a:latin typeface="+mn-lt"/>
                          <a:ea typeface="Times New Roman"/>
                        </a:rPr>
                        <a:t>No discriminators for Very High Score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511004599"/>
                  </a:ext>
                </a:extLst>
              </a:tr>
            </a:tbl>
          </a:graphicData>
        </a:graphic>
      </p:graphicFrame>
      <p:sp>
        <p:nvSpPr>
          <p:cNvPr id="4" name="Slide Number Placeholder 3">
            <a:extLst>
              <a:ext uri="{FF2B5EF4-FFF2-40B4-BE49-F238E27FC236}">
                <a16:creationId xmlns:a16="http://schemas.microsoft.com/office/drawing/2014/main" id="{DF3E5119-8641-451B-AD9E-380862ADD80C}"/>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301752"/>
            <a:ext cx="9144000" cy="849582"/>
          </a:xfrm>
          <a:prstGeom prst="rect">
            <a:avLst/>
          </a:prstGeom>
        </p:spPr>
        <p:txBody>
          <a:bodyPr>
            <a:normAutofit fontScale="90000"/>
          </a:bodyPr>
          <a:lstStyle/>
          <a:p>
            <a:r>
              <a:rPr lang="en-US" sz="3600" dirty="0"/>
              <a:t>INTRODUCTION</a:t>
            </a:r>
            <a:r>
              <a:rPr lang="en-US" b="1" dirty="0"/>
              <a:t/>
            </a:r>
            <a:br>
              <a:rPr lang="en-US" b="1" dirty="0"/>
            </a:br>
            <a:r>
              <a:rPr lang="en-US" sz="2700" b="1" i="1" dirty="0"/>
              <a:t>  </a:t>
            </a:r>
            <a:r>
              <a:rPr lang="en-US" sz="2700" i="1" dirty="0"/>
              <a:t>Activity: AcqDemo Discussion</a:t>
            </a:r>
          </a:p>
        </p:txBody>
      </p:sp>
      <p:sp>
        <p:nvSpPr>
          <p:cNvPr id="11267" name="Content Placeholder 2"/>
          <p:cNvSpPr>
            <a:spLocks noGrp="1"/>
          </p:cNvSpPr>
          <p:nvPr>
            <p:ph idx="4294967295"/>
          </p:nvPr>
        </p:nvSpPr>
        <p:spPr>
          <a:xfrm>
            <a:off x="914400" y="1609855"/>
            <a:ext cx="7315200" cy="3781425"/>
          </a:xfrm>
          <a:prstGeom prst="rect">
            <a:avLst/>
          </a:prstGeom>
        </p:spPr>
        <p:txBody>
          <a:bodyPr/>
          <a:lstStyle/>
          <a:p>
            <a:pPr>
              <a:buFont typeface="Times" pitchFamily="18" charset="0"/>
              <a:buNone/>
            </a:pPr>
            <a:r>
              <a:rPr lang="en-US" sz="2800" dirty="0">
                <a:solidFill>
                  <a:srgbClr val="1D015F"/>
                </a:solidFill>
              </a:rPr>
              <a:t>Small Group Discussion: </a:t>
            </a:r>
          </a:p>
          <a:p>
            <a:pPr>
              <a:buFont typeface="Times" pitchFamily="18" charset="0"/>
              <a:buNone/>
            </a:pPr>
            <a:endParaRPr lang="en-US" sz="2400" dirty="0"/>
          </a:p>
          <a:p>
            <a:pPr marL="569913" lvl="1" indent="-227013">
              <a:spcAft>
                <a:spcPts val="1350"/>
              </a:spcAft>
              <a:buClr>
                <a:schemeClr val="tx1"/>
              </a:buClr>
            </a:pPr>
            <a:r>
              <a:rPr lang="en-US" sz="2400" dirty="0"/>
              <a:t>What role(s) will you play under AcqDemo?</a:t>
            </a:r>
          </a:p>
          <a:p>
            <a:pPr marL="569913" lvl="1" indent="-227013">
              <a:spcAft>
                <a:spcPts val="1350"/>
              </a:spcAft>
              <a:buClr>
                <a:schemeClr val="tx1"/>
              </a:buClr>
            </a:pPr>
            <a:r>
              <a:rPr lang="en-US" sz="2400" dirty="0"/>
              <a:t>What are your issues/concerns about converting to AcqDemo?</a:t>
            </a:r>
          </a:p>
          <a:p>
            <a:pPr marL="685800" lvl="1" indent="-342900">
              <a:buNone/>
            </a:pPr>
            <a:endParaRPr lang="en-US" sz="2400" dirty="0"/>
          </a:p>
          <a:p>
            <a:pPr>
              <a:buFont typeface="Times" pitchFamily="18" charset="0"/>
              <a:buNone/>
            </a:pPr>
            <a:r>
              <a:rPr lang="en-US" sz="2800" dirty="0">
                <a:solidFill>
                  <a:srgbClr val="1D015F"/>
                </a:solidFill>
              </a:rPr>
              <a:t>Each team shares highlights with the class</a:t>
            </a:r>
          </a:p>
          <a:p>
            <a:endParaRPr lang="en-US" sz="2400" dirty="0"/>
          </a:p>
        </p:txBody>
      </p:sp>
      <p:sp>
        <p:nvSpPr>
          <p:cNvPr id="4" name="Slide Number Placeholder 3">
            <a:extLst>
              <a:ext uri="{FF2B5EF4-FFF2-40B4-BE49-F238E27FC236}">
                <a16:creationId xmlns:a16="http://schemas.microsoft.com/office/drawing/2014/main" id="{67845CE0-E312-4665-9DC1-6865216D3307}"/>
              </a:ext>
            </a:extLst>
          </p:cNvPr>
          <p:cNvSpPr>
            <a:spLocks noGrp="1"/>
          </p:cNvSpPr>
          <p:nvPr>
            <p:ph type="sldNum" sz="quarter" idx="12"/>
          </p:nvPr>
        </p:nvSpPr>
        <p:spPr>
          <a:xfrm>
            <a:off x="7600950" y="6707051"/>
            <a:ext cx="1543050" cy="150949"/>
          </a:xfrm>
        </p:spPr>
        <p:txBody>
          <a:bodyPr/>
          <a:lstStyle/>
          <a:p>
            <a:fld id="{C27E0C26-9151-4D91-959A-3968D7343557}" type="slidenum">
              <a:rPr lang="en-US" smtClean="0"/>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7"/>
          <p:cNvSpPr>
            <a:spLocks noGrp="1" noChangeArrowheads="1"/>
          </p:cNvSpPr>
          <p:nvPr>
            <p:ph type="title" idx="4294967295"/>
          </p:nvPr>
        </p:nvSpPr>
        <p:spPr>
          <a:xfrm>
            <a:off x="0" y="256000"/>
            <a:ext cx="9144000" cy="849195"/>
          </a:xfrm>
          <a:prstGeom prst="rect">
            <a:avLst/>
          </a:prstGeom>
        </p:spPr>
        <p:txBody>
          <a:bodyPr>
            <a:noAutofit/>
          </a:bodyPr>
          <a:lstStyle/>
          <a:p>
            <a:r>
              <a:rPr lang="en-US" dirty="0"/>
              <a:t>CCAS  </a:t>
            </a:r>
            <a:br>
              <a:rPr lang="en-US" dirty="0"/>
            </a:br>
            <a:r>
              <a:rPr lang="en-US" sz="2400" i="1" dirty="0"/>
              <a:t>Descriptors and Discriminators</a:t>
            </a:r>
          </a:p>
        </p:txBody>
      </p:sp>
      <p:graphicFrame>
        <p:nvGraphicFramePr>
          <p:cNvPr id="21604" name="Group 100"/>
          <p:cNvGraphicFramePr>
            <a:graphicFrameLocks noGrp="1"/>
          </p:cNvGraphicFramePr>
          <p:nvPr>
            <p:ph idx="4294967295"/>
            <p:extLst>
              <p:ext uri="{D42A27DB-BD31-4B8C-83A1-F6EECF244321}">
                <p14:modId xmlns:p14="http://schemas.microsoft.com/office/powerpoint/2010/main" val="2410923051"/>
              </p:ext>
            </p:extLst>
          </p:nvPr>
        </p:nvGraphicFramePr>
        <p:xfrm>
          <a:off x="1219200" y="2000785"/>
          <a:ext cx="7010400" cy="4247616"/>
        </p:xfrm>
        <a:graphic>
          <a:graphicData uri="http://schemas.openxmlformats.org/drawingml/2006/table">
            <a:tbl>
              <a:tblPr/>
              <a:tblGrid>
                <a:gridCol w="5127978">
                  <a:extLst>
                    <a:ext uri="{9D8B030D-6E8A-4147-A177-3AD203B41FA5}">
                      <a16:colId xmlns:a16="http://schemas.microsoft.com/office/drawing/2014/main" val="20000"/>
                    </a:ext>
                  </a:extLst>
                </a:gridCol>
                <a:gridCol w="1882422">
                  <a:extLst>
                    <a:ext uri="{9D8B030D-6E8A-4147-A177-3AD203B41FA5}">
                      <a16:colId xmlns:a16="http://schemas.microsoft.com/office/drawing/2014/main" val="20001"/>
                    </a:ext>
                  </a:extLst>
                </a:gridCol>
              </a:tblGrid>
              <a:tr h="356128">
                <a:tc>
                  <a:txBody>
                    <a:bodyPr/>
                    <a:lstStyle/>
                    <a:p>
                      <a:pPr marL="0" marR="0" lvl="0" indent="0" algn="ctr" defTabSz="914400" rtl="0" eaLnBrk="0" fontAlgn="base" latinLnBrk="0" hangingPunct="0">
                        <a:lnSpc>
                          <a:spcPct val="100000"/>
                        </a:lnSpc>
                        <a:spcBef>
                          <a:spcPct val="5000"/>
                        </a:spcBef>
                        <a:spcAft>
                          <a:spcPct val="5000"/>
                        </a:spcAft>
                        <a:buClrTx/>
                        <a:buSzTx/>
                        <a:buFontTx/>
                        <a:buNone/>
                        <a:tabLst/>
                      </a:pPr>
                      <a:r>
                        <a:rPr kumimoji="0" lang="en-US" sz="1100" b="1" i="0" u="none" strike="noStrike" cap="none" normalizeH="0" baseline="0" dirty="0">
                          <a:ln>
                            <a:noFill/>
                          </a:ln>
                          <a:solidFill>
                            <a:schemeClr val="bg1"/>
                          </a:solidFill>
                          <a:effectLst/>
                          <a:latin typeface="Arial" pitchFamily="34" charset="0"/>
                          <a:cs typeface="Times New Roman" pitchFamily="18" charset="0"/>
                        </a:rPr>
                        <a:t>LEVEL DESCRIPTORS</a:t>
                      </a:r>
                      <a:endParaRPr kumimoji="0" lang="en-US" sz="1100" b="1" i="0" u="none" strike="noStrike" cap="none" normalizeH="0" baseline="0" dirty="0">
                        <a:ln>
                          <a:noFill/>
                        </a:ln>
                        <a:solidFill>
                          <a:schemeClr val="bg1"/>
                        </a:solidFill>
                        <a:effectLst/>
                        <a:latin typeface="Arial" pitchFamily="34" charset="0"/>
                      </a:endParaRPr>
                    </a:p>
                  </a:txBody>
                  <a:tcPr marL="64850" marR="6485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5000"/>
                        </a:spcBef>
                        <a:spcAft>
                          <a:spcPct val="5000"/>
                        </a:spcAft>
                        <a:buClrTx/>
                        <a:buSzTx/>
                        <a:buFontTx/>
                        <a:buNone/>
                        <a:tabLst/>
                      </a:pPr>
                      <a:r>
                        <a:rPr kumimoji="0" lang="en-US" sz="1100" b="1" i="0" u="none" strike="noStrike" cap="none" normalizeH="0" baseline="0" dirty="0">
                          <a:ln>
                            <a:noFill/>
                          </a:ln>
                          <a:solidFill>
                            <a:schemeClr val="bg1"/>
                          </a:solidFill>
                          <a:effectLst/>
                          <a:latin typeface="Arial" pitchFamily="34" charset="0"/>
                          <a:cs typeface="Times New Roman" pitchFamily="18" charset="0"/>
                        </a:rPr>
                        <a:t>DISCRIMINATORS</a:t>
                      </a:r>
                    </a:p>
                  </a:txBody>
                  <a:tcPr marL="64850" marR="6485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282624">
                <a:tc gridSpan="2">
                  <a:txBody>
                    <a:bodyPr/>
                    <a:lstStyle/>
                    <a:p>
                      <a:pPr marL="0" marR="0" lvl="0" indent="0" algn="l" defTabSz="914400" rtl="0" eaLnBrk="0" fontAlgn="base" latinLnBrk="0" hangingPunct="0">
                        <a:lnSpc>
                          <a:spcPct val="100000"/>
                        </a:lnSpc>
                        <a:spcBef>
                          <a:spcPct val="5000"/>
                        </a:spcBef>
                        <a:spcAft>
                          <a:spcPct val="5000"/>
                        </a:spcAft>
                        <a:buClrTx/>
                        <a:buSzTx/>
                        <a:buFontTx/>
                        <a:buNone/>
                        <a:tabLst/>
                      </a:pPr>
                      <a:r>
                        <a:rPr kumimoji="0" lang="en-US" sz="1100" b="1" i="0" u="none" strike="noStrike" cap="none" normalizeH="0" baseline="0" dirty="0">
                          <a:ln>
                            <a:noFill/>
                          </a:ln>
                          <a:solidFill>
                            <a:srgbClr val="1D015F"/>
                          </a:solidFill>
                          <a:effectLst/>
                          <a:latin typeface="Arial" pitchFamily="34" charset="0"/>
                          <a:cs typeface="Times New Roman" pitchFamily="18" charset="0"/>
                        </a:rPr>
                        <a:t>LEVEL II</a:t>
                      </a:r>
                    </a:p>
                  </a:txBody>
                  <a:tcPr marL="64850" marR="6485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10260">
                <a:tc>
                  <a:txBody>
                    <a:bodyPr/>
                    <a:lstStyle/>
                    <a:p>
                      <a:pPr marL="0" marR="0" lvl="0" indent="0" algn="l" defTabSz="914400" rtl="0" eaLnBrk="0" fontAlgn="base" latinLnBrk="0" hangingPunct="0">
                        <a:lnSpc>
                          <a:spcPct val="100000"/>
                        </a:lnSpc>
                        <a:spcBef>
                          <a:spcPct val="5000"/>
                        </a:spcBef>
                        <a:spcAft>
                          <a:spcPct val="5000"/>
                        </a:spcAft>
                        <a:buClrTx/>
                        <a:buSzTx/>
                        <a:buFont typeface="Symbol" pitchFamily="18" charset="2"/>
                        <a:buNone/>
                        <a:tabLst/>
                      </a:pPr>
                      <a:r>
                        <a:rPr kumimoji="0" lang="en-US" sz="900" b="0" i="0" u="none" strike="noStrike" cap="none" normalizeH="0" baseline="0" dirty="0">
                          <a:ln>
                            <a:noFill/>
                          </a:ln>
                          <a:solidFill>
                            <a:schemeClr val="tx1">
                              <a:lumMod val="95000"/>
                              <a:lumOff val="5000"/>
                            </a:schemeClr>
                          </a:solidFill>
                          <a:effectLst/>
                          <a:latin typeface="Arial" pitchFamily="34" charset="0"/>
                          <a:cs typeface="Times New Roman" pitchFamily="18" charset="0"/>
                        </a:rPr>
                        <a:t>Identifies and resolves conventional problems which may require deviations from accepted policies or instructions.</a:t>
                      </a:r>
                      <a:endParaRPr kumimoji="0" lang="en-US" sz="900" b="0" i="0" u="none" strike="noStrike" cap="none" normalizeH="0" baseline="0" dirty="0">
                        <a:ln>
                          <a:noFill/>
                        </a:ln>
                        <a:solidFill>
                          <a:schemeClr val="tx1">
                            <a:lumMod val="95000"/>
                            <a:lumOff val="5000"/>
                          </a:schemeClr>
                        </a:solidFill>
                        <a:effectLst/>
                        <a:latin typeface="Arial" pitchFamily="34" charset="0"/>
                      </a:endParaRPr>
                    </a:p>
                  </a:txBody>
                  <a:tcPr marL="64850" marR="6485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
                        </a:spcBef>
                        <a:spcAft>
                          <a:spcPct val="5000"/>
                        </a:spcAft>
                        <a:buClrTx/>
                        <a:buSzTx/>
                        <a:buFont typeface="Symbol" pitchFamily="18" charset="2"/>
                        <a:buNone/>
                        <a:tabLst/>
                      </a:pPr>
                      <a:r>
                        <a:rPr kumimoji="0" lang="en-US" sz="900" b="0" i="0" u="none" strike="noStrike" cap="none" normalizeH="0" baseline="0" dirty="0">
                          <a:ln>
                            <a:noFill/>
                          </a:ln>
                          <a:solidFill>
                            <a:srgbClr val="C00000"/>
                          </a:solidFill>
                          <a:effectLst/>
                          <a:latin typeface="Arial" pitchFamily="34" charset="0"/>
                          <a:cs typeface="Times New Roman" pitchFamily="18" charset="0"/>
                        </a:rPr>
                        <a:t>Independence</a:t>
                      </a:r>
                      <a:endParaRPr kumimoji="0" lang="en-US" sz="900" b="0" i="0" u="none" strike="noStrike" cap="none" normalizeH="0" baseline="0" dirty="0">
                        <a:ln>
                          <a:noFill/>
                        </a:ln>
                        <a:solidFill>
                          <a:srgbClr val="C00000"/>
                        </a:solidFill>
                        <a:effectLst/>
                        <a:latin typeface="Arial" pitchFamily="34" charset="0"/>
                      </a:endParaRPr>
                    </a:p>
                  </a:txBody>
                  <a:tcPr marL="64850" marR="6485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0260">
                <a:tc>
                  <a:txBody>
                    <a:bodyPr/>
                    <a:lstStyle/>
                    <a:p>
                      <a:pPr marL="0" marR="0" lvl="0" indent="0" algn="l" defTabSz="914400" rtl="0" eaLnBrk="0" fontAlgn="base" latinLnBrk="0" hangingPunct="0">
                        <a:lnSpc>
                          <a:spcPct val="100000"/>
                        </a:lnSpc>
                        <a:spcBef>
                          <a:spcPct val="5000"/>
                        </a:spcBef>
                        <a:spcAft>
                          <a:spcPct val="5000"/>
                        </a:spcAft>
                        <a:buClrTx/>
                        <a:buSzTx/>
                        <a:buFont typeface="Wingdings" pitchFamily="2" charset="2"/>
                        <a:buNone/>
                        <a:tabLst/>
                      </a:pPr>
                      <a:r>
                        <a:rPr kumimoji="0" lang="en-US" sz="900" b="0" i="0" u="none" strike="noStrike" cap="none" normalizeH="0" baseline="0" dirty="0">
                          <a:ln>
                            <a:noFill/>
                          </a:ln>
                          <a:solidFill>
                            <a:schemeClr val="tx1">
                              <a:lumMod val="95000"/>
                              <a:lumOff val="5000"/>
                            </a:schemeClr>
                          </a:solidFill>
                          <a:effectLst/>
                          <a:latin typeface="Arial" pitchFamily="34" charset="0"/>
                          <a:cs typeface="Times New Roman" pitchFamily="18" charset="0"/>
                        </a:rPr>
                        <a:t>Initiates meetings and instructions with customers to understand customer needs/expectations.</a:t>
                      </a:r>
                      <a:endParaRPr kumimoji="0" lang="en-US" sz="900" b="0" i="0" u="none" strike="noStrike" cap="none" normalizeH="0" baseline="0" dirty="0">
                        <a:ln>
                          <a:noFill/>
                        </a:ln>
                        <a:solidFill>
                          <a:schemeClr val="tx1">
                            <a:lumMod val="95000"/>
                            <a:lumOff val="5000"/>
                          </a:schemeClr>
                        </a:solidFill>
                        <a:effectLst/>
                        <a:latin typeface="Arial" pitchFamily="34" charset="0"/>
                      </a:endParaRPr>
                    </a:p>
                  </a:txBody>
                  <a:tcPr marL="64850" marR="6485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
                        </a:spcBef>
                        <a:spcAft>
                          <a:spcPct val="5000"/>
                        </a:spcAft>
                        <a:buClrTx/>
                        <a:buSzTx/>
                        <a:buFont typeface="Wingdings" pitchFamily="2" charset="2"/>
                        <a:buNone/>
                        <a:tabLst/>
                      </a:pPr>
                      <a:r>
                        <a:rPr kumimoji="0" lang="en-US" sz="900" b="0" i="0" u="none" strike="noStrike" cap="none" normalizeH="0" baseline="0" dirty="0">
                          <a:ln>
                            <a:noFill/>
                          </a:ln>
                          <a:solidFill>
                            <a:srgbClr val="C00000"/>
                          </a:solidFill>
                          <a:effectLst/>
                          <a:latin typeface="Arial" pitchFamily="34" charset="0"/>
                          <a:cs typeface="Times New Roman" pitchFamily="18" charset="0"/>
                        </a:rPr>
                        <a:t>Customer Needs</a:t>
                      </a:r>
                      <a:endParaRPr kumimoji="0" lang="en-US" sz="900" b="0" i="0" u="none" strike="noStrike" cap="none" normalizeH="0" baseline="0" dirty="0">
                        <a:ln>
                          <a:noFill/>
                        </a:ln>
                        <a:solidFill>
                          <a:srgbClr val="C00000"/>
                        </a:solidFill>
                        <a:effectLst/>
                        <a:latin typeface="Arial" pitchFamily="34" charset="0"/>
                      </a:endParaRPr>
                    </a:p>
                  </a:txBody>
                  <a:tcPr marL="64850" marR="6485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0260">
                <a:tc>
                  <a:txBody>
                    <a:bodyPr/>
                    <a:lstStyle/>
                    <a:p>
                      <a:pPr marL="0" marR="0" lvl="0" indent="0" algn="l" defTabSz="914400" rtl="0" eaLnBrk="0" fontAlgn="base" latinLnBrk="0" hangingPunct="0">
                        <a:lnSpc>
                          <a:spcPct val="100000"/>
                        </a:lnSpc>
                        <a:spcBef>
                          <a:spcPct val="5000"/>
                        </a:spcBef>
                        <a:spcAft>
                          <a:spcPct val="5000"/>
                        </a:spcAft>
                        <a:buClrTx/>
                        <a:buSzTx/>
                        <a:buFont typeface="Wingdings" pitchFamily="2" charset="2"/>
                        <a:buNone/>
                        <a:tabLst/>
                      </a:pPr>
                      <a:r>
                        <a:rPr kumimoji="0" lang="en-US" sz="900" b="0" i="0" u="none" strike="noStrike" cap="none" normalizeH="0" baseline="0" dirty="0">
                          <a:ln>
                            <a:noFill/>
                          </a:ln>
                          <a:solidFill>
                            <a:schemeClr val="tx1">
                              <a:lumMod val="95000"/>
                              <a:lumOff val="5000"/>
                            </a:schemeClr>
                          </a:solidFill>
                          <a:effectLst/>
                          <a:latin typeface="Arial" pitchFamily="34" charset="0"/>
                          <a:cs typeface="Times New Roman" pitchFamily="18" charset="0"/>
                        </a:rPr>
                        <a:t>Optimizes resources to accomplish projects/programs within established schedules.</a:t>
                      </a:r>
                      <a:endParaRPr kumimoji="0" lang="en-US" sz="900" b="0" i="0" u="none" strike="noStrike" cap="none" normalizeH="0" baseline="0" dirty="0">
                        <a:ln>
                          <a:noFill/>
                        </a:ln>
                        <a:solidFill>
                          <a:schemeClr val="tx1">
                            <a:lumMod val="95000"/>
                            <a:lumOff val="5000"/>
                          </a:schemeClr>
                        </a:solidFill>
                        <a:effectLst/>
                        <a:latin typeface="Arial" pitchFamily="34" charset="0"/>
                      </a:endParaRPr>
                    </a:p>
                  </a:txBody>
                  <a:tcPr marL="64850" marR="6485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
                        </a:spcBef>
                        <a:spcAft>
                          <a:spcPct val="5000"/>
                        </a:spcAft>
                        <a:buClrTx/>
                        <a:buSzTx/>
                        <a:buFontTx/>
                        <a:buNone/>
                        <a:tabLst/>
                      </a:pPr>
                      <a:r>
                        <a:rPr kumimoji="0" lang="en-US" sz="900" b="0" i="0" u="none" strike="noStrike" cap="none" normalizeH="0" baseline="0" dirty="0">
                          <a:ln>
                            <a:noFill/>
                          </a:ln>
                          <a:solidFill>
                            <a:srgbClr val="C00000"/>
                          </a:solidFill>
                          <a:effectLst/>
                          <a:latin typeface="Arial" pitchFamily="34" charset="0"/>
                          <a:cs typeface="Times New Roman" pitchFamily="18" charset="0"/>
                        </a:rPr>
                        <a:t>Planning/Budgeting</a:t>
                      </a:r>
                    </a:p>
                  </a:txBody>
                  <a:tcPr marL="64850" marR="6485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0260">
                <a:tc>
                  <a:txBody>
                    <a:bodyPr/>
                    <a:lstStyle/>
                    <a:p>
                      <a:pPr marL="0" marR="0" lvl="0" indent="0" algn="l" defTabSz="914400" rtl="0" eaLnBrk="0" fontAlgn="base" latinLnBrk="0" hangingPunct="0">
                        <a:lnSpc>
                          <a:spcPct val="100000"/>
                        </a:lnSpc>
                        <a:spcBef>
                          <a:spcPct val="5000"/>
                        </a:spcBef>
                        <a:spcAft>
                          <a:spcPct val="5000"/>
                        </a:spcAft>
                        <a:buClrTx/>
                        <a:buSzTx/>
                        <a:buFontTx/>
                        <a:buNone/>
                        <a:tabLst/>
                      </a:pPr>
                      <a:r>
                        <a:rPr kumimoji="0" lang="en-US" sz="900" b="0" i="0" u="none" strike="noStrike" cap="none" normalizeH="0" baseline="0" dirty="0">
                          <a:ln>
                            <a:noFill/>
                          </a:ln>
                          <a:solidFill>
                            <a:schemeClr val="tx1"/>
                          </a:solidFill>
                          <a:effectLst/>
                          <a:latin typeface="Arial" pitchFamily="34" charset="0"/>
                        </a:rPr>
                        <a:t>Effectively accomplishes projects’/programs’ goals within established resource guidelines</a:t>
                      </a:r>
                    </a:p>
                  </a:txBody>
                  <a:tcPr marL="64850" marR="6485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b="0" dirty="0">
                          <a:solidFill>
                            <a:srgbClr val="C00000"/>
                          </a:solidFill>
                          <a:latin typeface="Arial" panose="020B0604020202020204" pitchFamily="34" charset="0"/>
                          <a:cs typeface="Arial" panose="020B0604020202020204" pitchFamily="34" charset="0"/>
                        </a:rPr>
                        <a:t>Execution/Efficiency</a:t>
                      </a:r>
                    </a:p>
                  </a:txBody>
                  <a:tcPr marL="64850" marR="6485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6968330"/>
                  </a:ext>
                </a:extLst>
              </a:tr>
              <a:tr h="282624">
                <a:tc gridSpan="2">
                  <a:txBody>
                    <a:bodyPr/>
                    <a:lstStyle/>
                    <a:p>
                      <a:pPr marL="0" marR="0" lvl="0" indent="0" algn="l" defTabSz="914400" rtl="0" eaLnBrk="0" fontAlgn="base" latinLnBrk="0" hangingPunct="0">
                        <a:lnSpc>
                          <a:spcPct val="100000"/>
                        </a:lnSpc>
                        <a:spcBef>
                          <a:spcPct val="5000"/>
                        </a:spcBef>
                        <a:spcAft>
                          <a:spcPct val="5000"/>
                        </a:spcAft>
                        <a:buClrTx/>
                        <a:buSzTx/>
                        <a:buFontTx/>
                        <a:buNone/>
                        <a:tabLst/>
                      </a:pPr>
                      <a:r>
                        <a:rPr kumimoji="0" lang="en-US" sz="1100" b="1" i="0" u="none" strike="noStrike" cap="none" normalizeH="0" baseline="0" dirty="0">
                          <a:ln>
                            <a:noFill/>
                          </a:ln>
                          <a:solidFill>
                            <a:srgbClr val="1D015F"/>
                          </a:solidFill>
                          <a:effectLst/>
                          <a:latin typeface="Arial" pitchFamily="34" charset="0"/>
                          <a:cs typeface="Times New Roman" pitchFamily="18" charset="0"/>
                        </a:rPr>
                        <a:t>LEVEL III</a:t>
                      </a:r>
                      <a:endParaRPr kumimoji="0" lang="en-US" sz="1100" b="1" i="0" u="none" strike="noStrike" cap="none" normalizeH="0" baseline="0" dirty="0">
                        <a:ln>
                          <a:noFill/>
                        </a:ln>
                        <a:solidFill>
                          <a:srgbClr val="1D015F"/>
                        </a:solidFill>
                        <a:effectLst/>
                        <a:latin typeface="Arial" pitchFamily="34" charset="0"/>
                      </a:endParaRPr>
                    </a:p>
                  </a:txBody>
                  <a:tcPr marL="64850" marR="6485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5930">
                <a:tc>
                  <a:txBody>
                    <a:bodyPr/>
                    <a:lstStyle/>
                    <a:p>
                      <a:pPr marL="0" marR="0" lvl="0" indent="0" algn="l" defTabSz="914400" rtl="0" eaLnBrk="0" fontAlgn="base" latinLnBrk="0" hangingPunct="0">
                        <a:lnSpc>
                          <a:spcPct val="100000"/>
                        </a:lnSpc>
                        <a:spcBef>
                          <a:spcPct val="5000"/>
                        </a:spcBef>
                        <a:spcAft>
                          <a:spcPct val="5000"/>
                        </a:spcAft>
                        <a:buClrTx/>
                        <a:buSzTx/>
                        <a:buFont typeface="Symbol" pitchFamily="18" charset="2"/>
                        <a:buNone/>
                        <a:tabLst/>
                      </a:pPr>
                      <a:r>
                        <a:rPr kumimoji="0" lang="en-US" sz="900" b="0" i="0" u="none" strike="noStrike" cap="none" normalizeH="0" baseline="0" dirty="0">
                          <a:ln>
                            <a:noFill/>
                          </a:ln>
                          <a:solidFill>
                            <a:schemeClr val="tx1">
                              <a:lumMod val="95000"/>
                              <a:lumOff val="5000"/>
                            </a:schemeClr>
                          </a:solidFill>
                          <a:effectLst/>
                          <a:latin typeface="Arial" pitchFamily="34" charset="0"/>
                          <a:cs typeface="Times New Roman" pitchFamily="18" charset="0"/>
                        </a:rPr>
                        <a:t>Anticipates problems, develops sound solutions and action plans to ensure program/mission accomplishment.</a:t>
                      </a:r>
                      <a:endParaRPr kumimoji="0" lang="en-US" sz="900" b="0" i="0" u="none" strike="noStrike" cap="none" normalizeH="0" baseline="0" dirty="0">
                        <a:ln>
                          <a:noFill/>
                        </a:ln>
                        <a:solidFill>
                          <a:schemeClr val="tx1">
                            <a:lumMod val="95000"/>
                            <a:lumOff val="5000"/>
                          </a:schemeClr>
                        </a:solidFill>
                        <a:effectLst/>
                        <a:latin typeface="Arial" pitchFamily="34" charset="0"/>
                      </a:endParaRPr>
                    </a:p>
                  </a:txBody>
                  <a:tcPr marL="64850" marR="6485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
                        </a:spcBef>
                        <a:spcAft>
                          <a:spcPct val="5000"/>
                        </a:spcAft>
                        <a:buClrTx/>
                        <a:buSzTx/>
                        <a:buFontTx/>
                        <a:buNone/>
                        <a:tabLst/>
                      </a:pPr>
                      <a:r>
                        <a:rPr kumimoji="0" lang="en-US" sz="900" b="0" i="0" u="none" strike="noStrike" cap="none" normalizeH="0" baseline="0" dirty="0">
                          <a:ln>
                            <a:noFill/>
                          </a:ln>
                          <a:solidFill>
                            <a:srgbClr val="C00000"/>
                          </a:solidFill>
                          <a:effectLst/>
                          <a:latin typeface="Arial" pitchFamily="34" charset="0"/>
                          <a:cs typeface="Times New Roman" pitchFamily="18" charset="0"/>
                        </a:rPr>
                        <a:t>Independence</a:t>
                      </a:r>
                    </a:p>
                  </a:txBody>
                  <a:tcPr marL="64850" marR="6485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0260">
                <a:tc>
                  <a:txBody>
                    <a:bodyPr/>
                    <a:lstStyle/>
                    <a:p>
                      <a:pPr marL="0" marR="0" lvl="0" indent="0" algn="l" defTabSz="914400" rtl="0" eaLnBrk="0" fontAlgn="base" latinLnBrk="0" hangingPunct="0">
                        <a:lnSpc>
                          <a:spcPct val="100000"/>
                        </a:lnSpc>
                        <a:spcBef>
                          <a:spcPct val="5000"/>
                        </a:spcBef>
                        <a:spcAft>
                          <a:spcPct val="5000"/>
                        </a:spcAft>
                        <a:buClrTx/>
                        <a:buSzTx/>
                        <a:buFont typeface="Wingdings" pitchFamily="2" charset="2"/>
                        <a:buNone/>
                        <a:tabLst/>
                      </a:pPr>
                      <a:r>
                        <a:rPr kumimoji="0" lang="en-US" sz="900" b="0" i="0" u="none" strike="noStrike" cap="none" normalizeH="0" baseline="0" dirty="0">
                          <a:ln>
                            <a:noFill/>
                          </a:ln>
                          <a:solidFill>
                            <a:schemeClr val="tx1">
                              <a:lumMod val="95000"/>
                              <a:lumOff val="5000"/>
                            </a:schemeClr>
                          </a:solidFill>
                          <a:effectLst/>
                          <a:latin typeface="Arial" pitchFamily="34" charset="0"/>
                          <a:cs typeface="Times New Roman" pitchFamily="18" charset="0"/>
                        </a:rPr>
                        <a:t>Establishes customer alliances, anticipates and fulfills customer needs, and translates customer needs to programs/projects.</a:t>
                      </a:r>
                      <a:endParaRPr kumimoji="0" lang="en-US" sz="900" b="0" i="0" u="none" strike="noStrike" cap="none" normalizeH="0" baseline="0" dirty="0">
                        <a:ln>
                          <a:noFill/>
                        </a:ln>
                        <a:solidFill>
                          <a:schemeClr val="tx1">
                            <a:lumMod val="95000"/>
                            <a:lumOff val="5000"/>
                          </a:schemeClr>
                        </a:solidFill>
                        <a:effectLst/>
                        <a:latin typeface="Arial" pitchFamily="34" charset="0"/>
                      </a:endParaRPr>
                    </a:p>
                  </a:txBody>
                  <a:tcPr marL="64850" marR="6485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
                        </a:spcBef>
                        <a:spcAft>
                          <a:spcPct val="5000"/>
                        </a:spcAft>
                        <a:buClrTx/>
                        <a:buSzTx/>
                        <a:buFont typeface="Wingdings" pitchFamily="2" charset="2"/>
                        <a:buNone/>
                        <a:tabLst/>
                      </a:pPr>
                      <a:r>
                        <a:rPr kumimoji="0" lang="en-US" sz="900" b="0" i="0" u="none" strike="noStrike" cap="none" normalizeH="0" baseline="0" dirty="0">
                          <a:ln>
                            <a:noFill/>
                          </a:ln>
                          <a:solidFill>
                            <a:srgbClr val="C00000"/>
                          </a:solidFill>
                          <a:effectLst/>
                          <a:latin typeface="Arial" pitchFamily="34" charset="0"/>
                          <a:cs typeface="Times New Roman" pitchFamily="18" charset="0"/>
                        </a:rPr>
                        <a:t>Customer Needs</a:t>
                      </a:r>
                    </a:p>
                  </a:txBody>
                  <a:tcPr marL="64850" marR="6485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4505">
                <a:tc>
                  <a:txBody>
                    <a:bodyPr/>
                    <a:lstStyle/>
                    <a:p>
                      <a:pPr marL="0" marR="0" lvl="0" indent="0" algn="l" defTabSz="914400" rtl="0" eaLnBrk="0" fontAlgn="base" latinLnBrk="0" hangingPunct="0">
                        <a:lnSpc>
                          <a:spcPct val="100000"/>
                        </a:lnSpc>
                        <a:spcBef>
                          <a:spcPct val="5000"/>
                        </a:spcBef>
                        <a:spcAft>
                          <a:spcPct val="5000"/>
                        </a:spcAft>
                        <a:buClrTx/>
                        <a:buSzTx/>
                        <a:buFont typeface="Wingdings" pitchFamily="2" charset="2"/>
                        <a:buNone/>
                        <a:tabLst/>
                      </a:pPr>
                      <a:r>
                        <a:rPr kumimoji="0" lang="en-US" sz="900" b="0" i="0" u="none" strike="noStrike" cap="none" normalizeH="0" baseline="0" dirty="0">
                          <a:ln>
                            <a:noFill/>
                          </a:ln>
                          <a:solidFill>
                            <a:schemeClr val="tx1">
                              <a:lumMod val="95000"/>
                              <a:lumOff val="5000"/>
                            </a:schemeClr>
                          </a:solidFill>
                          <a:effectLst/>
                          <a:latin typeface="Arial" pitchFamily="34" charset="0"/>
                          <a:cs typeface="Times New Roman" pitchFamily="18" charset="0"/>
                        </a:rPr>
                        <a:t>Identifies and optimizes resources to accomplish multiple projects’/programs’ goals.</a:t>
                      </a:r>
                      <a:endParaRPr kumimoji="0" lang="en-US" sz="900" b="0" i="0" u="none" strike="noStrike" cap="none" normalizeH="0" baseline="0" dirty="0">
                        <a:ln>
                          <a:noFill/>
                        </a:ln>
                        <a:solidFill>
                          <a:schemeClr val="tx1">
                            <a:lumMod val="95000"/>
                            <a:lumOff val="5000"/>
                          </a:schemeClr>
                        </a:solidFill>
                        <a:effectLst/>
                        <a:latin typeface="Arial" pitchFamily="34" charset="0"/>
                      </a:endParaRPr>
                    </a:p>
                  </a:txBody>
                  <a:tcPr marL="64850" marR="6485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
                        </a:spcBef>
                        <a:spcAft>
                          <a:spcPct val="5000"/>
                        </a:spcAft>
                        <a:buClrTx/>
                        <a:buSzTx/>
                        <a:buFont typeface="Wingdings" pitchFamily="2" charset="2"/>
                        <a:buNone/>
                        <a:tabLst/>
                      </a:pPr>
                      <a:r>
                        <a:rPr kumimoji="0" lang="en-US" sz="900" b="0" i="0" u="none" strike="noStrike" cap="none" normalizeH="0" baseline="0" dirty="0">
                          <a:ln>
                            <a:noFill/>
                          </a:ln>
                          <a:solidFill>
                            <a:srgbClr val="C00000"/>
                          </a:solidFill>
                          <a:effectLst/>
                          <a:latin typeface="Arial" pitchFamily="34" charset="0"/>
                          <a:cs typeface="Times New Roman" pitchFamily="18" charset="0"/>
                        </a:rPr>
                        <a:t>Planning/Budgeting</a:t>
                      </a:r>
                    </a:p>
                  </a:txBody>
                  <a:tcPr marL="64850" marR="6485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4505">
                <a:tc>
                  <a:txBody>
                    <a:bodyPr/>
                    <a:lstStyle/>
                    <a:p>
                      <a:pPr marL="0" marR="0" lvl="0" indent="0" algn="l" defTabSz="914400" rtl="0" eaLnBrk="0" fontAlgn="base" latinLnBrk="0" hangingPunct="0">
                        <a:lnSpc>
                          <a:spcPct val="100000"/>
                        </a:lnSpc>
                        <a:spcBef>
                          <a:spcPct val="5000"/>
                        </a:spcBef>
                        <a:spcAft>
                          <a:spcPct val="5000"/>
                        </a:spcAft>
                        <a:buClrTx/>
                        <a:buSzTx/>
                        <a:buFont typeface="Wingdings" pitchFamily="2" charset="2"/>
                        <a:buNone/>
                        <a:tabLst/>
                      </a:pPr>
                      <a:r>
                        <a:rPr kumimoji="0" lang="en-US" sz="900" b="0" i="0" u="none" strike="noStrike" cap="none" normalizeH="0" baseline="0" dirty="0">
                          <a:ln>
                            <a:noFill/>
                          </a:ln>
                          <a:solidFill>
                            <a:schemeClr val="tx1">
                              <a:lumMod val="95000"/>
                              <a:lumOff val="5000"/>
                            </a:schemeClr>
                          </a:solidFill>
                          <a:effectLst/>
                          <a:latin typeface="Arial" pitchFamily="34" charset="0"/>
                        </a:rPr>
                        <a:t>Effectively accomplishes multiple projects’/programs’ goals within established guidelines.</a:t>
                      </a:r>
                    </a:p>
                  </a:txBody>
                  <a:tcPr marL="64850" marR="6485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
                        </a:spcBef>
                        <a:spcAft>
                          <a:spcPct val="5000"/>
                        </a:spcAft>
                        <a:buClrTx/>
                        <a:buSzTx/>
                        <a:buFont typeface="Wingdings" pitchFamily="2" charset="2"/>
                        <a:buNone/>
                        <a:tabLst/>
                      </a:pPr>
                      <a:r>
                        <a:rPr kumimoji="0" lang="en-US" sz="900" b="0" i="0" u="none" strike="noStrike" cap="none" normalizeH="0" baseline="0" dirty="0">
                          <a:ln>
                            <a:noFill/>
                          </a:ln>
                          <a:solidFill>
                            <a:srgbClr val="C00000"/>
                          </a:solidFill>
                          <a:effectLst/>
                          <a:latin typeface="Arial" pitchFamily="34" charset="0"/>
                          <a:cs typeface="Times New Roman" pitchFamily="18" charset="0"/>
                        </a:rPr>
                        <a:t>Execution/Efficiency</a:t>
                      </a:r>
                    </a:p>
                  </a:txBody>
                  <a:tcPr marL="64850" marR="6485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6717864"/>
                  </a:ext>
                </a:extLst>
              </a:tr>
            </a:tbl>
          </a:graphicData>
        </a:graphic>
      </p:graphicFrame>
      <p:sp>
        <p:nvSpPr>
          <p:cNvPr id="54307" name="Text Box 11"/>
          <p:cNvSpPr txBox="1">
            <a:spLocks noChangeArrowheads="1"/>
          </p:cNvSpPr>
          <p:nvPr/>
        </p:nvSpPr>
        <p:spPr bwMode="auto">
          <a:xfrm>
            <a:off x="1714500" y="4424086"/>
            <a:ext cx="5715000" cy="231315"/>
          </a:xfrm>
          <a:prstGeom prst="rect">
            <a:avLst/>
          </a:prstGeom>
          <a:noFill/>
          <a:ln w="9525">
            <a:noFill/>
            <a:miter lim="800000"/>
            <a:headEnd/>
            <a:tailEnd/>
          </a:ln>
        </p:spPr>
        <p:txBody>
          <a:bodyPr lIns="69056" tIns="34529" rIns="69056" bIns="34529">
            <a:spAutoFit/>
          </a:bodyPr>
          <a:lstStyle/>
          <a:p>
            <a:pPr>
              <a:spcBef>
                <a:spcPct val="50000"/>
              </a:spcBef>
            </a:pPr>
            <a:endParaRPr lang="en-US" sz="1050" dirty="0">
              <a:latin typeface="Times New Roman" pitchFamily="18" charset="0"/>
            </a:endParaRPr>
          </a:p>
        </p:txBody>
      </p:sp>
      <p:sp>
        <p:nvSpPr>
          <p:cNvPr id="21605" name="Text Box 101"/>
          <p:cNvSpPr txBox="1">
            <a:spLocks noChangeArrowheads="1"/>
          </p:cNvSpPr>
          <p:nvPr/>
        </p:nvSpPr>
        <p:spPr bwMode="auto">
          <a:xfrm>
            <a:off x="457200" y="1254144"/>
            <a:ext cx="8229600" cy="754053"/>
          </a:xfrm>
          <a:prstGeom prst="rect">
            <a:avLst/>
          </a:prstGeom>
          <a:noFill/>
          <a:ln w="9525" algn="ctr">
            <a:noFill/>
            <a:miter lim="800000"/>
            <a:headEnd/>
            <a:tailEnd/>
          </a:ln>
          <a:effectLst>
            <a:prstShdw prst="shdw18" dist="17961" dir="13500000">
              <a:schemeClr val="accent1">
                <a:gamma/>
                <a:shade val="60000"/>
                <a:invGamma/>
              </a:schemeClr>
            </a:prstShdw>
          </a:effectLst>
        </p:spPr>
        <p:txBody>
          <a:bodyPr wrap="square">
            <a:spAutoFit/>
          </a:bodyPr>
          <a:lstStyle/>
          <a:p>
            <a:pPr algn="ctr">
              <a:spcBef>
                <a:spcPct val="15000"/>
              </a:spcBef>
              <a:defRPr/>
            </a:pPr>
            <a:r>
              <a:rPr lang="en-US" sz="2000" dirty="0">
                <a:latin typeface="Arial" pitchFamily="34" charset="0"/>
              </a:rPr>
              <a:t>Factor 3:  Mission Support</a:t>
            </a:r>
          </a:p>
          <a:p>
            <a:pPr algn="ctr">
              <a:spcBef>
                <a:spcPct val="15000"/>
              </a:spcBef>
              <a:defRPr/>
            </a:pPr>
            <a:r>
              <a:rPr lang="en-US" sz="2000" dirty="0">
                <a:latin typeface="Arial" pitchFamily="34" charset="0"/>
              </a:rPr>
              <a:t>NH – Business Management &amp; Technical Management Professional</a:t>
            </a:r>
          </a:p>
        </p:txBody>
      </p:sp>
      <p:sp>
        <p:nvSpPr>
          <p:cNvPr id="6" name="Slide Number Placeholder 3">
            <a:extLst>
              <a:ext uri="{FF2B5EF4-FFF2-40B4-BE49-F238E27FC236}">
                <a16:creationId xmlns:a16="http://schemas.microsoft.com/office/drawing/2014/main" id="{5EC1C93D-63F9-4449-A6DD-4965301DA9C5}"/>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Title 1"/>
          <p:cNvSpPr>
            <a:spLocks noGrp="1"/>
          </p:cNvSpPr>
          <p:nvPr>
            <p:ph type="title" idx="4294967295"/>
          </p:nvPr>
        </p:nvSpPr>
        <p:spPr>
          <a:xfrm>
            <a:off x="-76200" y="264780"/>
            <a:ext cx="9144000" cy="894699"/>
          </a:xfrm>
          <a:prstGeom prst="rect">
            <a:avLst/>
          </a:prstGeom>
        </p:spPr>
        <p:txBody>
          <a:bodyPr>
            <a:noAutofit/>
          </a:bodyPr>
          <a:lstStyle/>
          <a:p>
            <a:r>
              <a:rPr lang="en-US" dirty="0"/>
              <a:t>CCAS</a:t>
            </a:r>
            <a:br>
              <a:rPr lang="en-US" dirty="0"/>
            </a:br>
            <a:r>
              <a:rPr lang="en-US" sz="1800" i="1" dirty="0"/>
              <a:t>Self and Supervisory Assessments</a:t>
            </a:r>
          </a:p>
        </p:txBody>
      </p:sp>
      <p:sp>
        <p:nvSpPr>
          <p:cNvPr id="10" name="Text Box 9"/>
          <p:cNvSpPr txBox="1">
            <a:spLocks noChangeAspect="1" noChangeArrowheads="1"/>
          </p:cNvSpPr>
          <p:nvPr/>
        </p:nvSpPr>
        <p:spPr bwMode="auto">
          <a:xfrm>
            <a:off x="1471728" y="3266429"/>
            <a:ext cx="6200544" cy="461665"/>
          </a:xfrm>
          <a:prstGeom prst="rect">
            <a:avLst/>
          </a:prstGeom>
          <a:noFill/>
          <a:ln w="9525">
            <a:noFill/>
            <a:miter lim="800000"/>
            <a:headEnd/>
            <a:tailEnd/>
          </a:ln>
        </p:spPr>
        <p:txBody>
          <a:bodyPr wrap="none">
            <a:spAutoFit/>
          </a:bodyPr>
          <a:lstStyle/>
          <a:p>
            <a:pPr eaLnBrk="0" hangingPunct="0">
              <a:defRPr/>
            </a:pPr>
            <a:r>
              <a:rPr lang="en-US" sz="2400" b="1" dirty="0">
                <a:solidFill>
                  <a:srgbClr val="7030A0"/>
                </a:solidFill>
              </a:rPr>
              <a:t>Modify thinking to include impact and results…</a:t>
            </a:r>
          </a:p>
        </p:txBody>
      </p:sp>
      <p:sp>
        <p:nvSpPr>
          <p:cNvPr id="11" name="Text Box 10"/>
          <p:cNvSpPr txBox="1">
            <a:spLocks noChangeArrowheads="1"/>
          </p:cNvSpPr>
          <p:nvPr/>
        </p:nvSpPr>
        <p:spPr bwMode="auto">
          <a:xfrm>
            <a:off x="2895600" y="2656367"/>
            <a:ext cx="3200400" cy="461665"/>
          </a:xfrm>
          <a:prstGeom prst="rect">
            <a:avLst/>
          </a:prstGeom>
          <a:solidFill>
            <a:schemeClr val="tx2">
              <a:lumMod val="10000"/>
              <a:lumOff val="90000"/>
            </a:schemeClr>
          </a:solidFill>
          <a:ln w="9525">
            <a:solidFill>
              <a:srgbClr val="FFC000"/>
            </a:solidFill>
            <a:miter lim="800000"/>
            <a:headEnd/>
            <a:tailEnd/>
          </a:ln>
        </p:spPr>
        <p:txBody>
          <a:bodyPr>
            <a:spAutoFit/>
          </a:bodyPr>
          <a:lstStyle/>
          <a:p>
            <a:pPr algn="ctr" eaLnBrk="0" hangingPunct="0">
              <a:spcBef>
                <a:spcPct val="50000"/>
              </a:spcBef>
            </a:pPr>
            <a:r>
              <a:rPr lang="en-US" sz="2400" b="1" dirty="0">
                <a:solidFill>
                  <a:schemeClr val="accent1"/>
                </a:solidFill>
              </a:rPr>
              <a:t>SO WHAT ?</a:t>
            </a:r>
            <a:endParaRPr lang="en-US" sz="2400" b="1" dirty="0">
              <a:solidFill>
                <a:srgbClr val="000099"/>
              </a:solidFill>
            </a:endParaRPr>
          </a:p>
        </p:txBody>
      </p:sp>
      <p:sp>
        <p:nvSpPr>
          <p:cNvPr id="12" name="Text Box 11"/>
          <p:cNvSpPr txBox="1">
            <a:spLocks noChangeArrowheads="1"/>
          </p:cNvSpPr>
          <p:nvPr/>
        </p:nvSpPr>
        <p:spPr bwMode="auto">
          <a:xfrm>
            <a:off x="630936" y="3742951"/>
            <a:ext cx="7882128" cy="1264449"/>
          </a:xfrm>
          <a:prstGeom prst="rect">
            <a:avLst/>
          </a:prstGeom>
          <a:noFill/>
          <a:ln w="9525">
            <a:noFill/>
            <a:miter lim="800000"/>
            <a:headEnd/>
            <a:tailEnd/>
          </a:ln>
        </p:spPr>
        <p:txBody>
          <a:bodyPr>
            <a:spAutoFit/>
          </a:bodyPr>
          <a:lstStyle/>
          <a:p>
            <a:pPr algn="ctr">
              <a:spcAft>
                <a:spcPts val="450"/>
              </a:spcAft>
            </a:pPr>
            <a:r>
              <a:rPr lang="en-US" sz="1600" b="1" dirty="0"/>
              <a:t>Employee Self-Assessment:</a:t>
            </a:r>
          </a:p>
          <a:p>
            <a:r>
              <a:rPr lang="en-US" sz="1400" dirty="0"/>
              <a:t>“Designed and implemented a study by end 2d Qtr, FY16 to demonstrate the impact of the mission ready technician training on operational performance. Use of the data saved over $500K in a single course.  Savings were used to support stand-up of an additional course, which would not have been funded in training budget projections.”</a:t>
            </a:r>
          </a:p>
        </p:txBody>
      </p:sp>
      <p:sp>
        <p:nvSpPr>
          <p:cNvPr id="13" name="Text Box 12"/>
          <p:cNvSpPr txBox="1">
            <a:spLocks noChangeArrowheads="1"/>
          </p:cNvSpPr>
          <p:nvPr/>
        </p:nvSpPr>
        <p:spPr bwMode="auto">
          <a:xfrm>
            <a:off x="911575" y="1972618"/>
            <a:ext cx="7320850" cy="523220"/>
          </a:xfrm>
          <a:prstGeom prst="rect">
            <a:avLst/>
          </a:prstGeom>
          <a:noFill/>
          <a:ln w="9525">
            <a:noFill/>
            <a:miter lim="800000"/>
            <a:headEnd/>
            <a:tailEnd/>
          </a:ln>
        </p:spPr>
        <p:txBody>
          <a:bodyPr wrap="none">
            <a:spAutoFit/>
          </a:bodyPr>
          <a:lstStyle/>
          <a:p>
            <a:pPr algn="ctr">
              <a:defRPr/>
            </a:pPr>
            <a:r>
              <a:rPr lang="en-US" sz="2800" i="1" dirty="0"/>
              <a:t>“I implemented a new study for my organization”</a:t>
            </a:r>
          </a:p>
        </p:txBody>
      </p:sp>
      <p:sp>
        <p:nvSpPr>
          <p:cNvPr id="14" name="Text Box 13"/>
          <p:cNvSpPr txBox="1">
            <a:spLocks noChangeArrowheads="1"/>
          </p:cNvSpPr>
          <p:nvPr/>
        </p:nvSpPr>
        <p:spPr bwMode="auto">
          <a:xfrm>
            <a:off x="1266825" y="1353313"/>
            <a:ext cx="6610350" cy="465773"/>
          </a:xfrm>
          <a:prstGeom prst="rect">
            <a:avLst/>
          </a:prstGeom>
          <a:noFill/>
          <a:ln w="9525">
            <a:solidFill>
              <a:schemeClr val="tx1"/>
            </a:solidFill>
            <a:miter lim="800000"/>
            <a:headEnd/>
            <a:tailEnd/>
          </a:ln>
        </p:spPr>
        <p:txBody>
          <a:bodyPr lIns="0" tIns="0" rIns="0" bIns="68580" anchor="ctr">
            <a:noAutofit/>
          </a:bodyPr>
          <a:lstStyle/>
          <a:p>
            <a:pPr algn="ctr"/>
            <a:r>
              <a:rPr lang="en-US" sz="2400" dirty="0">
                <a:solidFill>
                  <a:srgbClr val="000099"/>
                </a:solidFill>
              </a:rPr>
              <a:t>FACTOR 1:   Job Achievement and/or Innovation</a:t>
            </a:r>
          </a:p>
        </p:txBody>
      </p:sp>
      <p:sp>
        <p:nvSpPr>
          <p:cNvPr id="15" name="Text Box 11"/>
          <p:cNvSpPr txBox="1">
            <a:spLocks noChangeArrowheads="1"/>
          </p:cNvSpPr>
          <p:nvPr/>
        </p:nvSpPr>
        <p:spPr bwMode="auto">
          <a:xfrm>
            <a:off x="630936" y="4949620"/>
            <a:ext cx="7882128" cy="1449115"/>
          </a:xfrm>
          <a:prstGeom prst="rect">
            <a:avLst/>
          </a:prstGeom>
          <a:noFill/>
          <a:ln w="9525">
            <a:noFill/>
            <a:miter lim="800000"/>
            <a:headEnd/>
            <a:tailEnd/>
          </a:ln>
        </p:spPr>
        <p:txBody>
          <a:bodyPr>
            <a:noAutofit/>
          </a:bodyPr>
          <a:lstStyle/>
          <a:p>
            <a:pPr algn="ctr">
              <a:spcAft>
                <a:spcPts val="450"/>
              </a:spcAft>
            </a:pPr>
            <a:r>
              <a:rPr lang="en-US" sz="1600" b="1" dirty="0"/>
              <a:t>Supervisory Assessment:</a:t>
            </a:r>
          </a:p>
          <a:p>
            <a:r>
              <a:rPr lang="en-US" sz="1400" dirty="0"/>
              <a:t>“Conducted a study which resulted in a savings of almost a third of the original training program cost.  Along with the significant cost savings, early implementation of this study provided the justification leadership needed, during times of severe budget cuts, to support the need to use these funds for an additional training occurrence; thus ensuring this critical training requirement is met for warfighter readiness.”</a:t>
            </a:r>
          </a:p>
        </p:txBody>
      </p:sp>
      <p:sp>
        <p:nvSpPr>
          <p:cNvPr id="9" name="Slide Number Placeholder 3">
            <a:extLst>
              <a:ext uri="{FF2B5EF4-FFF2-40B4-BE49-F238E27FC236}">
                <a16:creationId xmlns:a16="http://schemas.microsoft.com/office/drawing/2014/main" id="{78B93DD3-5852-47F3-8562-515CEEF42246}"/>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61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p:bldP spid="14" grpId="0" animBg="1"/>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48"/>
          <p:cNvSpPr>
            <a:spLocks noGrp="1" noChangeArrowheads="1"/>
          </p:cNvSpPr>
          <p:nvPr>
            <p:ph type="title" idx="4294967295"/>
          </p:nvPr>
        </p:nvSpPr>
        <p:spPr>
          <a:xfrm>
            <a:off x="0" y="320885"/>
            <a:ext cx="9144000" cy="840356"/>
          </a:xfrm>
          <a:prstGeom prst="rect">
            <a:avLst/>
          </a:prstGeom>
        </p:spPr>
        <p:txBody>
          <a:bodyPr>
            <a:noAutofit/>
          </a:bodyPr>
          <a:lstStyle/>
          <a:p>
            <a:pPr eaLnBrk="1" hangingPunct="1"/>
            <a:r>
              <a:rPr lang="en-US" dirty="0"/>
              <a:t>CCAS</a:t>
            </a:r>
            <a:br>
              <a:rPr lang="en-US" dirty="0"/>
            </a:br>
            <a:r>
              <a:rPr lang="en-US" sz="2400" i="1" dirty="0"/>
              <a:t>Expected Contribution Range Calculator</a:t>
            </a:r>
          </a:p>
        </p:txBody>
      </p:sp>
      <p:sp>
        <p:nvSpPr>
          <p:cNvPr id="8" name="Rectangle 263"/>
          <p:cNvSpPr>
            <a:spLocks noChangeArrowheads="1"/>
          </p:cNvSpPr>
          <p:nvPr/>
        </p:nvSpPr>
        <p:spPr bwMode="auto">
          <a:xfrm>
            <a:off x="630936" y="1380184"/>
            <a:ext cx="7882128" cy="1846659"/>
          </a:xfrm>
          <a:prstGeom prst="rect">
            <a:avLst/>
          </a:prstGeom>
          <a:noFill/>
          <a:ln>
            <a:noFill/>
          </a:ln>
          <a:extLst/>
        </p:spPr>
        <p:txBody>
          <a:bodyPr>
            <a:noAutofit/>
          </a:bodyPr>
          <a:lstStyle/>
          <a:p>
            <a:pPr algn="ctr">
              <a:defRPr/>
            </a:pPr>
            <a:r>
              <a:rPr lang="en-US" sz="2400" dirty="0">
                <a:cs typeface="Arial" pitchFamily="34" charset="0"/>
                <a:sym typeface="Webdings" pitchFamily="18" charset="2"/>
              </a:rPr>
              <a:t>Calculate your Expected Contribution Range (ECR) </a:t>
            </a:r>
            <a:br>
              <a:rPr lang="en-US" sz="2400" dirty="0">
                <a:cs typeface="Arial" pitchFamily="34" charset="0"/>
                <a:sym typeface="Webdings" pitchFamily="18" charset="2"/>
              </a:rPr>
            </a:br>
            <a:r>
              <a:rPr lang="en-US" sz="2400" dirty="0">
                <a:cs typeface="Arial" pitchFamily="34" charset="0"/>
                <a:sym typeface="Webdings" pitchFamily="18" charset="2"/>
              </a:rPr>
              <a:t>for the year using a calculator found </a:t>
            </a:r>
            <a:br>
              <a:rPr lang="en-US" sz="2400" dirty="0">
                <a:cs typeface="Arial" pitchFamily="34" charset="0"/>
                <a:sym typeface="Webdings" pitchFamily="18" charset="2"/>
              </a:rPr>
            </a:br>
            <a:r>
              <a:rPr lang="en-US" sz="2400" dirty="0">
                <a:cs typeface="Arial" pitchFamily="34" charset="0"/>
                <a:sym typeface="Webdings" pitchFamily="18" charset="2"/>
              </a:rPr>
              <a:t>at the AcqDemo website:</a:t>
            </a:r>
          </a:p>
          <a:p>
            <a:pPr algn="ctr">
              <a:defRPr/>
            </a:pPr>
            <a:r>
              <a:rPr lang="en-US" sz="2400" dirty="0">
                <a:solidFill>
                  <a:srgbClr val="0000FF"/>
                </a:solidFill>
                <a:cs typeface="Arial" pitchFamily="34" charset="0"/>
                <a:sym typeface="Webdings" pitchFamily="18" charset="2"/>
              </a:rPr>
              <a:t>acqdemo.hci.mil/tools.html</a:t>
            </a:r>
          </a:p>
          <a:p>
            <a:pPr algn="ctr">
              <a:defRPr/>
            </a:pPr>
            <a:r>
              <a:rPr lang="en-US" dirty="0">
                <a:cs typeface="Arial" pitchFamily="34" charset="0"/>
                <a:sym typeface="Webdings" pitchFamily="18" charset="2"/>
              </a:rPr>
              <a:t> </a:t>
            </a:r>
          </a:p>
        </p:txBody>
      </p:sp>
      <p:sp>
        <p:nvSpPr>
          <p:cNvPr id="6" name="Slide Number Placeholder 3">
            <a:extLst>
              <a:ext uri="{FF2B5EF4-FFF2-40B4-BE49-F238E27FC236}">
                <a16:creationId xmlns:a16="http://schemas.microsoft.com/office/drawing/2014/main" id="{1019C9E7-A5A2-46FA-AB4F-13E60C748C88}"/>
              </a:ext>
            </a:extLst>
          </p:cNvPr>
          <p:cNvSpPr>
            <a:spLocks noGrp="1"/>
          </p:cNvSpPr>
          <p:nvPr>
            <p:ph type="sldNum" sz="quarter" idx="12"/>
          </p:nvPr>
        </p:nvSpPr>
        <p:spPr>
          <a:xfrm>
            <a:off x="7597981" y="6707051"/>
            <a:ext cx="1543050" cy="150949"/>
          </a:xfrm>
        </p:spPr>
        <p:txBody>
          <a:bodyPr/>
          <a:lstStyle/>
          <a:p>
            <a:fld id="{F85093EB-6271-4776-AD74-9AC7DBDF4235}" type="slidenum">
              <a:rPr lang="en-US" smtClean="0"/>
              <a:t>62</a:t>
            </a:fld>
            <a:endParaRPr lang="en-US" dirty="0"/>
          </a:p>
        </p:txBody>
      </p:sp>
      <p:grpSp>
        <p:nvGrpSpPr>
          <p:cNvPr id="5" name="Group 4">
            <a:extLst>
              <a:ext uri="{FF2B5EF4-FFF2-40B4-BE49-F238E27FC236}">
                <a16:creationId xmlns:a16="http://schemas.microsoft.com/office/drawing/2014/main" id="{C497F2D3-A035-4BEE-A7E5-0490D212198E}"/>
              </a:ext>
            </a:extLst>
          </p:cNvPr>
          <p:cNvGrpSpPr/>
          <p:nvPr/>
        </p:nvGrpSpPr>
        <p:grpSpPr>
          <a:xfrm>
            <a:off x="869785" y="3187065"/>
            <a:ext cx="7404430" cy="2662737"/>
            <a:chOff x="0" y="3106420"/>
            <a:chExt cx="8975549" cy="2882900"/>
          </a:xfrm>
        </p:grpSpPr>
        <p:pic>
          <p:nvPicPr>
            <p:cNvPr id="7" name="Picture 6"/>
            <p:cNvPicPr>
              <a:picLocks noChangeAspect="1"/>
            </p:cNvPicPr>
            <p:nvPr/>
          </p:nvPicPr>
          <p:blipFill>
            <a:blip r:embed="rId3"/>
            <a:stretch>
              <a:fillRect/>
            </a:stretch>
          </p:blipFill>
          <p:spPr>
            <a:xfrm>
              <a:off x="0" y="3106420"/>
              <a:ext cx="8975549" cy="2882900"/>
            </a:xfrm>
            <a:prstGeom prst="rect">
              <a:avLst/>
            </a:prstGeom>
          </p:spPr>
        </p:pic>
        <p:sp>
          <p:nvSpPr>
            <p:cNvPr id="9" name="AutoShape 261"/>
            <p:cNvSpPr>
              <a:spLocks noChangeArrowheads="1"/>
            </p:cNvSpPr>
            <p:nvPr/>
          </p:nvSpPr>
          <p:spPr bwMode="auto">
            <a:xfrm>
              <a:off x="457200" y="3931920"/>
              <a:ext cx="1689155" cy="484908"/>
            </a:xfrm>
            <a:prstGeom prst="downArrowCallout">
              <a:avLst>
                <a:gd name="adj1" fmla="val 103571"/>
                <a:gd name="adj2" fmla="val 103571"/>
                <a:gd name="adj3" fmla="val 16667"/>
                <a:gd name="adj4" fmla="val 66667"/>
              </a:avLst>
            </a:prstGeom>
            <a:noFill/>
            <a:ln w="38100">
              <a:solidFill>
                <a:schemeClr val="tx1"/>
              </a:solidFill>
              <a:miter lim="800000"/>
              <a:headEnd/>
              <a:tailEnd/>
            </a:ln>
          </p:spPr>
          <p:txBody>
            <a:bodyPr wrap="none" anchor="ctr"/>
            <a:lstStyle/>
            <a:p>
              <a:pPr algn="ctr"/>
              <a:r>
                <a:rPr lang="en-US" sz="1350" dirty="0">
                  <a:solidFill>
                    <a:srgbClr val="6600CC"/>
                  </a:solidFill>
                </a:rPr>
                <a:t>Basic Pay Only</a:t>
              </a:r>
            </a:p>
          </p:txBody>
        </p:sp>
        <p:sp>
          <p:nvSpPr>
            <p:cNvPr id="2" name="TextBox 1">
              <a:extLst>
                <a:ext uri="{FF2B5EF4-FFF2-40B4-BE49-F238E27FC236}">
                  <a16:creationId xmlns:a16="http://schemas.microsoft.com/office/drawing/2014/main" id="{8A58BE22-80A7-4605-9F0D-686ED066185F}"/>
                </a:ext>
              </a:extLst>
            </p:cNvPr>
            <p:cNvSpPr txBox="1"/>
            <p:nvPr/>
          </p:nvSpPr>
          <p:spPr>
            <a:xfrm>
              <a:off x="3341251" y="4752879"/>
              <a:ext cx="695039" cy="292388"/>
            </a:xfrm>
            <a:prstGeom prst="rect">
              <a:avLst/>
            </a:prstGeom>
            <a:solidFill>
              <a:schemeClr val="bg1"/>
            </a:solidFill>
          </p:spPr>
          <p:txBody>
            <a:bodyPr wrap="square" lIns="0" rIns="0" rtlCol="0" anchor="ctr">
              <a:spAutoFit/>
            </a:bodyPr>
            <a:lstStyle/>
            <a:p>
              <a:pPr algn="ctr"/>
              <a:r>
                <a:rPr lang="en-US" sz="825" dirty="0">
                  <a:latin typeface="Arial" panose="020B0604020202020204" pitchFamily="34" charset="0"/>
                  <a:cs typeface="Arial" panose="020B0604020202020204" pitchFamily="34" charset="0"/>
                </a:rPr>
                <a:t>$98,317</a:t>
              </a:r>
            </a:p>
          </p:txBody>
        </p:sp>
        <p:sp>
          <p:nvSpPr>
            <p:cNvPr id="3" name="TextBox 2">
              <a:extLst>
                <a:ext uri="{FF2B5EF4-FFF2-40B4-BE49-F238E27FC236}">
                  <a16:creationId xmlns:a16="http://schemas.microsoft.com/office/drawing/2014/main" id="{C0FD02A6-F89F-46F4-BF0F-D6D1BE47480F}"/>
                </a:ext>
              </a:extLst>
            </p:cNvPr>
            <p:cNvSpPr txBox="1"/>
            <p:nvPr/>
          </p:nvSpPr>
          <p:spPr>
            <a:xfrm>
              <a:off x="1365379" y="3244276"/>
              <a:ext cx="783991" cy="399869"/>
            </a:xfrm>
            <a:prstGeom prst="rect">
              <a:avLst/>
            </a:prstGeom>
            <a:solidFill>
              <a:schemeClr val="bg1"/>
            </a:solidFill>
          </p:spPr>
          <p:txBody>
            <a:bodyPr wrap="square" lIns="0" tIns="0" rIns="0" bIns="0" rtlCol="0" anchor="b">
              <a:spAutoFit/>
            </a:bodyPr>
            <a:lstStyle/>
            <a:p>
              <a:pPr algn="ctr"/>
              <a:r>
                <a:rPr lang="en-US" sz="2400" dirty="0">
                  <a:latin typeface="Arial Narrow" panose="020B0606020202030204" pitchFamily="34" charset="0"/>
                  <a:cs typeface="Arial" panose="020B0604020202020204" pitchFamily="34" charset="0"/>
                </a:rPr>
                <a:t>2018</a:t>
              </a:r>
            </a:p>
          </p:txBody>
        </p:sp>
        <p:sp>
          <p:nvSpPr>
            <p:cNvPr id="4" name="TextBox 3">
              <a:extLst>
                <a:ext uri="{FF2B5EF4-FFF2-40B4-BE49-F238E27FC236}">
                  <a16:creationId xmlns:a16="http://schemas.microsoft.com/office/drawing/2014/main" id="{0BCC8202-7D80-4935-8B4D-0A5C4A116399}"/>
                </a:ext>
              </a:extLst>
            </p:cNvPr>
            <p:cNvSpPr txBox="1"/>
            <p:nvPr/>
          </p:nvSpPr>
          <p:spPr>
            <a:xfrm>
              <a:off x="6102924" y="4712852"/>
              <a:ext cx="381000" cy="400109"/>
            </a:xfrm>
            <a:prstGeom prst="rect">
              <a:avLst/>
            </a:prstGeom>
            <a:solidFill>
              <a:schemeClr val="bg1"/>
            </a:solidFill>
          </p:spPr>
          <p:txBody>
            <a:bodyPr wrap="square" lIns="0" rIns="0" rtlCol="0">
              <a:spAutoFit/>
            </a:bodyPr>
            <a:lstStyle/>
            <a:p>
              <a:pPr algn="ctr"/>
              <a:r>
                <a:rPr lang="en-US" sz="1350" dirty="0">
                  <a:solidFill>
                    <a:srgbClr val="FF0000"/>
                  </a:solidFill>
                </a:rPr>
                <a:t>70</a:t>
              </a:r>
            </a:p>
          </p:txBody>
        </p:sp>
        <p:sp>
          <p:nvSpPr>
            <p:cNvPr id="11" name="TextBox 10">
              <a:extLst>
                <a:ext uri="{FF2B5EF4-FFF2-40B4-BE49-F238E27FC236}">
                  <a16:creationId xmlns:a16="http://schemas.microsoft.com/office/drawing/2014/main" id="{7EB0538F-BFAE-4FD6-993C-6E4CC1B29D0C}"/>
                </a:ext>
              </a:extLst>
            </p:cNvPr>
            <p:cNvSpPr txBox="1"/>
            <p:nvPr/>
          </p:nvSpPr>
          <p:spPr>
            <a:xfrm>
              <a:off x="7065702" y="4724271"/>
              <a:ext cx="381000" cy="400109"/>
            </a:xfrm>
            <a:prstGeom prst="rect">
              <a:avLst/>
            </a:prstGeom>
            <a:solidFill>
              <a:schemeClr val="bg1"/>
            </a:solidFill>
          </p:spPr>
          <p:txBody>
            <a:bodyPr wrap="square" lIns="0" rIns="0" rtlCol="0">
              <a:spAutoFit/>
            </a:bodyPr>
            <a:lstStyle/>
            <a:p>
              <a:pPr algn="ctr"/>
              <a:r>
                <a:rPr lang="en-US" sz="1350" dirty="0"/>
                <a:t>73</a:t>
              </a:r>
            </a:p>
          </p:txBody>
        </p:sp>
        <p:sp>
          <p:nvSpPr>
            <p:cNvPr id="12" name="TextBox 11">
              <a:extLst>
                <a:ext uri="{FF2B5EF4-FFF2-40B4-BE49-F238E27FC236}">
                  <a16:creationId xmlns:a16="http://schemas.microsoft.com/office/drawing/2014/main" id="{5EB76F09-30DD-41D2-B42F-17162D4F17A8}"/>
                </a:ext>
              </a:extLst>
            </p:cNvPr>
            <p:cNvSpPr txBox="1"/>
            <p:nvPr/>
          </p:nvSpPr>
          <p:spPr>
            <a:xfrm>
              <a:off x="7848600" y="4724271"/>
              <a:ext cx="381000" cy="400109"/>
            </a:xfrm>
            <a:prstGeom prst="rect">
              <a:avLst/>
            </a:prstGeom>
            <a:solidFill>
              <a:schemeClr val="bg1"/>
            </a:solidFill>
          </p:spPr>
          <p:txBody>
            <a:bodyPr wrap="square" lIns="0" rIns="0" rtlCol="0">
              <a:spAutoFit/>
            </a:bodyPr>
            <a:lstStyle/>
            <a:p>
              <a:pPr algn="ctr"/>
              <a:r>
                <a:rPr lang="en-US" sz="1350" dirty="0">
                  <a:solidFill>
                    <a:srgbClr val="FF0000"/>
                  </a:solidFill>
                </a:rPr>
                <a:t>77</a:t>
              </a:r>
            </a:p>
          </p:txBody>
        </p:sp>
      </p:grpSp>
      <p:sp>
        <p:nvSpPr>
          <p:cNvPr id="10" name="Rectangle 9">
            <a:extLst>
              <a:ext uri="{FF2B5EF4-FFF2-40B4-BE49-F238E27FC236}">
                <a16:creationId xmlns:a16="http://schemas.microsoft.com/office/drawing/2014/main" id="{0AB675B2-FCBB-4E53-9D82-5D829F97911B}"/>
              </a:ext>
            </a:extLst>
          </p:cNvPr>
          <p:cNvSpPr/>
          <p:nvPr/>
        </p:nvSpPr>
        <p:spPr>
          <a:xfrm>
            <a:off x="1600200" y="5129150"/>
            <a:ext cx="838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EA7D877-9238-4723-82B9-2BEE08CF1A88}"/>
              </a:ext>
            </a:extLst>
          </p:cNvPr>
          <p:cNvCxnSpPr>
            <a:cxnSpLocks/>
          </p:cNvCxnSpPr>
          <p:nvPr/>
        </p:nvCxnSpPr>
        <p:spPr>
          <a:xfrm>
            <a:off x="1066800" y="5120640"/>
            <a:ext cx="676656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0" y="303747"/>
            <a:ext cx="9144000" cy="835052"/>
          </a:xfrm>
          <a:prstGeom prst="rect">
            <a:avLst/>
          </a:prstGeom>
        </p:spPr>
        <p:txBody>
          <a:bodyPr>
            <a:noAutofit/>
          </a:bodyPr>
          <a:lstStyle/>
          <a:p>
            <a:r>
              <a:rPr lang="en-US" dirty="0"/>
              <a:t>CCAS</a:t>
            </a:r>
            <a:br>
              <a:rPr lang="en-US" dirty="0"/>
            </a:br>
            <a:r>
              <a:rPr lang="en-US" sz="2400" i="1" dirty="0"/>
              <a:t>Broadband Level Numerical Score Ranges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983054471"/>
              </p:ext>
            </p:extLst>
          </p:nvPr>
        </p:nvGraphicFramePr>
        <p:xfrm>
          <a:off x="1143000" y="1626674"/>
          <a:ext cx="7010400" cy="4621727"/>
        </p:xfrm>
        <a:graphic>
          <a:graphicData uri="http://schemas.openxmlformats.org/drawingml/2006/table">
            <a:tbl>
              <a:tblPr firstRow="1" bandRow="1">
                <a:tableStyleId>{5C22544A-7EE6-4342-B048-85BDC9FD1C3A}</a:tableStyleId>
              </a:tblPr>
              <a:tblGrid>
                <a:gridCol w="1402080">
                  <a:extLst>
                    <a:ext uri="{9D8B030D-6E8A-4147-A177-3AD203B41FA5}">
                      <a16:colId xmlns:a16="http://schemas.microsoft.com/office/drawing/2014/main" val="20000"/>
                    </a:ext>
                  </a:extLst>
                </a:gridCol>
                <a:gridCol w="1402080">
                  <a:extLst>
                    <a:ext uri="{9D8B030D-6E8A-4147-A177-3AD203B41FA5}">
                      <a16:colId xmlns:a16="http://schemas.microsoft.com/office/drawing/2014/main" val="20001"/>
                    </a:ext>
                  </a:extLst>
                </a:gridCol>
                <a:gridCol w="1402080">
                  <a:extLst>
                    <a:ext uri="{9D8B030D-6E8A-4147-A177-3AD203B41FA5}">
                      <a16:colId xmlns:a16="http://schemas.microsoft.com/office/drawing/2014/main" val="20002"/>
                    </a:ext>
                  </a:extLst>
                </a:gridCol>
                <a:gridCol w="1402080">
                  <a:extLst>
                    <a:ext uri="{9D8B030D-6E8A-4147-A177-3AD203B41FA5}">
                      <a16:colId xmlns:a16="http://schemas.microsoft.com/office/drawing/2014/main" val="20003"/>
                    </a:ext>
                  </a:extLst>
                </a:gridCol>
                <a:gridCol w="1402080">
                  <a:extLst>
                    <a:ext uri="{9D8B030D-6E8A-4147-A177-3AD203B41FA5}">
                      <a16:colId xmlns:a16="http://schemas.microsoft.com/office/drawing/2014/main" val="20004"/>
                    </a:ext>
                  </a:extLst>
                </a:gridCol>
              </a:tblGrid>
              <a:tr h="588407">
                <a:tc>
                  <a:txBody>
                    <a:bodyPr/>
                    <a:lstStyle/>
                    <a:p>
                      <a:pPr algn="ctr"/>
                      <a:r>
                        <a:rPr lang="en-US" sz="1400" dirty="0"/>
                        <a:t>Levels</a:t>
                      </a:r>
                    </a:p>
                  </a:txBody>
                  <a:tcPr marL="61980" marR="61980" marT="34290" marB="34290" anchor="ctr">
                    <a:solidFill>
                      <a:srgbClr val="1D015F"/>
                    </a:solidFill>
                  </a:tcPr>
                </a:tc>
                <a:tc>
                  <a:txBody>
                    <a:bodyPr/>
                    <a:lstStyle/>
                    <a:p>
                      <a:pPr algn="ctr"/>
                      <a:r>
                        <a:rPr lang="en-US" sz="1400" dirty="0"/>
                        <a:t>Categorical Scores</a:t>
                      </a:r>
                    </a:p>
                  </a:txBody>
                  <a:tcPr marL="61980" marR="61980" marT="34290" marB="34290" anchor="ctr">
                    <a:solidFill>
                      <a:srgbClr val="1D015F"/>
                    </a:solidFill>
                  </a:tcPr>
                </a:tc>
                <a:tc>
                  <a:txBody>
                    <a:bodyPr/>
                    <a:lstStyle/>
                    <a:p>
                      <a:pPr algn="ctr"/>
                      <a:r>
                        <a:rPr lang="en-US" sz="1400" dirty="0"/>
                        <a:t>NH</a:t>
                      </a:r>
                    </a:p>
                  </a:txBody>
                  <a:tcPr marL="61980" marR="61980" marT="34290" marB="34290" anchor="ctr">
                    <a:solidFill>
                      <a:srgbClr val="1D015F"/>
                    </a:solidFill>
                  </a:tcPr>
                </a:tc>
                <a:tc>
                  <a:txBody>
                    <a:bodyPr/>
                    <a:lstStyle/>
                    <a:p>
                      <a:pPr algn="ctr"/>
                      <a:r>
                        <a:rPr lang="en-US" sz="1400" dirty="0"/>
                        <a:t>NJ</a:t>
                      </a:r>
                    </a:p>
                  </a:txBody>
                  <a:tcPr marL="61980" marR="61980" marT="34290" marB="34290" anchor="ctr">
                    <a:solidFill>
                      <a:srgbClr val="1D015F"/>
                    </a:solidFill>
                  </a:tcPr>
                </a:tc>
                <a:tc>
                  <a:txBody>
                    <a:bodyPr/>
                    <a:lstStyle/>
                    <a:p>
                      <a:pPr algn="ctr"/>
                      <a:r>
                        <a:rPr lang="en-US" sz="1400" dirty="0"/>
                        <a:t>NK</a:t>
                      </a:r>
                    </a:p>
                  </a:txBody>
                  <a:tcPr marL="61980" marR="61980" marT="34290" marB="34290" anchor="ctr">
                    <a:solidFill>
                      <a:srgbClr val="1D015F"/>
                    </a:solidFill>
                  </a:tcPr>
                </a:tc>
                <a:extLst>
                  <a:ext uri="{0D108BD9-81ED-4DB2-BD59-A6C34878D82A}">
                    <a16:rowId xmlns:a16="http://schemas.microsoft.com/office/drawing/2014/main" val="10000"/>
                  </a:ext>
                </a:extLst>
              </a:tr>
              <a:tr h="268888">
                <a:tc rowSpan="4">
                  <a:txBody>
                    <a:bodyPr/>
                    <a:lstStyle/>
                    <a:p>
                      <a:pPr algn="ctr"/>
                      <a:r>
                        <a:rPr lang="en-US" sz="1400" dirty="0">
                          <a:solidFill>
                            <a:schemeClr val="tx1"/>
                          </a:solidFill>
                        </a:rPr>
                        <a:t>IV</a:t>
                      </a:r>
                    </a:p>
                  </a:txBody>
                  <a:tcPr marL="61980" marR="61980" marT="34290" marB="34290" anchor="ctr"/>
                </a:tc>
                <a:tc>
                  <a:txBody>
                    <a:bodyPr/>
                    <a:lstStyle/>
                    <a:p>
                      <a:pPr algn="ctr"/>
                      <a:r>
                        <a:rPr lang="en-US" sz="900" b="1" dirty="0">
                          <a:solidFill>
                            <a:srgbClr val="FF0000"/>
                          </a:solidFill>
                        </a:rPr>
                        <a:t>Very High</a:t>
                      </a:r>
                    </a:p>
                  </a:txBody>
                  <a:tcPr marL="61980" marR="61980" marT="34290" marB="34290" anchor="ctr"/>
                </a:tc>
                <a:tc>
                  <a:txBody>
                    <a:bodyPr/>
                    <a:lstStyle/>
                    <a:p>
                      <a:pPr algn="ctr"/>
                      <a:r>
                        <a:rPr lang="en-US" sz="900" b="1" dirty="0">
                          <a:solidFill>
                            <a:srgbClr val="FF0000"/>
                          </a:solidFill>
                        </a:rPr>
                        <a:t>105, 110 or 115</a:t>
                      </a:r>
                    </a:p>
                  </a:txBody>
                  <a:tcPr marL="61980" marR="61980" marT="34290" marB="34290" anchor="ctr"/>
                </a:tc>
                <a:tc>
                  <a:txBody>
                    <a:bodyPr/>
                    <a:lstStyle/>
                    <a:p>
                      <a:pPr algn="ctr"/>
                      <a:r>
                        <a:rPr lang="en-US" sz="900" b="1" dirty="0">
                          <a:solidFill>
                            <a:srgbClr val="FF0000"/>
                          </a:solidFill>
                        </a:rPr>
                        <a:t>87, 91 or 95</a:t>
                      </a:r>
                    </a:p>
                  </a:txBody>
                  <a:tcPr marL="61980" marR="61980" marT="34290" marB="34290" anchor="ctr"/>
                </a:tc>
                <a:tc>
                  <a:txBody>
                    <a:bodyPr/>
                    <a:lstStyle/>
                    <a:p>
                      <a:pPr algn="ctr"/>
                      <a:r>
                        <a:rPr lang="en-US" sz="900" b="1" dirty="0">
                          <a:solidFill>
                            <a:srgbClr val="FF0000"/>
                          </a:solidFill>
                        </a:rPr>
                        <a:t>64, 67 or 70</a:t>
                      </a:r>
                    </a:p>
                  </a:txBody>
                  <a:tcPr marL="61980" marR="61980" marT="34290" marB="34290" anchor="ctr"/>
                </a:tc>
                <a:extLst>
                  <a:ext uri="{0D108BD9-81ED-4DB2-BD59-A6C34878D82A}">
                    <a16:rowId xmlns:a16="http://schemas.microsoft.com/office/drawing/2014/main" val="10001"/>
                  </a:ext>
                </a:extLst>
              </a:tr>
              <a:tr h="268888">
                <a:tc vMerge="1">
                  <a:txBody>
                    <a:bodyPr/>
                    <a:lstStyle/>
                    <a:p>
                      <a:endParaRPr lang="en-US"/>
                    </a:p>
                  </a:txBody>
                  <a:tcPr/>
                </a:tc>
                <a:tc>
                  <a:txBody>
                    <a:bodyPr/>
                    <a:lstStyle/>
                    <a:p>
                      <a:pPr algn="ctr"/>
                      <a:r>
                        <a:rPr lang="en-US" sz="900" dirty="0">
                          <a:solidFill>
                            <a:schemeClr val="tx1"/>
                          </a:solidFill>
                        </a:rPr>
                        <a:t>High  </a:t>
                      </a:r>
                    </a:p>
                  </a:txBody>
                  <a:tcPr marL="61980" marR="61980" marT="34290" marB="34290" anchor="ctr"/>
                </a:tc>
                <a:tc>
                  <a:txBody>
                    <a:bodyPr/>
                    <a:lstStyle/>
                    <a:p>
                      <a:pPr algn="ctr"/>
                      <a:r>
                        <a:rPr lang="en-US" sz="900" dirty="0">
                          <a:solidFill>
                            <a:schemeClr val="tx1"/>
                          </a:solidFill>
                        </a:rPr>
                        <a:t>96 – 100</a:t>
                      </a:r>
                    </a:p>
                  </a:txBody>
                  <a:tcPr marL="61980" marR="61980" marT="34290" marB="34290" anchor="ctr"/>
                </a:tc>
                <a:tc>
                  <a:txBody>
                    <a:bodyPr/>
                    <a:lstStyle/>
                    <a:p>
                      <a:pPr algn="ctr"/>
                      <a:r>
                        <a:rPr lang="en-US" sz="900" dirty="0">
                          <a:solidFill>
                            <a:schemeClr val="tx1"/>
                          </a:solidFill>
                        </a:rPr>
                        <a:t>79 – 83</a:t>
                      </a:r>
                    </a:p>
                  </a:txBody>
                  <a:tcPr marL="61980" marR="61980" marT="34290" marB="34290" anchor="ctr"/>
                </a:tc>
                <a:tc>
                  <a:txBody>
                    <a:bodyPr/>
                    <a:lstStyle/>
                    <a:p>
                      <a:pPr algn="ctr"/>
                      <a:r>
                        <a:rPr lang="en-US" sz="900" dirty="0">
                          <a:solidFill>
                            <a:schemeClr val="tx1"/>
                          </a:solidFill>
                        </a:rPr>
                        <a:t>--</a:t>
                      </a:r>
                    </a:p>
                  </a:txBody>
                  <a:tcPr marL="61980" marR="61980" marT="34290" marB="34290" anchor="ctr"/>
                </a:tc>
                <a:extLst>
                  <a:ext uri="{0D108BD9-81ED-4DB2-BD59-A6C34878D82A}">
                    <a16:rowId xmlns:a16="http://schemas.microsoft.com/office/drawing/2014/main" val="10002"/>
                  </a:ext>
                </a:extLst>
              </a:tr>
              <a:tr h="268888">
                <a:tc vMerge="1">
                  <a:txBody>
                    <a:bodyPr/>
                    <a:lstStyle/>
                    <a:p>
                      <a:endParaRPr lang="en-US"/>
                    </a:p>
                  </a:txBody>
                  <a:tcPr/>
                </a:tc>
                <a:tc>
                  <a:txBody>
                    <a:bodyPr/>
                    <a:lstStyle/>
                    <a:p>
                      <a:pPr algn="ctr"/>
                      <a:r>
                        <a:rPr lang="en-US" sz="900" dirty="0">
                          <a:solidFill>
                            <a:schemeClr val="tx1"/>
                          </a:solidFill>
                        </a:rPr>
                        <a:t>Med</a:t>
                      </a:r>
                    </a:p>
                  </a:txBody>
                  <a:tcPr marL="61980" marR="61980" marT="34290" marB="34290" anchor="ctr"/>
                </a:tc>
                <a:tc>
                  <a:txBody>
                    <a:bodyPr/>
                    <a:lstStyle/>
                    <a:p>
                      <a:pPr algn="ctr"/>
                      <a:r>
                        <a:rPr lang="en-US" sz="900" dirty="0">
                          <a:solidFill>
                            <a:schemeClr val="tx1"/>
                          </a:solidFill>
                        </a:rPr>
                        <a:t>84 – 95</a:t>
                      </a:r>
                    </a:p>
                  </a:txBody>
                  <a:tcPr marL="61980" marR="61980" marT="34290" marB="34290" anchor="ctr"/>
                </a:tc>
                <a:tc>
                  <a:txBody>
                    <a:bodyPr/>
                    <a:lstStyle/>
                    <a:p>
                      <a:pPr algn="ctr"/>
                      <a:r>
                        <a:rPr lang="en-US" sz="900" dirty="0">
                          <a:solidFill>
                            <a:schemeClr val="tx1"/>
                          </a:solidFill>
                        </a:rPr>
                        <a:t>67 –</a:t>
                      </a:r>
                      <a:r>
                        <a:rPr lang="en-US" sz="900" baseline="0" dirty="0">
                          <a:solidFill>
                            <a:schemeClr val="tx1"/>
                          </a:solidFill>
                        </a:rPr>
                        <a:t> </a:t>
                      </a:r>
                      <a:r>
                        <a:rPr lang="en-US" sz="900" dirty="0">
                          <a:solidFill>
                            <a:schemeClr val="tx1"/>
                          </a:solidFill>
                        </a:rPr>
                        <a:t>78</a:t>
                      </a:r>
                    </a:p>
                  </a:txBody>
                  <a:tcPr marL="61980" marR="61980" marT="34290" marB="34290" anchor="ctr"/>
                </a:tc>
                <a:tc>
                  <a:txBody>
                    <a:bodyPr/>
                    <a:lstStyle/>
                    <a:p>
                      <a:pPr algn="ctr"/>
                      <a:r>
                        <a:rPr lang="en-US" sz="900" dirty="0">
                          <a:solidFill>
                            <a:schemeClr val="tx1"/>
                          </a:solidFill>
                        </a:rPr>
                        <a:t>--</a:t>
                      </a:r>
                    </a:p>
                  </a:txBody>
                  <a:tcPr marL="61980" marR="61980" marT="34290" marB="34290" anchor="ctr"/>
                </a:tc>
                <a:extLst>
                  <a:ext uri="{0D108BD9-81ED-4DB2-BD59-A6C34878D82A}">
                    <a16:rowId xmlns:a16="http://schemas.microsoft.com/office/drawing/2014/main" val="10003"/>
                  </a:ext>
                </a:extLst>
              </a:tr>
              <a:tr h="268888">
                <a:tc vMerge="1">
                  <a:txBody>
                    <a:bodyPr/>
                    <a:lstStyle/>
                    <a:p>
                      <a:endParaRPr lang="en-US"/>
                    </a:p>
                  </a:txBody>
                  <a:tcPr/>
                </a:tc>
                <a:tc>
                  <a:txBody>
                    <a:bodyPr/>
                    <a:lstStyle/>
                    <a:p>
                      <a:pPr algn="ctr"/>
                      <a:r>
                        <a:rPr lang="en-US" sz="900" dirty="0">
                          <a:solidFill>
                            <a:schemeClr val="tx1"/>
                          </a:solidFill>
                        </a:rPr>
                        <a:t>Low</a:t>
                      </a:r>
                    </a:p>
                  </a:txBody>
                  <a:tcPr marL="61980" marR="61980" marT="34290" marB="34290" anchor="ctr"/>
                </a:tc>
                <a:tc>
                  <a:txBody>
                    <a:bodyPr/>
                    <a:lstStyle/>
                    <a:p>
                      <a:pPr algn="ctr"/>
                      <a:r>
                        <a:rPr lang="en-US" sz="900" dirty="0">
                          <a:solidFill>
                            <a:schemeClr val="tx1"/>
                          </a:solidFill>
                        </a:rPr>
                        <a:t>79 – 83</a:t>
                      </a:r>
                    </a:p>
                  </a:txBody>
                  <a:tcPr marL="61980" marR="61980" marT="34290" marB="34290" anchor="ctr"/>
                </a:tc>
                <a:tc>
                  <a:txBody>
                    <a:bodyPr/>
                    <a:lstStyle/>
                    <a:p>
                      <a:pPr algn="ctr"/>
                      <a:r>
                        <a:rPr lang="en-US" sz="900" dirty="0">
                          <a:solidFill>
                            <a:schemeClr val="tx1"/>
                          </a:solidFill>
                        </a:rPr>
                        <a:t>61 – 66</a:t>
                      </a:r>
                    </a:p>
                  </a:txBody>
                  <a:tcPr marL="61980" marR="61980" marT="34290" marB="34290" anchor="ctr"/>
                </a:tc>
                <a:tc>
                  <a:txBody>
                    <a:bodyPr/>
                    <a:lstStyle/>
                    <a:p>
                      <a:pPr algn="ctr"/>
                      <a:r>
                        <a:rPr lang="en-US" sz="900" dirty="0">
                          <a:solidFill>
                            <a:schemeClr val="tx1"/>
                          </a:solidFill>
                        </a:rPr>
                        <a:t>--</a:t>
                      </a:r>
                    </a:p>
                  </a:txBody>
                  <a:tcPr marL="61980" marR="61980" marT="34290" marB="34290" anchor="ctr"/>
                </a:tc>
                <a:extLst>
                  <a:ext uri="{0D108BD9-81ED-4DB2-BD59-A6C34878D82A}">
                    <a16:rowId xmlns:a16="http://schemas.microsoft.com/office/drawing/2014/main" val="10004"/>
                  </a:ext>
                </a:extLst>
              </a:tr>
              <a:tr h="268888">
                <a:tc rowSpan="3">
                  <a:txBody>
                    <a:bodyPr/>
                    <a:lstStyle/>
                    <a:p>
                      <a:pPr algn="ctr"/>
                      <a:r>
                        <a:rPr lang="en-US" sz="1400" dirty="0">
                          <a:solidFill>
                            <a:schemeClr val="tx1"/>
                          </a:solidFill>
                        </a:rPr>
                        <a:t>III</a:t>
                      </a:r>
                    </a:p>
                  </a:txBody>
                  <a:tcPr marL="61980" marR="61980" marT="34290" marB="34290" anchor="ctr"/>
                </a:tc>
                <a:tc>
                  <a:txBody>
                    <a:bodyPr/>
                    <a:lstStyle/>
                    <a:p>
                      <a:pPr algn="ctr"/>
                      <a:r>
                        <a:rPr lang="en-US" sz="900" dirty="0">
                          <a:solidFill>
                            <a:schemeClr val="tx1"/>
                          </a:solidFill>
                        </a:rPr>
                        <a:t>High</a:t>
                      </a:r>
                    </a:p>
                  </a:txBody>
                  <a:tcPr marL="61980" marR="61980" marT="34290" marB="34290" anchor="ctr"/>
                </a:tc>
                <a:tc>
                  <a:txBody>
                    <a:bodyPr/>
                    <a:lstStyle/>
                    <a:p>
                      <a:pPr algn="ctr"/>
                      <a:r>
                        <a:rPr lang="en-US" sz="900" dirty="0">
                          <a:solidFill>
                            <a:schemeClr val="tx1"/>
                          </a:solidFill>
                        </a:rPr>
                        <a:t>79 – 83</a:t>
                      </a:r>
                    </a:p>
                  </a:txBody>
                  <a:tcPr marL="61980" marR="61980" marT="34290" marB="34290" anchor="ctr"/>
                </a:tc>
                <a:tc>
                  <a:txBody>
                    <a:bodyPr/>
                    <a:lstStyle/>
                    <a:p>
                      <a:pPr algn="ctr"/>
                      <a:r>
                        <a:rPr lang="en-US" sz="900" dirty="0">
                          <a:solidFill>
                            <a:schemeClr val="tx1"/>
                          </a:solidFill>
                        </a:rPr>
                        <a:t>62 – 66</a:t>
                      </a:r>
                    </a:p>
                  </a:txBody>
                  <a:tcPr marL="61980" marR="61980" marT="34290" marB="34290" anchor="ctr"/>
                </a:tc>
                <a:tc>
                  <a:txBody>
                    <a:bodyPr/>
                    <a:lstStyle/>
                    <a:p>
                      <a:pPr algn="ctr"/>
                      <a:r>
                        <a:rPr lang="en-US" sz="900" dirty="0">
                          <a:solidFill>
                            <a:schemeClr val="tx1"/>
                          </a:solidFill>
                        </a:rPr>
                        <a:t>57 – 61</a:t>
                      </a:r>
                    </a:p>
                  </a:txBody>
                  <a:tcPr marL="61980" marR="61980" marT="34290" marB="34290" anchor="ctr"/>
                </a:tc>
                <a:extLst>
                  <a:ext uri="{0D108BD9-81ED-4DB2-BD59-A6C34878D82A}">
                    <a16:rowId xmlns:a16="http://schemas.microsoft.com/office/drawing/2014/main" val="10005"/>
                  </a:ext>
                </a:extLst>
              </a:tr>
              <a:tr h="268888">
                <a:tc vMerge="1">
                  <a:txBody>
                    <a:bodyPr/>
                    <a:lstStyle/>
                    <a:p>
                      <a:endParaRPr lang="en-US"/>
                    </a:p>
                  </a:txBody>
                  <a:tcPr/>
                </a:tc>
                <a:tc>
                  <a:txBody>
                    <a:bodyPr/>
                    <a:lstStyle/>
                    <a:p>
                      <a:pPr algn="ctr"/>
                      <a:r>
                        <a:rPr lang="en-US" sz="900" dirty="0">
                          <a:solidFill>
                            <a:schemeClr val="tx1"/>
                          </a:solidFill>
                        </a:rPr>
                        <a:t>Med</a:t>
                      </a:r>
                    </a:p>
                  </a:txBody>
                  <a:tcPr marL="61980" marR="61980" marT="34290" marB="34290" anchor="ctr"/>
                </a:tc>
                <a:tc>
                  <a:txBody>
                    <a:bodyPr/>
                    <a:lstStyle/>
                    <a:p>
                      <a:pPr algn="ctr"/>
                      <a:r>
                        <a:rPr lang="en-US" sz="900" dirty="0">
                          <a:solidFill>
                            <a:schemeClr val="tx1"/>
                          </a:solidFill>
                        </a:rPr>
                        <a:t>67 – 78</a:t>
                      </a:r>
                    </a:p>
                  </a:txBody>
                  <a:tcPr marL="61980" marR="61980" marT="34290" marB="34290" anchor="ctr"/>
                </a:tc>
                <a:tc>
                  <a:txBody>
                    <a:bodyPr/>
                    <a:lstStyle/>
                    <a:p>
                      <a:pPr algn="ctr"/>
                      <a:r>
                        <a:rPr lang="en-US" sz="900" dirty="0">
                          <a:solidFill>
                            <a:schemeClr val="tx1"/>
                          </a:solidFill>
                        </a:rPr>
                        <a:t>52 – 61</a:t>
                      </a:r>
                    </a:p>
                  </a:txBody>
                  <a:tcPr marL="61980" marR="61980" marT="34290" marB="34290" anchor="ctr"/>
                </a:tc>
                <a:tc>
                  <a:txBody>
                    <a:bodyPr/>
                    <a:lstStyle/>
                    <a:p>
                      <a:pPr algn="ctr"/>
                      <a:r>
                        <a:rPr lang="en-US" sz="900" dirty="0">
                          <a:solidFill>
                            <a:schemeClr val="tx1"/>
                          </a:solidFill>
                        </a:rPr>
                        <a:t>47 – 56</a:t>
                      </a:r>
                    </a:p>
                  </a:txBody>
                  <a:tcPr marL="61980" marR="61980" marT="34290" marB="34290" anchor="ctr"/>
                </a:tc>
                <a:extLst>
                  <a:ext uri="{0D108BD9-81ED-4DB2-BD59-A6C34878D82A}">
                    <a16:rowId xmlns:a16="http://schemas.microsoft.com/office/drawing/2014/main" val="10006"/>
                  </a:ext>
                </a:extLst>
              </a:tr>
              <a:tr h="268888">
                <a:tc vMerge="1">
                  <a:txBody>
                    <a:bodyPr/>
                    <a:lstStyle/>
                    <a:p>
                      <a:endParaRPr lang="en-US"/>
                    </a:p>
                  </a:txBody>
                  <a:tcPr/>
                </a:tc>
                <a:tc>
                  <a:txBody>
                    <a:bodyPr/>
                    <a:lstStyle/>
                    <a:p>
                      <a:pPr algn="ctr"/>
                      <a:r>
                        <a:rPr lang="en-US" sz="900" dirty="0">
                          <a:solidFill>
                            <a:schemeClr val="tx1"/>
                          </a:solidFill>
                        </a:rPr>
                        <a:t>Low</a:t>
                      </a:r>
                    </a:p>
                  </a:txBody>
                  <a:tcPr marL="61980" marR="61980" marT="34290" marB="34290" anchor="ctr"/>
                </a:tc>
                <a:tc>
                  <a:txBody>
                    <a:bodyPr/>
                    <a:lstStyle/>
                    <a:p>
                      <a:pPr algn="ctr"/>
                      <a:r>
                        <a:rPr lang="en-US" sz="900" dirty="0">
                          <a:solidFill>
                            <a:schemeClr val="tx1"/>
                          </a:solidFill>
                        </a:rPr>
                        <a:t>61 – 66</a:t>
                      </a:r>
                    </a:p>
                  </a:txBody>
                  <a:tcPr marL="61980" marR="61980" marT="34290" marB="34290" anchor="ctr"/>
                </a:tc>
                <a:tc>
                  <a:txBody>
                    <a:bodyPr/>
                    <a:lstStyle/>
                    <a:p>
                      <a:pPr algn="ctr"/>
                      <a:r>
                        <a:rPr lang="en-US" sz="900" dirty="0">
                          <a:solidFill>
                            <a:schemeClr val="tx1"/>
                          </a:solidFill>
                        </a:rPr>
                        <a:t>43 –</a:t>
                      </a:r>
                      <a:r>
                        <a:rPr lang="en-US" sz="900" baseline="0" dirty="0">
                          <a:solidFill>
                            <a:schemeClr val="tx1"/>
                          </a:solidFill>
                        </a:rPr>
                        <a:t> </a:t>
                      </a:r>
                      <a:r>
                        <a:rPr lang="en-US" sz="900" dirty="0">
                          <a:solidFill>
                            <a:schemeClr val="tx1"/>
                          </a:solidFill>
                        </a:rPr>
                        <a:t>51</a:t>
                      </a:r>
                    </a:p>
                  </a:txBody>
                  <a:tcPr marL="61980" marR="61980" marT="34290" marB="34290" anchor="ctr"/>
                </a:tc>
                <a:tc>
                  <a:txBody>
                    <a:bodyPr/>
                    <a:lstStyle/>
                    <a:p>
                      <a:pPr algn="ctr"/>
                      <a:r>
                        <a:rPr lang="en-US" sz="900" dirty="0">
                          <a:solidFill>
                            <a:schemeClr val="tx1"/>
                          </a:solidFill>
                        </a:rPr>
                        <a:t>38</a:t>
                      </a:r>
                      <a:r>
                        <a:rPr lang="en-US" sz="900" baseline="0" dirty="0">
                          <a:solidFill>
                            <a:schemeClr val="tx1"/>
                          </a:solidFill>
                        </a:rPr>
                        <a:t> </a:t>
                      </a:r>
                      <a:r>
                        <a:rPr lang="en-US" sz="900" dirty="0">
                          <a:solidFill>
                            <a:schemeClr val="tx1"/>
                          </a:solidFill>
                        </a:rPr>
                        <a:t>–</a:t>
                      </a:r>
                      <a:r>
                        <a:rPr lang="en-US" sz="900" baseline="0" dirty="0">
                          <a:solidFill>
                            <a:schemeClr val="tx1"/>
                          </a:solidFill>
                        </a:rPr>
                        <a:t> 46</a:t>
                      </a:r>
                      <a:endParaRPr lang="en-US" sz="900" dirty="0">
                        <a:solidFill>
                          <a:schemeClr val="tx1"/>
                        </a:solidFill>
                      </a:endParaRPr>
                    </a:p>
                  </a:txBody>
                  <a:tcPr marL="61980" marR="61980" marT="34290" marB="34290" anchor="ctr"/>
                </a:tc>
                <a:extLst>
                  <a:ext uri="{0D108BD9-81ED-4DB2-BD59-A6C34878D82A}">
                    <a16:rowId xmlns:a16="http://schemas.microsoft.com/office/drawing/2014/main" val="10007"/>
                  </a:ext>
                </a:extLst>
              </a:tr>
              <a:tr h="268888">
                <a:tc rowSpan="5">
                  <a:txBody>
                    <a:bodyPr/>
                    <a:lstStyle/>
                    <a:p>
                      <a:pPr algn="ctr"/>
                      <a:r>
                        <a:rPr lang="en-US" sz="1400" dirty="0">
                          <a:solidFill>
                            <a:schemeClr val="tx1"/>
                          </a:solidFill>
                        </a:rPr>
                        <a:t>II</a:t>
                      </a:r>
                    </a:p>
                  </a:txBody>
                  <a:tcPr marL="61980" marR="61980" marT="34290" marB="34290" anchor="ctr"/>
                </a:tc>
                <a:tc>
                  <a:txBody>
                    <a:bodyPr/>
                    <a:lstStyle/>
                    <a:p>
                      <a:pPr algn="ctr"/>
                      <a:r>
                        <a:rPr lang="en-US" sz="900" dirty="0">
                          <a:solidFill>
                            <a:schemeClr val="tx1"/>
                          </a:solidFill>
                        </a:rPr>
                        <a:t>High</a:t>
                      </a:r>
                    </a:p>
                  </a:txBody>
                  <a:tcPr marL="61980" marR="61980" marT="34290" marB="34290" anchor="ctr"/>
                </a:tc>
                <a:tc>
                  <a:txBody>
                    <a:bodyPr/>
                    <a:lstStyle/>
                    <a:p>
                      <a:pPr algn="ctr"/>
                      <a:r>
                        <a:rPr lang="en-US" sz="900" dirty="0">
                          <a:solidFill>
                            <a:schemeClr val="tx1"/>
                          </a:solidFill>
                        </a:rPr>
                        <a:t>62 – 66</a:t>
                      </a:r>
                    </a:p>
                  </a:txBody>
                  <a:tcPr marL="61980" marR="61980" marT="34290" marB="34290" anchor="ctr"/>
                </a:tc>
                <a:tc>
                  <a:txBody>
                    <a:bodyPr/>
                    <a:lstStyle/>
                    <a:p>
                      <a:pPr algn="ctr"/>
                      <a:r>
                        <a:rPr lang="en-US" sz="900" dirty="0">
                          <a:solidFill>
                            <a:schemeClr val="tx1"/>
                          </a:solidFill>
                        </a:rPr>
                        <a:t>47 – 51</a:t>
                      </a:r>
                    </a:p>
                  </a:txBody>
                  <a:tcPr marL="61980" marR="61980" marT="34290" marB="34290" anchor="ctr"/>
                </a:tc>
                <a:tc>
                  <a:txBody>
                    <a:bodyPr/>
                    <a:lstStyle/>
                    <a:p>
                      <a:pPr algn="ctr"/>
                      <a:r>
                        <a:rPr lang="en-US" sz="900" dirty="0">
                          <a:solidFill>
                            <a:schemeClr val="tx1"/>
                          </a:solidFill>
                        </a:rPr>
                        <a:t>42</a:t>
                      </a:r>
                      <a:r>
                        <a:rPr lang="en-US" sz="900" baseline="0" dirty="0">
                          <a:solidFill>
                            <a:schemeClr val="tx1"/>
                          </a:solidFill>
                        </a:rPr>
                        <a:t> </a:t>
                      </a:r>
                      <a:r>
                        <a:rPr lang="en-US" sz="900" dirty="0">
                          <a:solidFill>
                            <a:schemeClr val="tx1"/>
                          </a:solidFill>
                        </a:rPr>
                        <a:t>– 46</a:t>
                      </a:r>
                    </a:p>
                  </a:txBody>
                  <a:tcPr marL="61980" marR="61980" marT="34290" marB="34290" anchor="ctr"/>
                </a:tc>
                <a:extLst>
                  <a:ext uri="{0D108BD9-81ED-4DB2-BD59-A6C34878D82A}">
                    <a16:rowId xmlns:a16="http://schemas.microsoft.com/office/drawing/2014/main" val="10008"/>
                  </a:ext>
                </a:extLst>
              </a:tr>
              <a:tr h="268888">
                <a:tc vMerge="1">
                  <a:txBody>
                    <a:bodyPr/>
                    <a:lstStyle/>
                    <a:p>
                      <a:endParaRPr lang="en-US"/>
                    </a:p>
                  </a:txBody>
                  <a:tcPr/>
                </a:tc>
                <a:tc>
                  <a:txBody>
                    <a:bodyPr/>
                    <a:lstStyle/>
                    <a:p>
                      <a:pPr algn="ctr"/>
                      <a:r>
                        <a:rPr lang="en-US" sz="900" dirty="0">
                          <a:solidFill>
                            <a:schemeClr val="tx1"/>
                          </a:solidFill>
                        </a:rPr>
                        <a:t>Med High</a:t>
                      </a:r>
                    </a:p>
                  </a:txBody>
                  <a:tcPr marL="61980" marR="61980" marT="34290" marB="34290" anchor="ctr"/>
                </a:tc>
                <a:tc>
                  <a:txBody>
                    <a:bodyPr/>
                    <a:lstStyle/>
                    <a:p>
                      <a:pPr algn="ctr"/>
                      <a:r>
                        <a:rPr lang="en-US" sz="900" dirty="0">
                          <a:solidFill>
                            <a:schemeClr val="tx1"/>
                          </a:solidFill>
                        </a:rPr>
                        <a:t>51 – 61</a:t>
                      </a:r>
                    </a:p>
                  </a:txBody>
                  <a:tcPr marL="61980" marR="61980" marT="34290" marB="34290" anchor="ctr"/>
                </a:tc>
                <a:tc>
                  <a:txBody>
                    <a:bodyPr/>
                    <a:lstStyle/>
                    <a:p>
                      <a:pPr algn="ctr"/>
                      <a:r>
                        <a:rPr lang="en-US" sz="900" dirty="0">
                          <a:solidFill>
                            <a:schemeClr val="tx1"/>
                          </a:solidFill>
                        </a:rPr>
                        <a:t>41 – 46</a:t>
                      </a:r>
                    </a:p>
                  </a:txBody>
                  <a:tcPr marL="61980" marR="61980" marT="34290" marB="34290" anchor="ctr"/>
                </a:tc>
                <a:tc>
                  <a:txBody>
                    <a:bodyPr/>
                    <a:lstStyle/>
                    <a:p>
                      <a:pPr algn="ctr"/>
                      <a:r>
                        <a:rPr lang="en-US" sz="900" dirty="0">
                          <a:solidFill>
                            <a:schemeClr val="tx1"/>
                          </a:solidFill>
                        </a:rPr>
                        <a:t>--</a:t>
                      </a:r>
                    </a:p>
                  </a:txBody>
                  <a:tcPr marL="61980" marR="61980" marT="34290" marB="34290" anchor="ctr"/>
                </a:tc>
                <a:extLst>
                  <a:ext uri="{0D108BD9-81ED-4DB2-BD59-A6C34878D82A}">
                    <a16:rowId xmlns:a16="http://schemas.microsoft.com/office/drawing/2014/main" val="10009"/>
                  </a:ext>
                </a:extLst>
              </a:tr>
              <a:tr h="268888">
                <a:tc vMerge="1">
                  <a:txBody>
                    <a:bodyPr/>
                    <a:lstStyle/>
                    <a:p>
                      <a:endParaRPr lang="en-US"/>
                    </a:p>
                  </a:txBody>
                  <a:tcPr/>
                </a:tc>
                <a:tc>
                  <a:txBody>
                    <a:bodyPr/>
                    <a:lstStyle/>
                    <a:p>
                      <a:pPr algn="ctr"/>
                      <a:r>
                        <a:rPr lang="en-US" sz="900" dirty="0">
                          <a:solidFill>
                            <a:schemeClr val="tx1"/>
                          </a:solidFill>
                        </a:rPr>
                        <a:t>Med</a:t>
                      </a:r>
                    </a:p>
                  </a:txBody>
                  <a:tcPr marL="61980" marR="61980" marT="34290" marB="34290" anchor="ctr"/>
                </a:tc>
                <a:tc>
                  <a:txBody>
                    <a:bodyPr/>
                    <a:lstStyle/>
                    <a:p>
                      <a:pPr algn="ctr"/>
                      <a:r>
                        <a:rPr lang="en-US" sz="900" dirty="0">
                          <a:solidFill>
                            <a:schemeClr val="tx1"/>
                          </a:solidFill>
                        </a:rPr>
                        <a:t>41 – 50</a:t>
                      </a:r>
                    </a:p>
                  </a:txBody>
                  <a:tcPr marL="61980" marR="61980" marT="34290" marB="34290" anchor="ctr"/>
                </a:tc>
                <a:tc>
                  <a:txBody>
                    <a:bodyPr/>
                    <a:lstStyle/>
                    <a:p>
                      <a:pPr algn="ctr"/>
                      <a:r>
                        <a:rPr lang="en-US" sz="900" dirty="0">
                          <a:solidFill>
                            <a:schemeClr val="tx1"/>
                          </a:solidFill>
                        </a:rPr>
                        <a:t>36</a:t>
                      </a:r>
                      <a:r>
                        <a:rPr lang="en-US" sz="900" baseline="0" dirty="0">
                          <a:solidFill>
                            <a:schemeClr val="tx1"/>
                          </a:solidFill>
                        </a:rPr>
                        <a:t> </a:t>
                      </a:r>
                      <a:r>
                        <a:rPr lang="en-US" sz="900" dirty="0">
                          <a:solidFill>
                            <a:schemeClr val="tx1"/>
                          </a:solidFill>
                        </a:rPr>
                        <a:t>– 40</a:t>
                      </a:r>
                    </a:p>
                  </a:txBody>
                  <a:tcPr marL="61980" marR="61980" marT="34290" marB="34290" anchor="ctr"/>
                </a:tc>
                <a:tc>
                  <a:txBody>
                    <a:bodyPr/>
                    <a:lstStyle/>
                    <a:p>
                      <a:pPr algn="ctr"/>
                      <a:r>
                        <a:rPr lang="en-US" sz="900" dirty="0">
                          <a:solidFill>
                            <a:schemeClr val="tx1"/>
                          </a:solidFill>
                        </a:rPr>
                        <a:t>30 – 41</a:t>
                      </a:r>
                    </a:p>
                  </a:txBody>
                  <a:tcPr marL="61980" marR="61980" marT="34290" marB="34290" anchor="ctr"/>
                </a:tc>
                <a:extLst>
                  <a:ext uri="{0D108BD9-81ED-4DB2-BD59-A6C34878D82A}">
                    <a16:rowId xmlns:a16="http://schemas.microsoft.com/office/drawing/2014/main" val="10010"/>
                  </a:ext>
                </a:extLst>
              </a:tr>
              <a:tr h="268888">
                <a:tc vMerge="1">
                  <a:txBody>
                    <a:bodyPr/>
                    <a:lstStyle/>
                    <a:p>
                      <a:endParaRPr lang="en-US"/>
                    </a:p>
                  </a:txBody>
                  <a:tcPr/>
                </a:tc>
                <a:tc>
                  <a:txBody>
                    <a:bodyPr/>
                    <a:lstStyle/>
                    <a:p>
                      <a:pPr algn="ctr"/>
                      <a:r>
                        <a:rPr lang="en-US" sz="900" dirty="0">
                          <a:solidFill>
                            <a:schemeClr val="tx1"/>
                          </a:solidFill>
                        </a:rPr>
                        <a:t>Med</a:t>
                      </a:r>
                      <a:r>
                        <a:rPr lang="en-US" sz="900" baseline="0" dirty="0">
                          <a:solidFill>
                            <a:schemeClr val="tx1"/>
                          </a:solidFill>
                        </a:rPr>
                        <a:t> Low</a:t>
                      </a:r>
                      <a:endParaRPr lang="en-US" sz="900" dirty="0">
                        <a:solidFill>
                          <a:schemeClr val="tx1"/>
                        </a:solidFill>
                      </a:endParaRPr>
                    </a:p>
                  </a:txBody>
                  <a:tcPr marL="61980" marR="61980" marT="34290" marB="34290" anchor="ctr"/>
                </a:tc>
                <a:tc>
                  <a:txBody>
                    <a:bodyPr/>
                    <a:lstStyle/>
                    <a:p>
                      <a:pPr algn="ctr"/>
                      <a:r>
                        <a:rPr lang="en-US" sz="900" dirty="0">
                          <a:solidFill>
                            <a:schemeClr val="tx1"/>
                          </a:solidFill>
                        </a:rPr>
                        <a:t>30 – 40</a:t>
                      </a:r>
                    </a:p>
                  </a:txBody>
                  <a:tcPr marL="61980" marR="61980" marT="34290" marB="34290" anchor="ctr"/>
                </a:tc>
                <a:tc>
                  <a:txBody>
                    <a:bodyPr/>
                    <a:lstStyle/>
                    <a:p>
                      <a:pPr algn="ctr"/>
                      <a:r>
                        <a:rPr lang="en-US" sz="900" dirty="0">
                          <a:solidFill>
                            <a:schemeClr val="tx1"/>
                          </a:solidFill>
                        </a:rPr>
                        <a:t>30 – 35</a:t>
                      </a:r>
                    </a:p>
                  </a:txBody>
                  <a:tcPr marL="61980" marR="619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a:t>
                      </a:r>
                    </a:p>
                  </a:txBody>
                  <a:tcPr marL="61980" marR="61980" marT="34290" marB="34290" anchor="ctr"/>
                </a:tc>
                <a:extLst>
                  <a:ext uri="{0D108BD9-81ED-4DB2-BD59-A6C34878D82A}">
                    <a16:rowId xmlns:a16="http://schemas.microsoft.com/office/drawing/2014/main" val="10011"/>
                  </a:ext>
                </a:extLst>
              </a:tr>
              <a:tr h="268888">
                <a:tc vMerge="1">
                  <a:txBody>
                    <a:bodyPr/>
                    <a:lstStyle/>
                    <a:p>
                      <a:endParaRPr lang="en-US"/>
                    </a:p>
                  </a:txBody>
                  <a:tcPr/>
                </a:tc>
                <a:tc>
                  <a:txBody>
                    <a:bodyPr/>
                    <a:lstStyle/>
                    <a:p>
                      <a:pPr algn="ctr"/>
                      <a:r>
                        <a:rPr lang="en-US" sz="900" dirty="0">
                          <a:solidFill>
                            <a:schemeClr val="tx1"/>
                          </a:solidFill>
                        </a:rPr>
                        <a:t>Low</a:t>
                      </a:r>
                    </a:p>
                  </a:txBody>
                  <a:tcPr marL="61980" marR="61980" marT="34290" marB="34290" anchor="ctr"/>
                </a:tc>
                <a:tc>
                  <a:txBody>
                    <a:bodyPr/>
                    <a:lstStyle/>
                    <a:p>
                      <a:pPr algn="ctr"/>
                      <a:r>
                        <a:rPr lang="en-US" sz="900" dirty="0">
                          <a:solidFill>
                            <a:schemeClr val="tx1"/>
                          </a:solidFill>
                        </a:rPr>
                        <a:t>22 –29</a:t>
                      </a:r>
                    </a:p>
                  </a:txBody>
                  <a:tcPr marL="61980" marR="61980" marT="34290" marB="34290" anchor="ctr"/>
                </a:tc>
                <a:tc>
                  <a:txBody>
                    <a:bodyPr/>
                    <a:lstStyle/>
                    <a:p>
                      <a:pPr algn="ctr"/>
                      <a:r>
                        <a:rPr lang="en-US" sz="900" dirty="0">
                          <a:solidFill>
                            <a:schemeClr val="tx1"/>
                          </a:solidFill>
                        </a:rPr>
                        <a:t>22 – 29</a:t>
                      </a:r>
                    </a:p>
                  </a:txBody>
                  <a:tcPr marL="61980" marR="61980" marT="34290" marB="34290" anchor="ctr"/>
                </a:tc>
                <a:tc>
                  <a:txBody>
                    <a:bodyPr/>
                    <a:lstStyle/>
                    <a:p>
                      <a:pPr algn="ctr"/>
                      <a:r>
                        <a:rPr lang="en-US" sz="900" dirty="0">
                          <a:solidFill>
                            <a:schemeClr val="tx1"/>
                          </a:solidFill>
                        </a:rPr>
                        <a:t>22 – 29</a:t>
                      </a:r>
                    </a:p>
                  </a:txBody>
                  <a:tcPr marL="61980" marR="61980" marT="34290" marB="34290" anchor="ctr"/>
                </a:tc>
                <a:extLst>
                  <a:ext uri="{0D108BD9-81ED-4DB2-BD59-A6C34878D82A}">
                    <a16:rowId xmlns:a16="http://schemas.microsoft.com/office/drawing/2014/main" val="10012"/>
                  </a:ext>
                </a:extLst>
              </a:tr>
              <a:tr h="268888">
                <a:tc rowSpan="3">
                  <a:txBody>
                    <a:bodyPr/>
                    <a:lstStyle/>
                    <a:p>
                      <a:pPr algn="ctr"/>
                      <a:r>
                        <a:rPr lang="en-US" sz="1400" dirty="0">
                          <a:solidFill>
                            <a:schemeClr val="tx1"/>
                          </a:solidFill>
                        </a:rPr>
                        <a:t>I</a:t>
                      </a:r>
                    </a:p>
                  </a:txBody>
                  <a:tcPr marL="61980" marR="61980" marT="34290" marB="34290" anchor="ctr"/>
                </a:tc>
                <a:tc>
                  <a:txBody>
                    <a:bodyPr/>
                    <a:lstStyle/>
                    <a:p>
                      <a:pPr algn="ctr"/>
                      <a:r>
                        <a:rPr lang="en-US" sz="900" dirty="0">
                          <a:solidFill>
                            <a:schemeClr val="tx1"/>
                          </a:solidFill>
                        </a:rPr>
                        <a:t>High</a:t>
                      </a:r>
                    </a:p>
                  </a:txBody>
                  <a:tcPr marL="61980" marR="61980" marT="34290" marB="34290" anchor="ctr"/>
                </a:tc>
                <a:tc>
                  <a:txBody>
                    <a:bodyPr/>
                    <a:lstStyle/>
                    <a:p>
                      <a:pPr algn="ctr"/>
                      <a:r>
                        <a:rPr lang="en-US" sz="900" dirty="0">
                          <a:solidFill>
                            <a:schemeClr val="tx1"/>
                          </a:solidFill>
                        </a:rPr>
                        <a:t>24 – 29</a:t>
                      </a:r>
                    </a:p>
                  </a:txBody>
                  <a:tcPr marL="61980" marR="61980" marT="34290" marB="34290" anchor="ctr"/>
                </a:tc>
                <a:tc>
                  <a:txBody>
                    <a:bodyPr/>
                    <a:lstStyle/>
                    <a:p>
                      <a:pPr algn="ctr"/>
                      <a:r>
                        <a:rPr lang="en-US" sz="900" dirty="0">
                          <a:solidFill>
                            <a:schemeClr val="tx1"/>
                          </a:solidFill>
                        </a:rPr>
                        <a:t>24 – 29</a:t>
                      </a:r>
                    </a:p>
                  </a:txBody>
                  <a:tcPr marL="61980" marR="61980" marT="34290" marB="34290" anchor="ctr"/>
                </a:tc>
                <a:tc>
                  <a:txBody>
                    <a:bodyPr/>
                    <a:lstStyle/>
                    <a:p>
                      <a:pPr algn="ctr"/>
                      <a:r>
                        <a:rPr lang="en-US" sz="900" dirty="0">
                          <a:solidFill>
                            <a:schemeClr val="tx1"/>
                          </a:solidFill>
                        </a:rPr>
                        <a:t>24 – 29</a:t>
                      </a:r>
                    </a:p>
                  </a:txBody>
                  <a:tcPr marL="61980" marR="61980" marT="34290" marB="34290" anchor="ctr"/>
                </a:tc>
                <a:extLst>
                  <a:ext uri="{0D108BD9-81ED-4DB2-BD59-A6C34878D82A}">
                    <a16:rowId xmlns:a16="http://schemas.microsoft.com/office/drawing/2014/main" val="10013"/>
                  </a:ext>
                </a:extLst>
              </a:tr>
              <a:tr h="268888">
                <a:tc vMerge="1">
                  <a:txBody>
                    <a:bodyPr/>
                    <a:lstStyle/>
                    <a:p>
                      <a:endParaRPr lang="en-US"/>
                    </a:p>
                  </a:txBody>
                  <a:tcPr/>
                </a:tc>
                <a:tc>
                  <a:txBody>
                    <a:bodyPr/>
                    <a:lstStyle/>
                    <a:p>
                      <a:pPr algn="ctr"/>
                      <a:r>
                        <a:rPr lang="en-US" sz="900" dirty="0">
                          <a:solidFill>
                            <a:schemeClr val="tx1"/>
                          </a:solidFill>
                        </a:rPr>
                        <a:t>Med</a:t>
                      </a:r>
                    </a:p>
                  </a:txBody>
                  <a:tcPr marL="61980" marR="61980" marT="34290" marB="34290" anchor="ctr"/>
                </a:tc>
                <a:tc>
                  <a:txBody>
                    <a:bodyPr/>
                    <a:lstStyle/>
                    <a:p>
                      <a:pPr algn="ctr"/>
                      <a:r>
                        <a:rPr lang="en-US" sz="900" dirty="0">
                          <a:solidFill>
                            <a:schemeClr val="tx1"/>
                          </a:solidFill>
                        </a:rPr>
                        <a:t>06 – 23</a:t>
                      </a:r>
                    </a:p>
                  </a:txBody>
                  <a:tcPr marL="61980" marR="61980" marT="34290" marB="34290" anchor="ctr"/>
                </a:tc>
                <a:tc>
                  <a:txBody>
                    <a:bodyPr/>
                    <a:lstStyle/>
                    <a:p>
                      <a:pPr algn="ctr"/>
                      <a:r>
                        <a:rPr lang="en-US" sz="900" dirty="0">
                          <a:solidFill>
                            <a:schemeClr val="tx1"/>
                          </a:solidFill>
                        </a:rPr>
                        <a:t>06 – 23</a:t>
                      </a:r>
                    </a:p>
                  </a:txBody>
                  <a:tcPr marL="61980" marR="619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06 – 23</a:t>
                      </a:r>
                    </a:p>
                  </a:txBody>
                  <a:tcPr marL="61980" marR="61980" marT="34290" marB="34290" anchor="ctr"/>
                </a:tc>
                <a:extLst>
                  <a:ext uri="{0D108BD9-81ED-4DB2-BD59-A6C34878D82A}">
                    <a16:rowId xmlns:a16="http://schemas.microsoft.com/office/drawing/2014/main" val="10014"/>
                  </a:ext>
                </a:extLst>
              </a:tr>
              <a:tr h="268888">
                <a:tc vMerge="1">
                  <a:txBody>
                    <a:bodyPr/>
                    <a:lstStyle/>
                    <a:p>
                      <a:endParaRPr lang="en-US"/>
                    </a:p>
                  </a:txBody>
                  <a:tcPr/>
                </a:tc>
                <a:tc>
                  <a:txBody>
                    <a:bodyPr/>
                    <a:lstStyle/>
                    <a:p>
                      <a:pPr algn="ctr"/>
                      <a:r>
                        <a:rPr lang="en-US" sz="900" dirty="0">
                          <a:solidFill>
                            <a:schemeClr val="tx1"/>
                          </a:solidFill>
                        </a:rPr>
                        <a:t>Low</a:t>
                      </a:r>
                    </a:p>
                  </a:txBody>
                  <a:tcPr marL="61980" marR="61980" marT="34290" marB="34290" anchor="ctr"/>
                </a:tc>
                <a:tc>
                  <a:txBody>
                    <a:bodyPr/>
                    <a:lstStyle/>
                    <a:p>
                      <a:pPr algn="ctr"/>
                      <a:r>
                        <a:rPr lang="en-US" sz="900" dirty="0">
                          <a:solidFill>
                            <a:schemeClr val="tx1"/>
                          </a:solidFill>
                        </a:rPr>
                        <a:t>00 – 05</a:t>
                      </a:r>
                    </a:p>
                  </a:txBody>
                  <a:tcPr marL="61980" marR="619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00 – 05</a:t>
                      </a:r>
                    </a:p>
                  </a:txBody>
                  <a:tcPr marL="61980" marR="619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00 – 05</a:t>
                      </a:r>
                    </a:p>
                  </a:txBody>
                  <a:tcPr marL="61980" marR="61980" marT="34290" marB="34290" anchor="ctr"/>
                </a:tc>
                <a:extLst>
                  <a:ext uri="{0D108BD9-81ED-4DB2-BD59-A6C34878D82A}">
                    <a16:rowId xmlns:a16="http://schemas.microsoft.com/office/drawing/2014/main" val="10015"/>
                  </a:ext>
                </a:extLst>
              </a:tr>
            </a:tbl>
          </a:graphicData>
        </a:graphic>
      </p:graphicFrame>
      <p:sp>
        <p:nvSpPr>
          <p:cNvPr id="6" name="Oval 5"/>
          <p:cNvSpPr>
            <a:spLocks noChangeArrowheads="1"/>
          </p:cNvSpPr>
          <p:nvPr/>
        </p:nvSpPr>
        <p:spPr bwMode="auto">
          <a:xfrm>
            <a:off x="4243200" y="3535875"/>
            <a:ext cx="800100" cy="285750"/>
          </a:xfrm>
          <a:prstGeom prst="ellipse">
            <a:avLst/>
          </a:prstGeom>
          <a:noFill/>
          <a:ln w="9525" algn="ctr">
            <a:solidFill>
              <a:srgbClr val="FF0000"/>
            </a:solidFill>
            <a:round/>
            <a:headEnd/>
            <a:tailEnd/>
          </a:ln>
        </p:spPr>
        <p:txBody>
          <a:bodyPr/>
          <a:lstStyle/>
          <a:p>
            <a:endParaRPr lang="en-US" sz="1350" dirty="0"/>
          </a:p>
        </p:txBody>
      </p:sp>
      <p:sp>
        <p:nvSpPr>
          <p:cNvPr id="5" name="Slide Number Placeholder 3">
            <a:extLst>
              <a:ext uri="{FF2B5EF4-FFF2-40B4-BE49-F238E27FC236}">
                <a16:creationId xmlns:a16="http://schemas.microsoft.com/office/drawing/2014/main" id="{86753E8A-C927-460A-B3CB-CB2863D2BE42}"/>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63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0" y="291918"/>
            <a:ext cx="9144000" cy="874163"/>
          </a:xfrm>
          <a:prstGeom prst="rect">
            <a:avLst/>
          </a:prstGeom>
        </p:spPr>
        <p:txBody>
          <a:bodyPr/>
          <a:lstStyle/>
          <a:p>
            <a:pPr algn="ctr" eaLnBrk="0" hangingPunct="0">
              <a:defRPr/>
            </a:pPr>
            <a:r>
              <a:rPr lang="en-US" sz="3200" b="1" dirty="0"/>
              <a:t>CCAS</a:t>
            </a:r>
            <a:r>
              <a:rPr lang="en-US" sz="2175" b="1" kern="0" dirty="0">
                <a:ea typeface="+mj-ea"/>
                <a:cs typeface="Tahoma" pitchFamily="34" charset="0"/>
              </a:rPr>
              <a:t/>
            </a:r>
            <a:br>
              <a:rPr lang="en-US" sz="2175" b="1" kern="0" dirty="0">
                <a:ea typeface="+mj-ea"/>
                <a:cs typeface="Tahoma" pitchFamily="34" charset="0"/>
              </a:rPr>
            </a:br>
            <a:r>
              <a:rPr lang="en-US" sz="2400" b="1" i="1" kern="0" dirty="0">
                <a:ea typeface="+mj-ea"/>
                <a:cs typeface="Tahoma" pitchFamily="34" charset="0"/>
              </a:rPr>
              <a:t>ECR and OCS</a:t>
            </a:r>
          </a:p>
        </p:txBody>
      </p:sp>
      <p:sp>
        <p:nvSpPr>
          <p:cNvPr id="78" name="Text Box 40"/>
          <p:cNvSpPr txBox="1">
            <a:spLocks noChangeArrowheads="1"/>
          </p:cNvSpPr>
          <p:nvPr/>
        </p:nvSpPr>
        <p:spPr bwMode="auto">
          <a:xfrm>
            <a:off x="211607" y="5454055"/>
            <a:ext cx="8720785" cy="707886"/>
          </a:xfrm>
          <a:prstGeom prst="rect">
            <a:avLst/>
          </a:prstGeom>
          <a:noFill/>
          <a:ln>
            <a:noFill/>
          </a:ln>
          <a:extLst/>
        </p:spPr>
        <p:txBody>
          <a:bodyPr wrap="none">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algn="ctr" eaLnBrk="1" hangingPunct="1">
              <a:defRPr/>
            </a:pPr>
            <a:r>
              <a:rPr lang="en-US" sz="2000" dirty="0">
                <a:latin typeface="+mn-lt"/>
                <a:cs typeface="Arial" pitchFamily="34" charset="0"/>
              </a:rPr>
              <a:t>Basic Pay of $80,735 equates to an EOCS of 73</a:t>
            </a:r>
          </a:p>
          <a:p>
            <a:pPr algn="ctr" eaLnBrk="1" hangingPunct="1">
              <a:defRPr/>
            </a:pPr>
            <a:r>
              <a:rPr lang="en-US" sz="2000" dirty="0">
                <a:latin typeface="+mn-lt"/>
                <a:cs typeface="Arial" pitchFamily="34" charset="0"/>
              </a:rPr>
              <a:t>Expected Contribution Range is approximately +/- 4 OCS points around the EOCS</a:t>
            </a:r>
          </a:p>
        </p:txBody>
      </p:sp>
      <p:grpSp>
        <p:nvGrpSpPr>
          <p:cNvPr id="2" name="Group 1">
            <a:extLst>
              <a:ext uri="{FF2B5EF4-FFF2-40B4-BE49-F238E27FC236}">
                <a16:creationId xmlns:a16="http://schemas.microsoft.com/office/drawing/2014/main" id="{84FD9AAF-C56A-4CB0-8364-CB34231D23E6}"/>
              </a:ext>
            </a:extLst>
          </p:cNvPr>
          <p:cNvGrpSpPr/>
          <p:nvPr/>
        </p:nvGrpSpPr>
        <p:grpSpPr>
          <a:xfrm>
            <a:off x="685800" y="1551666"/>
            <a:ext cx="7620000" cy="3858534"/>
            <a:chOff x="1245026" y="1840706"/>
            <a:chExt cx="6559679" cy="3365793"/>
          </a:xfrm>
        </p:grpSpPr>
        <p:sp>
          <p:nvSpPr>
            <p:cNvPr id="44" name="Rectangle 3"/>
            <p:cNvSpPr>
              <a:spLocks noChangeArrowheads="1"/>
            </p:cNvSpPr>
            <p:nvPr/>
          </p:nvSpPr>
          <p:spPr bwMode="auto">
            <a:xfrm>
              <a:off x="2587229" y="2640806"/>
              <a:ext cx="4914900" cy="2109788"/>
            </a:xfrm>
            <a:prstGeom prst="rect">
              <a:avLst/>
            </a:prstGeom>
            <a:noFill/>
            <a:ln>
              <a:noFill/>
            </a:ln>
            <a:extLst/>
          </p:spPr>
          <p:txBody>
            <a:bodyPr/>
            <a:lstStyle/>
            <a:p>
              <a:pPr>
                <a:defRPr/>
              </a:pPr>
              <a:endParaRPr lang="en-US" sz="1350">
                <a:cs typeface="Arial" pitchFamily="34" charset="0"/>
              </a:endParaRPr>
            </a:p>
          </p:txBody>
        </p:sp>
        <p:grpSp>
          <p:nvGrpSpPr>
            <p:cNvPr id="45" name="Group 4"/>
            <p:cNvGrpSpPr>
              <a:grpSpLocks/>
            </p:cNvGrpSpPr>
            <p:nvPr/>
          </p:nvGrpSpPr>
          <p:grpSpPr bwMode="auto">
            <a:xfrm>
              <a:off x="1672830" y="1840706"/>
              <a:ext cx="810815" cy="2814638"/>
              <a:chOff x="445" y="708"/>
              <a:chExt cx="681" cy="2364"/>
            </a:xfrm>
          </p:grpSpPr>
          <p:sp>
            <p:nvSpPr>
              <p:cNvPr id="46" name="Rectangle 5"/>
              <p:cNvSpPr>
                <a:spLocks noChangeArrowheads="1"/>
              </p:cNvSpPr>
              <p:nvPr/>
            </p:nvSpPr>
            <p:spPr bwMode="auto">
              <a:xfrm>
                <a:off x="661" y="1081"/>
                <a:ext cx="333"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$130,000</a:t>
                </a:r>
                <a:endParaRPr lang="en-US" sz="2100" dirty="0">
                  <a:effectLst>
                    <a:outerShdw blurRad="38100" dist="38100" dir="2700000" algn="tl">
                      <a:srgbClr val="C0C0C0"/>
                    </a:outerShdw>
                  </a:effectLst>
                </a:endParaRPr>
              </a:p>
            </p:txBody>
          </p:sp>
          <p:sp>
            <p:nvSpPr>
              <p:cNvPr id="47" name="Line 6"/>
              <p:cNvSpPr>
                <a:spLocks noChangeShapeType="1"/>
              </p:cNvSpPr>
              <p:nvPr/>
            </p:nvSpPr>
            <p:spPr bwMode="auto">
              <a:xfrm>
                <a:off x="1120" y="998"/>
                <a:ext cx="1" cy="2074"/>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sp>
            <p:nvSpPr>
              <p:cNvPr id="48" name="Line 7"/>
              <p:cNvSpPr>
                <a:spLocks noChangeShapeType="1"/>
              </p:cNvSpPr>
              <p:nvPr/>
            </p:nvSpPr>
            <p:spPr bwMode="auto">
              <a:xfrm>
                <a:off x="1082" y="3058"/>
                <a:ext cx="38" cy="1"/>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sp>
            <p:nvSpPr>
              <p:cNvPr id="49" name="Line 8"/>
              <p:cNvSpPr>
                <a:spLocks noChangeShapeType="1"/>
              </p:cNvSpPr>
              <p:nvPr/>
            </p:nvSpPr>
            <p:spPr bwMode="auto">
              <a:xfrm>
                <a:off x="1082" y="2378"/>
                <a:ext cx="38" cy="1"/>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sp>
            <p:nvSpPr>
              <p:cNvPr id="50" name="Line 9"/>
              <p:cNvSpPr>
                <a:spLocks noChangeShapeType="1"/>
              </p:cNvSpPr>
              <p:nvPr/>
            </p:nvSpPr>
            <p:spPr bwMode="auto">
              <a:xfrm>
                <a:off x="1082" y="2088"/>
                <a:ext cx="38" cy="2"/>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sp>
            <p:nvSpPr>
              <p:cNvPr id="51" name="Line 11"/>
              <p:cNvSpPr>
                <a:spLocks noChangeShapeType="1"/>
              </p:cNvSpPr>
              <p:nvPr/>
            </p:nvSpPr>
            <p:spPr bwMode="auto">
              <a:xfrm>
                <a:off x="1082" y="1426"/>
                <a:ext cx="38" cy="2"/>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sp>
            <p:nvSpPr>
              <p:cNvPr id="52" name="Rectangle 13"/>
              <p:cNvSpPr>
                <a:spLocks noChangeArrowheads="1"/>
              </p:cNvSpPr>
              <p:nvPr/>
            </p:nvSpPr>
            <p:spPr bwMode="auto">
              <a:xfrm>
                <a:off x="931" y="2961"/>
                <a:ext cx="89"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$0</a:t>
                </a:r>
                <a:endParaRPr lang="en-US" sz="2100" dirty="0">
                  <a:effectLst>
                    <a:outerShdw blurRad="38100" dist="38100" dir="2700000" algn="tl">
                      <a:srgbClr val="C0C0C0"/>
                    </a:outerShdw>
                  </a:effectLst>
                </a:endParaRPr>
              </a:p>
            </p:txBody>
          </p:sp>
          <p:sp>
            <p:nvSpPr>
              <p:cNvPr id="53" name="Rectangle 14"/>
              <p:cNvSpPr>
                <a:spLocks noChangeArrowheads="1"/>
              </p:cNvSpPr>
              <p:nvPr/>
            </p:nvSpPr>
            <p:spPr bwMode="auto">
              <a:xfrm>
                <a:off x="702" y="2683"/>
                <a:ext cx="288"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$20,000</a:t>
                </a:r>
                <a:endParaRPr lang="en-US" sz="2100" dirty="0">
                  <a:effectLst>
                    <a:outerShdw blurRad="38100" dist="38100" dir="2700000" algn="tl">
                      <a:srgbClr val="C0C0C0"/>
                    </a:outerShdw>
                  </a:effectLst>
                </a:endParaRPr>
              </a:p>
            </p:txBody>
          </p:sp>
          <p:sp>
            <p:nvSpPr>
              <p:cNvPr id="54" name="Rectangle 15"/>
              <p:cNvSpPr>
                <a:spLocks noChangeArrowheads="1"/>
              </p:cNvSpPr>
              <p:nvPr/>
            </p:nvSpPr>
            <p:spPr bwMode="auto">
              <a:xfrm>
                <a:off x="702" y="2340"/>
                <a:ext cx="288"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$40,000</a:t>
                </a:r>
                <a:endParaRPr lang="en-US" sz="2100" dirty="0">
                  <a:effectLst>
                    <a:outerShdw blurRad="38100" dist="38100" dir="2700000" algn="tl">
                      <a:srgbClr val="C0C0C0"/>
                    </a:outerShdw>
                  </a:effectLst>
                </a:endParaRPr>
              </a:p>
            </p:txBody>
          </p:sp>
          <p:sp>
            <p:nvSpPr>
              <p:cNvPr id="55" name="Rectangle 16"/>
              <p:cNvSpPr>
                <a:spLocks noChangeArrowheads="1"/>
              </p:cNvSpPr>
              <p:nvPr/>
            </p:nvSpPr>
            <p:spPr bwMode="auto">
              <a:xfrm>
                <a:off x="702" y="1991"/>
                <a:ext cx="288"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$60,000</a:t>
                </a:r>
                <a:endParaRPr lang="en-US" sz="2100" dirty="0">
                  <a:effectLst>
                    <a:outerShdw blurRad="38100" dist="38100" dir="2700000" algn="tl">
                      <a:srgbClr val="C0C0C0"/>
                    </a:outerShdw>
                  </a:effectLst>
                </a:endParaRPr>
              </a:p>
            </p:txBody>
          </p:sp>
          <p:sp>
            <p:nvSpPr>
              <p:cNvPr id="56" name="Rectangle 17"/>
              <p:cNvSpPr>
                <a:spLocks noChangeArrowheads="1"/>
              </p:cNvSpPr>
              <p:nvPr/>
            </p:nvSpPr>
            <p:spPr bwMode="auto">
              <a:xfrm>
                <a:off x="702" y="1636"/>
                <a:ext cx="288"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$80,000</a:t>
                </a:r>
                <a:endParaRPr lang="en-US" sz="2100" dirty="0">
                  <a:effectLst>
                    <a:outerShdw blurRad="38100" dist="38100" dir="2700000" algn="tl">
                      <a:srgbClr val="C0C0C0"/>
                    </a:outerShdw>
                  </a:effectLst>
                </a:endParaRPr>
              </a:p>
            </p:txBody>
          </p:sp>
          <p:sp>
            <p:nvSpPr>
              <p:cNvPr id="57" name="Rectangle 18"/>
              <p:cNvSpPr>
                <a:spLocks noChangeArrowheads="1"/>
              </p:cNvSpPr>
              <p:nvPr/>
            </p:nvSpPr>
            <p:spPr bwMode="auto">
              <a:xfrm>
                <a:off x="661" y="1380"/>
                <a:ext cx="333"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$100,000</a:t>
                </a:r>
                <a:endParaRPr lang="en-US" sz="2100" dirty="0">
                  <a:effectLst>
                    <a:outerShdw blurRad="38100" dist="38100" dir="2700000" algn="tl">
                      <a:srgbClr val="C0C0C0"/>
                    </a:outerShdw>
                  </a:effectLst>
                </a:endParaRPr>
              </a:p>
            </p:txBody>
          </p:sp>
          <p:sp>
            <p:nvSpPr>
              <p:cNvPr id="58" name="Rectangle 19"/>
              <p:cNvSpPr>
                <a:spLocks noChangeArrowheads="1"/>
              </p:cNvSpPr>
              <p:nvPr/>
            </p:nvSpPr>
            <p:spPr bwMode="auto">
              <a:xfrm>
                <a:off x="445" y="708"/>
                <a:ext cx="479" cy="155"/>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1200" dirty="0"/>
                  <a:t>Basic Pay</a:t>
                </a:r>
                <a:endParaRPr lang="en-US" sz="2100" dirty="0">
                  <a:effectLst>
                    <a:outerShdw blurRad="38100" dist="38100" dir="2700000" algn="tl">
                      <a:srgbClr val="C0C0C0"/>
                    </a:outerShdw>
                  </a:effectLst>
                </a:endParaRPr>
              </a:p>
            </p:txBody>
          </p:sp>
          <p:sp>
            <p:nvSpPr>
              <p:cNvPr id="59" name="Line 20"/>
              <p:cNvSpPr>
                <a:spLocks noChangeShapeType="1"/>
              </p:cNvSpPr>
              <p:nvPr/>
            </p:nvSpPr>
            <p:spPr bwMode="auto">
              <a:xfrm>
                <a:off x="1088" y="2746"/>
                <a:ext cx="38" cy="1"/>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grpSp>
        <p:sp>
          <p:nvSpPr>
            <p:cNvPr id="60" name="Freeform 21"/>
            <p:cNvSpPr>
              <a:spLocks/>
            </p:cNvSpPr>
            <p:nvPr/>
          </p:nvSpPr>
          <p:spPr bwMode="auto">
            <a:xfrm>
              <a:off x="2692004" y="2989661"/>
              <a:ext cx="3561159" cy="1212056"/>
            </a:xfrm>
            <a:custGeom>
              <a:avLst/>
              <a:gdLst>
                <a:gd name="T0" fmla="*/ 0 w 2991"/>
                <a:gd name="T1" fmla="*/ 2147483647 h 1018"/>
                <a:gd name="T2" fmla="*/ 2147483647 w 2991"/>
                <a:gd name="T3" fmla="*/ 0 h 1018"/>
                <a:gd name="T4" fmla="*/ 0 60000 65536"/>
                <a:gd name="T5" fmla="*/ 0 60000 65536"/>
                <a:gd name="T6" fmla="*/ 0 w 2991"/>
                <a:gd name="T7" fmla="*/ 0 h 1018"/>
                <a:gd name="T8" fmla="*/ 2991 w 2991"/>
                <a:gd name="T9" fmla="*/ 1018 h 1018"/>
              </a:gdLst>
              <a:ahLst/>
              <a:cxnLst>
                <a:cxn ang="T4">
                  <a:pos x="T0" y="T1"/>
                </a:cxn>
                <a:cxn ang="T5">
                  <a:pos x="T2" y="T3"/>
                </a:cxn>
              </a:cxnLst>
              <a:rect l="T6" t="T7" r="T8" b="T9"/>
              <a:pathLst>
                <a:path w="2991" h="1018">
                  <a:moveTo>
                    <a:pt x="0" y="1018"/>
                  </a:moveTo>
                  <a:cubicBezTo>
                    <a:pt x="1420" y="550"/>
                    <a:pt x="2840" y="83"/>
                    <a:pt x="2991" y="0"/>
                  </a:cubicBezTo>
                </a:path>
              </a:pathLst>
            </a:custGeom>
            <a:noFill/>
            <a:ln>
              <a:noFill/>
            </a:ln>
            <a:extLst/>
          </p:spPr>
          <p:txBody>
            <a:bodyPr wrap="none" lIns="69056" tIns="34529" rIns="69056" bIns="34529" anchor="ctr"/>
            <a:lstStyle/>
            <a:p>
              <a:pPr>
                <a:defRPr/>
              </a:pPr>
              <a:endParaRPr lang="en-US" sz="1350">
                <a:cs typeface="Arial" pitchFamily="34" charset="0"/>
              </a:endParaRPr>
            </a:p>
          </p:txBody>
        </p:sp>
        <p:sp>
          <p:nvSpPr>
            <p:cNvPr id="62" name="Freeform 22"/>
            <p:cNvSpPr>
              <a:spLocks/>
            </p:cNvSpPr>
            <p:nvPr/>
          </p:nvSpPr>
          <p:spPr bwMode="auto">
            <a:xfrm rot="21254260">
              <a:off x="2341231" y="2242560"/>
              <a:ext cx="4706540" cy="2155031"/>
            </a:xfrm>
            <a:custGeom>
              <a:avLst/>
              <a:gdLst>
                <a:gd name="T0" fmla="*/ 0 w 2856"/>
                <a:gd name="T1" fmla="*/ 2147483647 h 448"/>
                <a:gd name="T2" fmla="*/ 2147483647 w 2856"/>
                <a:gd name="T3" fmla="*/ 0 h 448"/>
                <a:gd name="T4" fmla="*/ 0 60000 65536"/>
                <a:gd name="T5" fmla="*/ 0 60000 65536"/>
                <a:gd name="T6" fmla="*/ 0 w 2856"/>
                <a:gd name="T7" fmla="*/ 0 h 448"/>
                <a:gd name="T8" fmla="*/ 2856 w 2856"/>
                <a:gd name="T9" fmla="*/ 448 h 448"/>
              </a:gdLst>
              <a:ahLst/>
              <a:cxnLst>
                <a:cxn ang="T4">
                  <a:pos x="T0" y="T1"/>
                </a:cxn>
                <a:cxn ang="T5">
                  <a:pos x="T2" y="T3"/>
                </a:cxn>
              </a:cxnLst>
              <a:rect l="T6" t="T7" r="T8" b="T9"/>
              <a:pathLst>
                <a:path w="2856" h="448">
                  <a:moveTo>
                    <a:pt x="0" y="448"/>
                  </a:moveTo>
                  <a:cubicBezTo>
                    <a:pt x="1009" y="339"/>
                    <a:pt x="2019" y="231"/>
                    <a:pt x="2856" y="0"/>
                  </a:cubicBezTo>
                </a:path>
              </a:pathLst>
            </a:custGeom>
            <a:noFill/>
            <a:ln w="9525">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sp>
          <p:nvSpPr>
            <p:cNvPr id="63" name="Freeform 23"/>
            <p:cNvSpPr>
              <a:spLocks/>
            </p:cNvSpPr>
            <p:nvPr/>
          </p:nvSpPr>
          <p:spPr bwMode="auto">
            <a:xfrm rot="21254260">
              <a:off x="2410804" y="2384716"/>
              <a:ext cx="4763690" cy="2002631"/>
            </a:xfrm>
            <a:custGeom>
              <a:avLst/>
              <a:gdLst>
                <a:gd name="T0" fmla="*/ 0 w 2856"/>
                <a:gd name="T1" fmla="*/ 2147483647 h 448"/>
                <a:gd name="T2" fmla="*/ 2147483647 w 2856"/>
                <a:gd name="T3" fmla="*/ 0 h 448"/>
                <a:gd name="T4" fmla="*/ 0 60000 65536"/>
                <a:gd name="T5" fmla="*/ 0 60000 65536"/>
                <a:gd name="T6" fmla="*/ 0 w 2856"/>
                <a:gd name="T7" fmla="*/ 0 h 448"/>
                <a:gd name="T8" fmla="*/ 2856 w 2856"/>
                <a:gd name="T9" fmla="*/ 448 h 448"/>
              </a:gdLst>
              <a:ahLst/>
              <a:cxnLst>
                <a:cxn ang="T4">
                  <a:pos x="T0" y="T1"/>
                </a:cxn>
                <a:cxn ang="T5">
                  <a:pos x="T2" y="T3"/>
                </a:cxn>
              </a:cxnLst>
              <a:rect l="T6" t="T7" r="T8" b="T9"/>
              <a:pathLst>
                <a:path w="2856" h="448">
                  <a:moveTo>
                    <a:pt x="0" y="448"/>
                  </a:moveTo>
                  <a:cubicBezTo>
                    <a:pt x="1009" y="339"/>
                    <a:pt x="2019" y="231"/>
                    <a:pt x="2856" y="0"/>
                  </a:cubicBezTo>
                </a:path>
              </a:pathLst>
            </a:custGeom>
            <a:noFill/>
            <a:ln w="57150">
              <a:solidFill>
                <a:srgbClr val="FF3300"/>
              </a:solidFill>
              <a:round/>
              <a:headEnd/>
              <a:tailEnd/>
            </a:ln>
            <a:extLst/>
          </p:spPr>
          <p:txBody>
            <a:bodyPr wrap="none" lIns="69056" tIns="34529" rIns="69056" bIns="34529" anchor="ctr"/>
            <a:lstStyle/>
            <a:p>
              <a:pPr>
                <a:defRPr/>
              </a:pPr>
              <a:endParaRPr lang="en-US" sz="1350">
                <a:cs typeface="Arial" pitchFamily="34" charset="0"/>
              </a:endParaRPr>
            </a:p>
          </p:txBody>
        </p:sp>
        <p:sp>
          <p:nvSpPr>
            <p:cNvPr id="64" name="Freeform 24"/>
            <p:cNvSpPr>
              <a:spLocks/>
            </p:cNvSpPr>
            <p:nvPr/>
          </p:nvSpPr>
          <p:spPr bwMode="auto">
            <a:xfrm rot="21254260">
              <a:off x="2360281" y="2528310"/>
              <a:ext cx="4916090" cy="1897856"/>
            </a:xfrm>
            <a:custGeom>
              <a:avLst/>
              <a:gdLst>
                <a:gd name="T0" fmla="*/ 0 w 2856"/>
                <a:gd name="T1" fmla="*/ 2147483647 h 448"/>
                <a:gd name="T2" fmla="*/ 2147483647 w 2856"/>
                <a:gd name="T3" fmla="*/ 0 h 448"/>
                <a:gd name="T4" fmla="*/ 0 60000 65536"/>
                <a:gd name="T5" fmla="*/ 0 60000 65536"/>
                <a:gd name="T6" fmla="*/ 0 w 2856"/>
                <a:gd name="T7" fmla="*/ 0 h 448"/>
                <a:gd name="T8" fmla="*/ 2856 w 2856"/>
                <a:gd name="T9" fmla="*/ 448 h 448"/>
              </a:gdLst>
              <a:ahLst/>
              <a:cxnLst>
                <a:cxn ang="T4">
                  <a:pos x="T0" y="T1"/>
                </a:cxn>
                <a:cxn ang="T5">
                  <a:pos x="T2" y="T3"/>
                </a:cxn>
              </a:cxnLst>
              <a:rect l="T6" t="T7" r="T8" b="T9"/>
              <a:pathLst>
                <a:path w="2856" h="448">
                  <a:moveTo>
                    <a:pt x="0" y="448"/>
                  </a:moveTo>
                  <a:cubicBezTo>
                    <a:pt x="1009" y="339"/>
                    <a:pt x="2019" y="231"/>
                    <a:pt x="2856" y="0"/>
                  </a:cubicBezTo>
                </a:path>
              </a:pathLst>
            </a:custGeom>
            <a:noFill/>
            <a:ln w="6350">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grpSp>
          <p:nvGrpSpPr>
            <p:cNvPr id="65" name="Group 26"/>
            <p:cNvGrpSpPr>
              <a:grpSpLocks/>
            </p:cNvGrpSpPr>
            <p:nvPr/>
          </p:nvGrpSpPr>
          <p:grpSpPr bwMode="auto">
            <a:xfrm>
              <a:off x="2428875" y="4662489"/>
              <a:ext cx="5116121" cy="277416"/>
              <a:chOff x="1080" y="3078"/>
              <a:chExt cx="4298" cy="233"/>
            </a:xfrm>
          </p:grpSpPr>
          <p:sp>
            <p:nvSpPr>
              <p:cNvPr id="66" name="Text Box 27"/>
              <p:cNvSpPr txBox="1">
                <a:spLocks noChangeArrowheads="1"/>
              </p:cNvSpPr>
              <p:nvPr/>
            </p:nvSpPr>
            <p:spPr bwMode="auto">
              <a:xfrm>
                <a:off x="1080" y="3145"/>
                <a:ext cx="162" cy="165"/>
              </a:xfrm>
              <a:prstGeom prst="rect">
                <a:avLst/>
              </a:prstGeom>
              <a:noFill/>
              <a:ln>
                <a:noFill/>
              </a:ln>
              <a:extLst/>
            </p:spPr>
            <p:txBody>
              <a:bodyPr wrap="none" lIns="69056" tIns="34529" rIns="69056" bIns="34529">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eaLnBrk="1" hangingPunct="1">
                  <a:spcBef>
                    <a:spcPct val="20000"/>
                  </a:spcBef>
                  <a:buClr>
                    <a:schemeClr val="bg2"/>
                  </a:buClr>
                  <a:buSzPct val="75000"/>
                  <a:buFont typeface="Monotype Sorts"/>
                  <a:buNone/>
                  <a:defRPr/>
                </a:pPr>
                <a:r>
                  <a:rPr lang="en-US" sz="825">
                    <a:latin typeface="+mn-lt"/>
                    <a:cs typeface="Arial" pitchFamily="34" charset="0"/>
                  </a:rPr>
                  <a:t>0</a:t>
                </a:r>
              </a:p>
            </p:txBody>
          </p:sp>
          <p:sp>
            <p:nvSpPr>
              <p:cNvPr id="67" name="Rectangle 28"/>
              <p:cNvSpPr>
                <a:spLocks noChangeArrowheads="1"/>
              </p:cNvSpPr>
              <p:nvPr/>
            </p:nvSpPr>
            <p:spPr bwMode="auto">
              <a:xfrm>
                <a:off x="1536" y="3156"/>
                <a:ext cx="1705" cy="155"/>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1200" dirty="0"/>
                  <a:t>Overall Contribution Score (OCS)</a:t>
                </a:r>
                <a:endParaRPr lang="en-US" sz="1200" dirty="0">
                  <a:effectLst>
                    <a:outerShdw blurRad="38100" dist="38100" dir="2700000" algn="tl">
                      <a:srgbClr val="C0C0C0"/>
                    </a:outerShdw>
                  </a:effectLst>
                </a:endParaRPr>
              </a:p>
            </p:txBody>
          </p:sp>
          <p:sp>
            <p:nvSpPr>
              <p:cNvPr id="68" name="Line 29"/>
              <p:cNvSpPr>
                <a:spLocks noChangeShapeType="1"/>
              </p:cNvSpPr>
              <p:nvPr/>
            </p:nvSpPr>
            <p:spPr bwMode="auto">
              <a:xfrm>
                <a:off x="1098" y="3078"/>
                <a:ext cx="4232" cy="0"/>
              </a:xfrm>
              <a:prstGeom prst="line">
                <a:avLst/>
              </a:prstGeom>
              <a:noFill/>
              <a:ln w="12700">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sp>
            <p:nvSpPr>
              <p:cNvPr id="69" name="Text Box 30"/>
              <p:cNvSpPr txBox="1">
                <a:spLocks noChangeArrowheads="1"/>
              </p:cNvSpPr>
              <p:nvPr/>
            </p:nvSpPr>
            <p:spPr bwMode="auto">
              <a:xfrm>
                <a:off x="5128" y="3121"/>
                <a:ext cx="250" cy="165"/>
              </a:xfrm>
              <a:prstGeom prst="rect">
                <a:avLst/>
              </a:prstGeom>
              <a:noFill/>
              <a:ln>
                <a:noFill/>
              </a:ln>
              <a:extLst/>
            </p:spPr>
            <p:txBody>
              <a:bodyPr wrap="none" lIns="69056" tIns="34529" rIns="69056" bIns="34529">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eaLnBrk="1" hangingPunct="1">
                  <a:spcBef>
                    <a:spcPct val="20000"/>
                  </a:spcBef>
                  <a:buClr>
                    <a:schemeClr val="bg2"/>
                  </a:buClr>
                  <a:buSzPct val="75000"/>
                  <a:buFont typeface="Monotype Sorts"/>
                  <a:buNone/>
                  <a:defRPr/>
                </a:pPr>
                <a:r>
                  <a:rPr lang="en-US" sz="825">
                    <a:latin typeface="+mn-lt"/>
                    <a:cs typeface="Arial" pitchFamily="34" charset="0"/>
                  </a:rPr>
                  <a:t>100</a:t>
                </a:r>
              </a:p>
            </p:txBody>
          </p:sp>
          <p:sp>
            <p:nvSpPr>
              <p:cNvPr id="70" name="Line 31"/>
              <p:cNvSpPr>
                <a:spLocks noChangeShapeType="1"/>
              </p:cNvSpPr>
              <p:nvPr/>
            </p:nvSpPr>
            <p:spPr bwMode="auto">
              <a:xfrm>
                <a:off x="1146" y="3086"/>
                <a:ext cx="0" cy="48"/>
              </a:xfrm>
              <a:prstGeom prst="line">
                <a:avLst/>
              </a:prstGeom>
              <a:noFill/>
              <a:ln w="9525">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sp>
            <p:nvSpPr>
              <p:cNvPr id="71" name="Line 32"/>
              <p:cNvSpPr>
                <a:spLocks noChangeShapeType="1"/>
              </p:cNvSpPr>
              <p:nvPr/>
            </p:nvSpPr>
            <p:spPr bwMode="auto">
              <a:xfrm>
                <a:off x="5242" y="3086"/>
                <a:ext cx="0" cy="56"/>
              </a:xfrm>
              <a:prstGeom prst="line">
                <a:avLst/>
              </a:prstGeom>
              <a:noFill/>
              <a:ln w="9525">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grpSp>
        <p:sp>
          <p:nvSpPr>
            <p:cNvPr id="72" name="Line 33"/>
            <p:cNvSpPr>
              <a:spLocks noChangeShapeType="1"/>
            </p:cNvSpPr>
            <p:nvPr/>
          </p:nvSpPr>
          <p:spPr bwMode="auto">
            <a:xfrm>
              <a:off x="2650366" y="2958703"/>
              <a:ext cx="3271838" cy="0"/>
            </a:xfrm>
            <a:prstGeom prst="line">
              <a:avLst/>
            </a:prstGeom>
            <a:noFill/>
            <a:ln w="38100">
              <a:solidFill>
                <a:schemeClr val="accent2"/>
              </a:solidFill>
              <a:round/>
              <a:headEnd/>
              <a:tailEnd type="triangle" w="med" len="med"/>
            </a:ln>
            <a:extLst/>
          </p:spPr>
          <p:txBody>
            <a:bodyPr/>
            <a:lstStyle/>
            <a:p>
              <a:pPr>
                <a:defRPr/>
              </a:pPr>
              <a:endParaRPr lang="en-US" sz="1350">
                <a:cs typeface="Arial" pitchFamily="34" charset="0"/>
              </a:endParaRPr>
            </a:p>
          </p:txBody>
        </p:sp>
        <p:sp>
          <p:nvSpPr>
            <p:cNvPr id="73" name="Text Box 34"/>
            <p:cNvSpPr txBox="1">
              <a:spLocks noChangeArrowheads="1"/>
            </p:cNvSpPr>
            <p:nvPr/>
          </p:nvSpPr>
          <p:spPr bwMode="auto">
            <a:xfrm>
              <a:off x="3338804" y="3119800"/>
              <a:ext cx="1320105" cy="276999"/>
            </a:xfrm>
            <a:prstGeom prst="rect">
              <a:avLst/>
            </a:prstGeom>
            <a:noFill/>
            <a:ln>
              <a:noFill/>
            </a:ln>
            <a:extLst/>
          </p:spPr>
          <p:txBody>
            <a:bodyPr wrap="none">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eaLnBrk="1" hangingPunct="1">
                <a:defRPr/>
              </a:pPr>
              <a:r>
                <a:rPr lang="en-US" dirty="0">
                  <a:latin typeface="+mn-lt"/>
                  <a:cs typeface="Arial" pitchFamily="34" charset="0"/>
                </a:rPr>
                <a:t>Standard Pay Line</a:t>
              </a:r>
              <a:endParaRPr lang="en-US" sz="2100" dirty="0">
                <a:latin typeface="+mn-lt"/>
                <a:cs typeface="Arial" pitchFamily="34" charset="0"/>
              </a:endParaRPr>
            </a:p>
          </p:txBody>
        </p:sp>
        <p:sp>
          <p:nvSpPr>
            <p:cNvPr id="74" name="Line 35"/>
            <p:cNvSpPr>
              <a:spLocks noChangeShapeType="1"/>
            </p:cNvSpPr>
            <p:nvPr/>
          </p:nvSpPr>
          <p:spPr bwMode="auto">
            <a:xfrm>
              <a:off x="4824704" y="3234100"/>
              <a:ext cx="628650" cy="0"/>
            </a:xfrm>
            <a:prstGeom prst="line">
              <a:avLst/>
            </a:prstGeom>
            <a:noFill/>
            <a:ln w="9525">
              <a:solidFill>
                <a:schemeClr val="tx1"/>
              </a:solidFill>
              <a:round/>
              <a:headEnd/>
              <a:tailEnd type="triangle" w="med" len="med"/>
            </a:ln>
            <a:extLst/>
          </p:spPr>
          <p:txBody>
            <a:bodyPr wrap="none" anchor="ctr"/>
            <a:lstStyle/>
            <a:p>
              <a:pPr>
                <a:defRPr/>
              </a:pPr>
              <a:endParaRPr lang="en-US" sz="1350">
                <a:cs typeface="Arial" pitchFamily="34" charset="0"/>
              </a:endParaRPr>
            </a:p>
          </p:txBody>
        </p:sp>
        <p:sp>
          <p:nvSpPr>
            <p:cNvPr id="75" name="Oval 37"/>
            <p:cNvSpPr>
              <a:spLocks noChangeArrowheads="1"/>
            </p:cNvSpPr>
            <p:nvPr/>
          </p:nvSpPr>
          <p:spPr bwMode="auto">
            <a:xfrm>
              <a:off x="2415408" y="2901554"/>
              <a:ext cx="77797" cy="88106"/>
            </a:xfrm>
            <a:prstGeom prst="ellipse">
              <a:avLst/>
            </a:prstGeom>
            <a:solidFill>
              <a:schemeClr val="accent2"/>
            </a:solidFill>
            <a:ln w="9525">
              <a:solidFill>
                <a:schemeClr val="accent2"/>
              </a:solidFill>
              <a:round/>
              <a:headEnd/>
              <a:tailEnd/>
            </a:ln>
          </p:spPr>
          <p:txBody>
            <a:bodyPr wrap="none" anchor="ctr"/>
            <a:lstStyle/>
            <a:p>
              <a:pPr>
                <a:defRPr/>
              </a:pPr>
              <a:endParaRPr lang="en-US" sz="1350">
                <a:cs typeface="Arial" pitchFamily="34" charset="0"/>
              </a:endParaRPr>
            </a:p>
          </p:txBody>
        </p:sp>
        <p:sp>
          <p:nvSpPr>
            <p:cNvPr id="76" name="Text Box 38"/>
            <p:cNvSpPr txBox="1">
              <a:spLocks noChangeArrowheads="1"/>
            </p:cNvSpPr>
            <p:nvPr/>
          </p:nvSpPr>
          <p:spPr bwMode="auto">
            <a:xfrm>
              <a:off x="1245026" y="2811066"/>
              <a:ext cx="694421" cy="276999"/>
            </a:xfrm>
            <a:prstGeom prst="rect">
              <a:avLst/>
            </a:prstGeom>
            <a:noFill/>
            <a:ln w="9525">
              <a:noFill/>
              <a:miter lim="800000"/>
              <a:headEnd/>
              <a:tailEnd/>
            </a:ln>
            <a:effectLst/>
          </p:spPr>
          <p:txBody>
            <a:bodyPr wrap="none">
              <a:spAutoFit/>
            </a:bodyPr>
            <a:lstStyle/>
            <a:p>
              <a:pPr>
                <a:defRPr/>
              </a:pPr>
              <a:r>
                <a:rPr lang="en-US" sz="1200" dirty="0">
                  <a:solidFill>
                    <a:schemeClr val="accent6"/>
                  </a:solidFill>
                </a:rPr>
                <a:t>$80,735</a:t>
              </a:r>
              <a:endParaRPr lang="en-US" sz="1350" dirty="0">
                <a:solidFill>
                  <a:schemeClr val="accent6"/>
                </a:solidFill>
              </a:endParaRPr>
            </a:p>
          </p:txBody>
        </p:sp>
        <p:sp>
          <p:nvSpPr>
            <p:cNvPr id="77" name="Line 39"/>
            <p:cNvSpPr>
              <a:spLocks noChangeShapeType="1"/>
            </p:cNvSpPr>
            <p:nvPr/>
          </p:nvSpPr>
          <p:spPr bwMode="auto">
            <a:xfrm flipV="1">
              <a:off x="1922275" y="2958703"/>
              <a:ext cx="454234" cy="0"/>
            </a:xfrm>
            <a:prstGeom prst="line">
              <a:avLst/>
            </a:prstGeom>
            <a:noFill/>
            <a:ln w="38100">
              <a:solidFill>
                <a:schemeClr val="accent2"/>
              </a:solidFill>
              <a:round/>
              <a:headEnd/>
              <a:tailEnd type="triangle" w="med" len="med"/>
            </a:ln>
            <a:extLst/>
          </p:spPr>
          <p:txBody>
            <a:bodyPr/>
            <a:lstStyle/>
            <a:p>
              <a:pPr>
                <a:defRPr/>
              </a:pPr>
              <a:endParaRPr lang="en-US" sz="1350">
                <a:cs typeface="Arial" pitchFamily="34" charset="0"/>
              </a:endParaRPr>
            </a:p>
          </p:txBody>
        </p:sp>
        <p:sp>
          <p:nvSpPr>
            <p:cNvPr id="79" name="Text Box 50"/>
            <p:cNvSpPr txBox="1">
              <a:spLocks noChangeArrowheads="1"/>
            </p:cNvSpPr>
            <p:nvPr/>
          </p:nvSpPr>
          <p:spPr bwMode="auto">
            <a:xfrm>
              <a:off x="5648484" y="4721751"/>
              <a:ext cx="555473" cy="484748"/>
            </a:xfrm>
            <a:prstGeom prst="rect">
              <a:avLst/>
            </a:prstGeom>
            <a:noFill/>
            <a:ln w="9525">
              <a:noFill/>
              <a:miter lim="800000"/>
              <a:headEnd/>
              <a:tailEnd/>
            </a:ln>
            <a:effectLst/>
          </p:spPr>
          <p:txBody>
            <a:bodyPr wrap="none">
              <a:spAutoFit/>
            </a:bodyPr>
            <a:lstStyle/>
            <a:p>
              <a:pPr algn="ctr">
                <a:defRPr/>
              </a:pPr>
              <a:r>
                <a:rPr lang="en-US" sz="1200" dirty="0">
                  <a:solidFill>
                    <a:schemeClr val="accent6"/>
                  </a:solidFill>
                </a:rPr>
                <a:t>73 </a:t>
              </a:r>
              <a:endParaRPr lang="en-US" sz="1350" dirty="0">
                <a:solidFill>
                  <a:schemeClr val="accent6"/>
                </a:solidFill>
              </a:endParaRPr>
            </a:p>
            <a:p>
              <a:pPr algn="ctr">
                <a:defRPr/>
              </a:pPr>
              <a:r>
                <a:rPr lang="en-US" sz="1350" dirty="0">
                  <a:solidFill>
                    <a:schemeClr val="accent6"/>
                  </a:solidFill>
                </a:rPr>
                <a:t>EOCS</a:t>
              </a:r>
            </a:p>
          </p:txBody>
        </p:sp>
        <p:sp>
          <p:nvSpPr>
            <p:cNvPr id="80" name="Line 51"/>
            <p:cNvSpPr>
              <a:spLocks noChangeShapeType="1"/>
            </p:cNvSpPr>
            <p:nvPr/>
          </p:nvSpPr>
          <p:spPr bwMode="auto">
            <a:xfrm>
              <a:off x="5919788" y="2989661"/>
              <a:ext cx="0" cy="1649015"/>
            </a:xfrm>
            <a:prstGeom prst="line">
              <a:avLst/>
            </a:prstGeom>
            <a:noFill/>
            <a:ln w="38100">
              <a:solidFill>
                <a:schemeClr val="accent2"/>
              </a:solidFill>
              <a:round/>
              <a:headEnd/>
              <a:tailEnd type="triangle" w="med" len="med"/>
            </a:ln>
            <a:extLst/>
          </p:spPr>
          <p:txBody>
            <a:bodyPr wrap="none" lIns="69056" tIns="34529" rIns="69056" bIns="34529" anchor="ctr"/>
            <a:lstStyle/>
            <a:p>
              <a:pPr>
                <a:defRPr/>
              </a:pPr>
              <a:endParaRPr lang="en-US" sz="1350">
                <a:cs typeface="Arial" pitchFamily="34" charset="0"/>
              </a:endParaRPr>
            </a:p>
          </p:txBody>
        </p:sp>
        <p:sp>
          <p:nvSpPr>
            <p:cNvPr id="81" name="Line 52"/>
            <p:cNvSpPr>
              <a:spLocks noChangeShapeType="1"/>
            </p:cNvSpPr>
            <p:nvPr/>
          </p:nvSpPr>
          <p:spPr bwMode="auto">
            <a:xfrm>
              <a:off x="5919788" y="4613665"/>
              <a:ext cx="0" cy="138275"/>
            </a:xfrm>
            <a:prstGeom prst="line">
              <a:avLst/>
            </a:prstGeom>
            <a:noFill/>
            <a:ln w="9525">
              <a:solidFill>
                <a:schemeClr val="tx1"/>
              </a:solidFill>
              <a:round/>
              <a:headEnd/>
              <a:tailEnd/>
            </a:ln>
            <a:extLst/>
          </p:spPr>
          <p:txBody>
            <a:bodyPr/>
            <a:lstStyle/>
            <a:p>
              <a:pPr>
                <a:defRPr/>
              </a:pPr>
              <a:endParaRPr lang="en-US" sz="1350">
                <a:cs typeface="Arial" pitchFamily="34" charset="0"/>
              </a:endParaRPr>
            </a:p>
          </p:txBody>
        </p:sp>
        <p:sp>
          <p:nvSpPr>
            <p:cNvPr id="82" name="Right Brace 81"/>
            <p:cNvSpPr/>
            <p:nvPr/>
          </p:nvSpPr>
          <p:spPr bwMode="auto">
            <a:xfrm>
              <a:off x="6033055" y="2791394"/>
              <a:ext cx="400050" cy="285750"/>
            </a:xfrm>
            <a:prstGeom prst="rightBrace">
              <a:avLst>
                <a:gd name="adj1" fmla="val 8333"/>
                <a:gd name="adj2" fmla="val 59259"/>
              </a:avLst>
            </a:prstGeom>
            <a:noFill/>
            <a:ln w="28575" cap="flat" cmpd="sng" algn="ctr">
              <a:solidFill>
                <a:schemeClr val="accent2">
                  <a:lumMod val="75000"/>
                </a:schemeClr>
              </a:solidFill>
              <a:prstDash val="solid"/>
              <a:round/>
              <a:headEnd type="none" w="med" len="med"/>
              <a:tailEnd type="none" w="med" len="med"/>
            </a:ln>
            <a:effectLst/>
          </p:spPr>
          <p:txBody>
            <a:bodyPr/>
            <a:lstStyle/>
            <a:p>
              <a:pPr>
                <a:defRPr/>
              </a:pPr>
              <a:endParaRPr lang="en-US" sz="1350">
                <a:cs typeface="Arial" pitchFamily="34" charset="0"/>
              </a:endParaRPr>
            </a:p>
          </p:txBody>
        </p:sp>
        <p:sp>
          <p:nvSpPr>
            <p:cNvPr id="83" name="TextBox 82"/>
            <p:cNvSpPr txBox="1"/>
            <p:nvPr/>
          </p:nvSpPr>
          <p:spPr>
            <a:xfrm>
              <a:off x="6318805" y="2875928"/>
              <a:ext cx="1485900" cy="1361911"/>
            </a:xfrm>
            <a:prstGeom prst="rect">
              <a:avLst/>
            </a:prstGeom>
            <a:noFill/>
          </p:spPr>
          <p:txBody>
            <a:bodyPr>
              <a:spAutoFit/>
            </a:bodyPr>
            <a:lstStyle/>
            <a:p>
              <a:pPr algn="ctr">
                <a:defRPr/>
              </a:pPr>
              <a:r>
                <a:rPr lang="en-US" sz="1050" dirty="0">
                  <a:cs typeface="Arial" pitchFamily="34" charset="0"/>
                </a:rPr>
                <a:t>Normal Pay Region </a:t>
              </a:r>
            </a:p>
            <a:p>
              <a:pPr algn="ctr">
                <a:defRPr/>
              </a:pPr>
              <a:r>
                <a:rPr lang="en-US" sz="1050" dirty="0">
                  <a:cs typeface="Arial" pitchFamily="34" charset="0"/>
                </a:rPr>
                <a:t>or</a:t>
              </a:r>
            </a:p>
            <a:p>
              <a:pPr algn="ctr">
                <a:defRPr/>
              </a:pPr>
              <a:r>
                <a:rPr lang="en-US" sz="1050" dirty="0">
                  <a:cs typeface="Arial" pitchFamily="34" charset="0"/>
                </a:rPr>
                <a:t>Expected Contribution Range (ECR)</a:t>
              </a:r>
            </a:p>
            <a:p>
              <a:pPr algn="ctr">
                <a:defRPr/>
              </a:pPr>
              <a:r>
                <a:rPr lang="en-US" sz="1350" dirty="0">
                  <a:cs typeface="Arial" pitchFamily="34" charset="0"/>
                </a:rPr>
                <a:t>(8% +/- of SPL)</a:t>
              </a:r>
            </a:p>
            <a:p>
              <a:pPr algn="ctr">
                <a:defRPr/>
              </a:pPr>
              <a:r>
                <a:rPr lang="en-US" sz="1350" dirty="0">
                  <a:cs typeface="Arial" pitchFamily="34" charset="0"/>
                </a:rPr>
                <a:t>(approx. +/- 4 OCS points)</a:t>
              </a:r>
            </a:p>
          </p:txBody>
        </p:sp>
        <p:sp>
          <p:nvSpPr>
            <p:cNvPr id="84" name="Line 11"/>
            <p:cNvSpPr>
              <a:spLocks noChangeShapeType="1"/>
            </p:cNvSpPr>
            <p:nvPr/>
          </p:nvSpPr>
          <p:spPr bwMode="auto">
            <a:xfrm>
              <a:off x="2425242" y="2340648"/>
              <a:ext cx="45244" cy="2381"/>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grpSp>
      <p:sp>
        <p:nvSpPr>
          <p:cNvPr id="43" name="Slide Number Placeholder 3">
            <a:extLst>
              <a:ext uri="{FF2B5EF4-FFF2-40B4-BE49-F238E27FC236}">
                <a16:creationId xmlns:a16="http://schemas.microsoft.com/office/drawing/2014/main" id="{27D346CA-CC52-47E3-9AF5-B820336F7C80}"/>
              </a:ext>
            </a:extLst>
          </p:cNvPr>
          <p:cNvSpPr>
            <a:spLocks noGrp="1"/>
          </p:cNvSpPr>
          <p:nvPr>
            <p:ph type="sldNum" sz="quarter" idx="12"/>
          </p:nvPr>
        </p:nvSpPr>
        <p:spPr>
          <a:xfrm>
            <a:off x="7591223" y="6707051"/>
            <a:ext cx="1543050" cy="150949"/>
          </a:xfrm>
        </p:spPr>
        <p:txBody>
          <a:bodyPr/>
          <a:lstStyle/>
          <a:p>
            <a:fld id="{F85093EB-6271-4776-AD74-9AC7DBDF4235}" type="slidenum">
              <a:rPr lang="en-US" smtClean="0"/>
              <a:t>64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2"/>
          <p:cNvSpPr txBox="1">
            <a:spLocks noChangeArrowheads="1"/>
          </p:cNvSpPr>
          <p:nvPr/>
        </p:nvSpPr>
        <p:spPr>
          <a:xfrm>
            <a:off x="0" y="290599"/>
            <a:ext cx="9144000" cy="943452"/>
          </a:xfrm>
          <a:prstGeom prst="rect">
            <a:avLst/>
          </a:prstGeom>
        </p:spPr>
        <p:txBody>
          <a:bodyPr/>
          <a:lstStyle/>
          <a:p>
            <a:pPr algn="ctr" eaLnBrk="0" hangingPunct="0">
              <a:defRPr/>
            </a:pPr>
            <a:r>
              <a:rPr lang="en-US" sz="3200" b="1" dirty="0"/>
              <a:t>CCAS</a:t>
            </a:r>
            <a:r>
              <a:rPr lang="en-US" sz="2175" b="1" dirty="0"/>
              <a:t/>
            </a:r>
            <a:br>
              <a:rPr lang="en-US" sz="2175" b="1" dirty="0"/>
            </a:br>
            <a:r>
              <a:rPr lang="en-US" sz="2400" b="1" i="1" dirty="0"/>
              <a:t>Sample Rated Level of Contribution</a:t>
            </a:r>
            <a:endParaRPr lang="en-US" sz="2400" b="1" i="1" kern="0" dirty="0">
              <a:latin typeface="+mj-lt"/>
              <a:ea typeface="+mj-ea"/>
              <a:cs typeface="+mj-cs"/>
            </a:endParaRPr>
          </a:p>
        </p:txBody>
      </p:sp>
      <p:sp>
        <p:nvSpPr>
          <p:cNvPr id="60" name="Rectangle 2"/>
          <p:cNvSpPr>
            <a:spLocks noChangeArrowheads="1"/>
          </p:cNvSpPr>
          <p:nvPr/>
        </p:nvSpPr>
        <p:spPr bwMode="auto">
          <a:xfrm>
            <a:off x="1649610" y="1452247"/>
            <a:ext cx="5844779" cy="342900"/>
          </a:xfrm>
          <a:prstGeom prst="rect">
            <a:avLst/>
          </a:prstGeom>
          <a:noFill/>
          <a:ln>
            <a:noFill/>
          </a:ln>
          <a:extLst/>
        </p:spPr>
        <p:txBody>
          <a:bodyPr anchor="ctr"/>
          <a:lstStyle/>
          <a:p>
            <a:pPr algn="ctr">
              <a:defRPr/>
            </a:pPr>
            <a:r>
              <a:rPr lang="en-US" sz="2400" dirty="0">
                <a:cs typeface="Arial" pitchFamily="34" charset="0"/>
              </a:rPr>
              <a:t>Sample of Rated Level of Contribution</a:t>
            </a:r>
          </a:p>
        </p:txBody>
      </p:sp>
      <p:sp>
        <p:nvSpPr>
          <p:cNvPr id="97" name="Text Box 40"/>
          <p:cNvSpPr txBox="1">
            <a:spLocks noChangeArrowheads="1"/>
          </p:cNvSpPr>
          <p:nvPr/>
        </p:nvSpPr>
        <p:spPr bwMode="auto">
          <a:xfrm>
            <a:off x="988480" y="5898687"/>
            <a:ext cx="7428573" cy="707886"/>
          </a:xfrm>
          <a:prstGeom prst="rect">
            <a:avLst/>
          </a:prstGeom>
          <a:noFill/>
          <a:ln>
            <a:noFill/>
          </a:ln>
          <a:extLst/>
        </p:spPr>
        <p:txBody>
          <a:bodyPr wrap="none">
            <a:spAutoFit/>
          </a:bodyPr>
          <a:lstStyle/>
          <a:p>
            <a:pPr algn="ctr"/>
            <a:r>
              <a:rPr lang="en-US" sz="2000" dirty="0"/>
              <a:t>Basic Pay for rated OCS of 76 = $84,879 vs. EOCS of 73 = $80,735</a:t>
            </a:r>
          </a:p>
          <a:p>
            <a:pPr algn="ctr"/>
            <a:r>
              <a:rPr lang="en-US" sz="2000" dirty="0"/>
              <a:t>(creates a Delta OCS of 3 points and Delta Pay (or “Delta Y” of $4,144)</a:t>
            </a:r>
          </a:p>
        </p:txBody>
      </p:sp>
      <p:grpSp>
        <p:nvGrpSpPr>
          <p:cNvPr id="3" name="Group 2">
            <a:extLst>
              <a:ext uri="{FF2B5EF4-FFF2-40B4-BE49-F238E27FC236}">
                <a16:creationId xmlns:a16="http://schemas.microsoft.com/office/drawing/2014/main" id="{9F4DBEB7-6CFC-46C9-B34A-6B1F42BE8680}"/>
              </a:ext>
            </a:extLst>
          </p:cNvPr>
          <p:cNvGrpSpPr/>
          <p:nvPr/>
        </p:nvGrpSpPr>
        <p:grpSpPr>
          <a:xfrm>
            <a:off x="876298" y="2009837"/>
            <a:ext cx="7391400" cy="3991602"/>
            <a:chOff x="1599443" y="1674813"/>
            <a:chExt cx="8460550" cy="4565509"/>
          </a:xfrm>
        </p:grpSpPr>
        <p:sp>
          <p:nvSpPr>
            <p:cNvPr id="62" name="Rectangle 3"/>
            <p:cNvSpPr>
              <a:spLocks noChangeArrowheads="1"/>
            </p:cNvSpPr>
            <p:nvPr/>
          </p:nvSpPr>
          <p:spPr bwMode="auto">
            <a:xfrm>
              <a:off x="3449638" y="2514600"/>
              <a:ext cx="6553200" cy="2813050"/>
            </a:xfrm>
            <a:prstGeom prst="rect">
              <a:avLst/>
            </a:prstGeom>
            <a:noFill/>
            <a:ln>
              <a:noFill/>
            </a:ln>
            <a:extLst/>
          </p:spPr>
          <p:txBody>
            <a:bodyPr/>
            <a:lstStyle/>
            <a:p>
              <a:pPr>
                <a:defRPr/>
              </a:pPr>
              <a:endParaRPr lang="en-US" sz="1350">
                <a:cs typeface="Arial" pitchFamily="34" charset="0"/>
              </a:endParaRPr>
            </a:p>
          </p:txBody>
        </p:sp>
        <p:grpSp>
          <p:nvGrpSpPr>
            <p:cNvPr id="63" name="Group 4"/>
            <p:cNvGrpSpPr>
              <a:grpSpLocks/>
            </p:cNvGrpSpPr>
            <p:nvPr/>
          </p:nvGrpSpPr>
          <p:grpSpPr bwMode="auto">
            <a:xfrm>
              <a:off x="2500317" y="1674813"/>
              <a:ext cx="811215" cy="3525838"/>
              <a:chOff x="615" y="851"/>
              <a:chExt cx="511" cy="2221"/>
            </a:xfrm>
          </p:grpSpPr>
          <p:sp>
            <p:nvSpPr>
              <p:cNvPr id="64" name="Rectangle 5"/>
              <p:cNvSpPr>
                <a:spLocks noChangeArrowheads="1"/>
              </p:cNvSpPr>
              <p:nvPr/>
            </p:nvSpPr>
            <p:spPr bwMode="auto">
              <a:xfrm>
                <a:off x="661" y="1081"/>
                <a:ext cx="333"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$130,000</a:t>
                </a:r>
                <a:endParaRPr lang="en-US" sz="2100" dirty="0">
                  <a:effectLst>
                    <a:outerShdw blurRad="38100" dist="38100" dir="2700000" algn="tl">
                      <a:srgbClr val="C0C0C0"/>
                    </a:outerShdw>
                  </a:effectLst>
                </a:endParaRPr>
              </a:p>
            </p:txBody>
          </p:sp>
          <p:sp>
            <p:nvSpPr>
              <p:cNvPr id="65" name="Line 6"/>
              <p:cNvSpPr>
                <a:spLocks noChangeShapeType="1"/>
              </p:cNvSpPr>
              <p:nvPr/>
            </p:nvSpPr>
            <p:spPr bwMode="auto">
              <a:xfrm>
                <a:off x="1120" y="998"/>
                <a:ext cx="1" cy="2074"/>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sp>
            <p:nvSpPr>
              <p:cNvPr id="66" name="Line 7"/>
              <p:cNvSpPr>
                <a:spLocks noChangeShapeType="1"/>
              </p:cNvSpPr>
              <p:nvPr/>
            </p:nvSpPr>
            <p:spPr bwMode="auto">
              <a:xfrm>
                <a:off x="1082" y="3058"/>
                <a:ext cx="38" cy="1"/>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sp>
            <p:nvSpPr>
              <p:cNvPr id="67" name="Line 8"/>
              <p:cNvSpPr>
                <a:spLocks noChangeShapeType="1"/>
              </p:cNvSpPr>
              <p:nvPr/>
            </p:nvSpPr>
            <p:spPr bwMode="auto">
              <a:xfrm>
                <a:off x="1082" y="2378"/>
                <a:ext cx="38" cy="1"/>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sp>
            <p:nvSpPr>
              <p:cNvPr id="69" name="Line 9"/>
              <p:cNvSpPr>
                <a:spLocks noChangeShapeType="1"/>
              </p:cNvSpPr>
              <p:nvPr/>
            </p:nvSpPr>
            <p:spPr bwMode="auto">
              <a:xfrm>
                <a:off x="1082" y="2088"/>
                <a:ext cx="38" cy="2"/>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sp>
            <p:nvSpPr>
              <p:cNvPr id="70" name="Line 11"/>
              <p:cNvSpPr>
                <a:spLocks noChangeShapeType="1"/>
              </p:cNvSpPr>
              <p:nvPr/>
            </p:nvSpPr>
            <p:spPr bwMode="auto">
              <a:xfrm>
                <a:off x="1082" y="1426"/>
                <a:ext cx="38" cy="2"/>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sp>
            <p:nvSpPr>
              <p:cNvPr id="71" name="Rectangle 13"/>
              <p:cNvSpPr>
                <a:spLocks noChangeArrowheads="1"/>
              </p:cNvSpPr>
              <p:nvPr/>
            </p:nvSpPr>
            <p:spPr bwMode="auto">
              <a:xfrm>
                <a:off x="931" y="2961"/>
                <a:ext cx="89"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$0</a:t>
                </a:r>
                <a:endParaRPr lang="en-US" sz="2100" dirty="0">
                  <a:effectLst>
                    <a:outerShdw blurRad="38100" dist="38100" dir="2700000" algn="tl">
                      <a:srgbClr val="C0C0C0"/>
                    </a:outerShdw>
                  </a:effectLst>
                </a:endParaRPr>
              </a:p>
            </p:txBody>
          </p:sp>
          <p:sp>
            <p:nvSpPr>
              <p:cNvPr id="72" name="Rectangle 14"/>
              <p:cNvSpPr>
                <a:spLocks noChangeArrowheads="1"/>
              </p:cNvSpPr>
              <p:nvPr/>
            </p:nvSpPr>
            <p:spPr bwMode="auto">
              <a:xfrm>
                <a:off x="702" y="2683"/>
                <a:ext cx="288"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$20,000</a:t>
                </a:r>
                <a:endParaRPr lang="en-US" sz="2100" dirty="0">
                  <a:effectLst>
                    <a:outerShdw blurRad="38100" dist="38100" dir="2700000" algn="tl">
                      <a:srgbClr val="C0C0C0"/>
                    </a:outerShdw>
                  </a:effectLst>
                </a:endParaRPr>
              </a:p>
            </p:txBody>
          </p:sp>
          <p:sp>
            <p:nvSpPr>
              <p:cNvPr id="73" name="Rectangle 15"/>
              <p:cNvSpPr>
                <a:spLocks noChangeArrowheads="1"/>
              </p:cNvSpPr>
              <p:nvPr/>
            </p:nvSpPr>
            <p:spPr bwMode="auto">
              <a:xfrm>
                <a:off x="702" y="2340"/>
                <a:ext cx="288"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$40,000</a:t>
                </a:r>
                <a:endParaRPr lang="en-US" sz="2100" dirty="0">
                  <a:effectLst>
                    <a:outerShdw blurRad="38100" dist="38100" dir="2700000" algn="tl">
                      <a:srgbClr val="C0C0C0"/>
                    </a:outerShdw>
                  </a:effectLst>
                </a:endParaRPr>
              </a:p>
            </p:txBody>
          </p:sp>
          <p:sp>
            <p:nvSpPr>
              <p:cNvPr id="74" name="Rectangle 16"/>
              <p:cNvSpPr>
                <a:spLocks noChangeArrowheads="1"/>
              </p:cNvSpPr>
              <p:nvPr/>
            </p:nvSpPr>
            <p:spPr bwMode="auto">
              <a:xfrm>
                <a:off x="702" y="1991"/>
                <a:ext cx="288"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$60,000</a:t>
                </a:r>
                <a:endParaRPr lang="en-US" sz="2100" dirty="0">
                  <a:effectLst>
                    <a:outerShdw blurRad="38100" dist="38100" dir="2700000" algn="tl">
                      <a:srgbClr val="C0C0C0"/>
                    </a:outerShdw>
                  </a:effectLst>
                </a:endParaRPr>
              </a:p>
            </p:txBody>
          </p:sp>
          <p:sp>
            <p:nvSpPr>
              <p:cNvPr id="75" name="Rectangle 17"/>
              <p:cNvSpPr>
                <a:spLocks noChangeArrowheads="1"/>
              </p:cNvSpPr>
              <p:nvPr/>
            </p:nvSpPr>
            <p:spPr bwMode="auto">
              <a:xfrm>
                <a:off x="702" y="1636"/>
                <a:ext cx="288"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$80,000</a:t>
                </a:r>
                <a:endParaRPr lang="en-US" sz="2100" dirty="0">
                  <a:effectLst>
                    <a:outerShdw blurRad="38100" dist="38100" dir="2700000" algn="tl">
                      <a:srgbClr val="C0C0C0"/>
                    </a:outerShdw>
                  </a:effectLst>
                </a:endParaRPr>
              </a:p>
            </p:txBody>
          </p:sp>
          <p:sp>
            <p:nvSpPr>
              <p:cNvPr id="76" name="Rectangle 18"/>
              <p:cNvSpPr>
                <a:spLocks noChangeArrowheads="1"/>
              </p:cNvSpPr>
              <p:nvPr/>
            </p:nvSpPr>
            <p:spPr bwMode="auto">
              <a:xfrm>
                <a:off x="661" y="1380"/>
                <a:ext cx="333" cy="107"/>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825" dirty="0"/>
                  <a:t>$100,000</a:t>
                </a:r>
                <a:endParaRPr lang="en-US" sz="2100" dirty="0">
                  <a:effectLst>
                    <a:outerShdw blurRad="38100" dist="38100" dir="2700000" algn="tl">
                      <a:srgbClr val="C0C0C0"/>
                    </a:outerShdw>
                  </a:effectLst>
                </a:endParaRPr>
              </a:p>
            </p:txBody>
          </p:sp>
          <p:sp>
            <p:nvSpPr>
              <p:cNvPr id="77" name="Rectangle 19"/>
              <p:cNvSpPr>
                <a:spLocks noChangeArrowheads="1"/>
              </p:cNvSpPr>
              <p:nvPr/>
            </p:nvSpPr>
            <p:spPr bwMode="auto">
              <a:xfrm>
                <a:off x="615" y="851"/>
                <a:ext cx="421" cy="133"/>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1200" b="1" dirty="0"/>
                  <a:t>Basic Pay</a:t>
                </a:r>
                <a:endParaRPr lang="en-US" sz="2100" b="1" dirty="0">
                  <a:effectLst>
                    <a:outerShdw blurRad="38100" dist="38100" dir="2700000" algn="tl">
                      <a:srgbClr val="C0C0C0"/>
                    </a:outerShdw>
                  </a:effectLst>
                </a:endParaRPr>
              </a:p>
            </p:txBody>
          </p:sp>
          <p:sp>
            <p:nvSpPr>
              <p:cNvPr id="78" name="Line 20"/>
              <p:cNvSpPr>
                <a:spLocks noChangeShapeType="1"/>
              </p:cNvSpPr>
              <p:nvPr/>
            </p:nvSpPr>
            <p:spPr bwMode="auto">
              <a:xfrm>
                <a:off x="1088" y="2746"/>
                <a:ext cx="38" cy="1"/>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grpSp>
        <p:sp>
          <p:nvSpPr>
            <p:cNvPr id="79" name="Freeform 21"/>
            <p:cNvSpPr>
              <a:spLocks/>
            </p:cNvSpPr>
            <p:nvPr/>
          </p:nvSpPr>
          <p:spPr bwMode="auto">
            <a:xfrm>
              <a:off x="3589338" y="2979739"/>
              <a:ext cx="4748212" cy="1616075"/>
            </a:xfrm>
            <a:custGeom>
              <a:avLst/>
              <a:gdLst>
                <a:gd name="T0" fmla="*/ 0 w 2991"/>
                <a:gd name="T1" fmla="*/ 2147483647 h 1018"/>
                <a:gd name="T2" fmla="*/ 2147483647 w 2991"/>
                <a:gd name="T3" fmla="*/ 0 h 1018"/>
                <a:gd name="T4" fmla="*/ 0 60000 65536"/>
                <a:gd name="T5" fmla="*/ 0 60000 65536"/>
                <a:gd name="T6" fmla="*/ 0 w 2991"/>
                <a:gd name="T7" fmla="*/ 0 h 1018"/>
                <a:gd name="T8" fmla="*/ 2991 w 2991"/>
                <a:gd name="T9" fmla="*/ 1018 h 1018"/>
              </a:gdLst>
              <a:ahLst/>
              <a:cxnLst>
                <a:cxn ang="T4">
                  <a:pos x="T0" y="T1"/>
                </a:cxn>
                <a:cxn ang="T5">
                  <a:pos x="T2" y="T3"/>
                </a:cxn>
              </a:cxnLst>
              <a:rect l="T6" t="T7" r="T8" b="T9"/>
              <a:pathLst>
                <a:path w="2991" h="1018">
                  <a:moveTo>
                    <a:pt x="0" y="1018"/>
                  </a:moveTo>
                  <a:cubicBezTo>
                    <a:pt x="1420" y="550"/>
                    <a:pt x="2840" y="83"/>
                    <a:pt x="2991" y="0"/>
                  </a:cubicBezTo>
                </a:path>
              </a:pathLst>
            </a:custGeom>
            <a:noFill/>
            <a:ln>
              <a:noFill/>
            </a:ln>
            <a:extLst/>
          </p:spPr>
          <p:txBody>
            <a:bodyPr wrap="none" lIns="69056" tIns="34529" rIns="69056" bIns="34529" anchor="ctr"/>
            <a:lstStyle/>
            <a:p>
              <a:pPr>
                <a:defRPr/>
              </a:pPr>
              <a:endParaRPr lang="en-US" sz="1350">
                <a:cs typeface="Arial" pitchFamily="34" charset="0"/>
              </a:endParaRPr>
            </a:p>
          </p:txBody>
        </p:sp>
        <p:sp>
          <p:nvSpPr>
            <p:cNvPr id="80" name="Freeform 22"/>
            <p:cNvSpPr>
              <a:spLocks/>
            </p:cNvSpPr>
            <p:nvPr/>
          </p:nvSpPr>
          <p:spPr bwMode="auto">
            <a:xfrm rot="21156115">
              <a:off x="3135923" y="1927815"/>
              <a:ext cx="6275387" cy="2873375"/>
            </a:xfrm>
            <a:custGeom>
              <a:avLst/>
              <a:gdLst>
                <a:gd name="T0" fmla="*/ 0 w 2856"/>
                <a:gd name="T1" fmla="*/ 2147483647 h 448"/>
                <a:gd name="T2" fmla="*/ 2147483647 w 2856"/>
                <a:gd name="T3" fmla="*/ 0 h 448"/>
                <a:gd name="T4" fmla="*/ 0 60000 65536"/>
                <a:gd name="T5" fmla="*/ 0 60000 65536"/>
                <a:gd name="T6" fmla="*/ 0 w 2856"/>
                <a:gd name="T7" fmla="*/ 0 h 448"/>
                <a:gd name="T8" fmla="*/ 2856 w 2856"/>
                <a:gd name="T9" fmla="*/ 448 h 448"/>
              </a:gdLst>
              <a:ahLst/>
              <a:cxnLst>
                <a:cxn ang="T4">
                  <a:pos x="T0" y="T1"/>
                </a:cxn>
                <a:cxn ang="T5">
                  <a:pos x="T2" y="T3"/>
                </a:cxn>
              </a:cxnLst>
              <a:rect l="T6" t="T7" r="T8" b="T9"/>
              <a:pathLst>
                <a:path w="2856" h="448">
                  <a:moveTo>
                    <a:pt x="0" y="448"/>
                  </a:moveTo>
                  <a:cubicBezTo>
                    <a:pt x="1009" y="339"/>
                    <a:pt x="2019" y="231"/>
                    <a:pt x="2856" y="0"/>
                  </a:cubicBezTo>
                </a:path>
              </a:pathLst>
            </a:custGeom>
            <a:noFill/>
            <a:ln w="9525">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sp>
          <p:nvSpPr>
            <p:cNvPr id="81" name="Freeform 23"/>
            <p:cNvSpPr>
              <a:spLocks/>
            </p:cNvSpPr>
            <p:nvPr/>
          </p:nvSpPr>
          <p:spPr bwMode="auto">
            <a:xfrm rot="21156115">
              <a:off x="3135923" y="2156415"/>
              <a:ext cx="6351587" cy="2670175"/>
            </a:xfrm>
            <a:custGeom>
              <a:avLst/>
              <a:gdLst>
                <a:gd name="T0" fmla="*/ 0 w 2856"/>
                <a:gd name="T1" fmla="*/ 2147483647 h 448"/>
                <a:gd name="T2" fmla="*/ 2147483647 w 2856"/>
                <a:gd name="T3" fmla="*/ 0 h 448"/>
                <a:gd name="T4" fmla="*/ 0 60000 65536"/>
                <a:gd name="T5" fmla="*/ 0 60000 65536"/>
                <a:gd name="T6" fmla="*/ 0 w 2856"/>
                <a:gd name="T7" fmla="*/ 0 h 448"/>
                <a:gd name="T8" fmla="*/ 2856 w 2856"/>
                <a:gd name="T9" fmla="*/ 448 h 448"/>
              </a:gdLst>
              <a:ahLst/>
              <a:cxnLst>
                <a:cxn ang="T4">
                  <a:pos x="T0" y="T1"/>
                </a:cxn>
                <a:cxn ang="T5">
                  <a:pos x="T2" y="T3"/>
                </a:cxn>
              </a:cxnLst>
              <a:rect l="T6" t="T7" r="T8" b="T9"/>
              <a:pathLst>
                <a:path w="2856" h="448">
                  <a:moveTo>
                    <a:pt x="0" y="448"/>
                  </a:moveTo>
                  <a:cubicBezTo>
                    <a:pt x="1009" y="339"/>
                    <a:pt x="2019" y="231"/>
                    <a:pt x="2856" y="0"/>
                  </a:cubicBezTo>
                </a:path>
              </a:pathLst>
            </a:custGeom>
            <a:noFill/>
            <a:ln w="57150">
              <a:solidFill>
                <a:srgbClr val="FF3300"/>
              </a:solidFill>
              <a:round/>
              <a:headEnd/>
              <a:tailEnd/>
            </a:ln>
            <a:extLst/>
          </p:spPr>
          <p:txBody>
            <a:bodyPr wrap="none" lIns="69056" tIns="34529" rIns="69056" bIns="34529" anchor="ctr"/>
            <a:lstStyle/>
            <a:p>
              <a:pPr>
                <a:defRPr/>
              </a:pPr>
              <a:endParaRPr lang="en-US" sz="1350">
                <a:cs typeface="Arial" pitchFamily="34" charset="0"/>
              </a:endParaRPr>
            </a:p>
          </p:txBody>
        </p:sp>
        <p:sp>
          <p:nvSpPr>
            <p:cNvPr id="82" name="Freeform 24"/>
            <p:cNvSpPr>
              <a:spLocks/>
            </p:cNvSpPr>
            <p:nvPr/>
          </p:nvSpPr>
          <p:spPr bwMode="auto">
            <a:xfrm rot="21156115">
              <a:off x="3161323" y="2308815"/>
              <a:ext cx="6554787" cy="2530475"/>
            </a:xfrm>
            <a:custGeom>
              <a:avLst/>
              <a:gdLst>
                <a:gd name="T0" fmla="*/ 0 w 2856"/>
                <a:gd name="T1" fmla="*/ 2147483647 h 448"/>
                <a:gd name="T2" fmla="*/ 2147483647 w 2856"/>
                <a:gd name="T3" fmla="*/ 0 h 448"/>
                <a:gd name="T4" fmla="*/ 0 60000 65536"/>
                <a:gd name="T5" fmla="*/ 0 60000 65536"/>
                <a:gd name="T6" fmla="*/ 0 w 2856"/>
                <a:gd name="T7" fmla="*/ 0 h 448"/>
                <a:gd name="T8" fmla="*/ 2856 w 2856"/>
                <a:gd name="T9" fmla="*/ 448 h 448"/>
              </a:gdLst>
              <a:ahLst/>
              <a:cxnLst>
                <a:cxn ang="T4">
                  <a:pos x="T0" y="T1"/>
                </a:cxn>
                <a:cxn ang="T5">
                  <a:pos x="T2" y="T3"/>
                </a:cxn>
              </a:cxnLst>
              <a:rect l="T6" t="T7" r="T8" b="T9"/>
              <a:pathLst>
                <a:path w="2856" h="448">
                  <a:moveTo>
                    <a:pt x="0" y="448"/>
                  </a:moveTo>
                  <a:cubicBezTo>
                    <a:pt x="1009" y="339"/>
                    <a:pt x="2019" y="231"/>
                    <a:pt x="2856" y="0"/>
                  </a:cubicBezTo>
                </a:path>
              </a:pathLst>
            </a:custGeom>
            <a:noFill/>
            <a:ln w="6350">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grpSp>
          <p:nvGrpSpPr>
            <p:cNvPr id="83" name="Group 26"/>
            <p:cNvGrpSpPr>
              <a:grpSpLocks/>
            </p:cNvGrpSpPr>
            <p:nvPr/>
          </p:nvGrpSpPr>
          <p:grpSpPr bwMode="auto">
            <a:xfrm>
              <a:off x="3238500" y="5210182"/>
              <a:ext cx="6821493" cy="369888"/>
              <a:chOff x="1080" y="3078"/>
              <a:chExt cx="4298" cy="233"/>
            </a:xfrm>
          </p:grpSpPr>
          <p:sp>
            <p:nvSpPr>
              <p:cNvPr id="84" name="Text Box 27"/>
              <p:cNvSpPr txBox="1">
                <a:spLocks noChangeArrowheads="1"/>
              </p:cNvSpPr>
              <p:nvPr/>
            </p:nvSpPr>
            <p:spPr bwMode="auto">
              <a:xfrm>
                <a:off x="1080" y="3145"/>
                <a:ext cx="162" cy="165"/>
              </a:xfrm>
              <a:prstGeom prst="rect">
                <a:avLst/>
              </a:prstGeom>
              <a:noFill/>
              <a:ln>
                <a:noFill/>
              </a:ln>
              <a:extLst/>
            </p:spPr>
            <p:txBody>
              <a:bodyPr wrap="none" lIns="69056" tIns="34529" rIns="69056" bIns="34529">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eaLnBrk="1" hangingPunct="1">
                  <a:spcBef>
                    <a:spcPct val="20000"/>
                  </a:spcBef>
                  <a:buClr>
                    <a:schemeClr val="bg2"/>
                  </a:buClr>
                  <a:buSzPct val="75000"/>
                  <a:buFont typeface="Monotype Sorts"/>
                  <a:buNone/>
                  <a:defRPr/>
                </a:pPr>
                <a:r>
                  <a:rPr lang="en-US" sz="825">
                    <a:latin typeface="+mn-lt"/>
                    <a:cs typeface="Arial" pitchFamily="34" charset="0"/>
                  </a:rPr>
                  <a:t>0</a:t>
                </a:r>
              </a:p>
            </p:txBody>
          </p:sp>
          <p:sp>
            <p:nvSpPr>
              <p:cNvPr id="85" name="Rectangle 28"/>
              <p:cNvSpPr>
                <a:spLocks noChangeArrowheads="1"/>
              </p:cNvSpPr>
              <p:nvPr/>
            </p:nvSpPr>
            <p:spPr bwMode="auto">
              <a:xfrm>
                <a:off x="1536" y="3156"/>
                <a:ext cx="1705" cy="155"/>
              </a:xfrm>
              <a:prstGeom prst="rect">
                <a:avLst/>
              </a:prstGeom>
              <a:noFill/>
              <a:ln w="9525">
                <a:noFill/>
                <a:miter lim="800000"/>
                <a:headEnd/>
                <a:tailEnd/>
              </a:ln>
            </p:spPr>
            <p:txBody>
              <a:bodyPr wrap="none" lIns="0" tIns="0" rIns="0" bIns="0">
                <a:spAutoFit/>
              </a:bodyPr>
              <a:lstStyle/>
              <a:p>
                <a:pPr>
                  <a:spcBef>
                    <a:spcPct val="20000"/>
                  </a:spcBef>
                  <a:buClr>
                    <a:schemeClr val="bg2"/>
                  </a:buClr>
                  <a:buSzPct val="75000"/>
                  <a:buFont typeface="Monotype Sorts" pitchFamily="2" charset="2"/>
                  <a:buNone/>
                  <a:defRPr/>
                </a:pPr>
                <a:r>
                  <a:rPr lang="en-US" sz="1200" dirty="0"/>
                  <a:t>Overall Contribution Score (OCS)</a:t>
                </a:r>
                <a:endParaRPr lang="en-US" sz="1200" dirty="0">
                  <a:effectLst>
                    <a:outerShdw blurRad="38100" dist="38100" dir="2700000" algn="tl">
                      <a:srgbClr val="C0C0C0"/>
                    </a:outerShdw>
                  </a:effectLst>
                </a:endParaRPr>
              </a:p>
            </p:txBody>
          </p:sp>
          <p:sp>
            <p:nvSpPr>
              <p:cNvPr id="86" name="Line 29"/>
              <p:cNvSpPr>
                <a:spLocks noChangeShapeType="1"/>
              </p:cNvSpPr>
              <p:nvPr/>
            </p:nvSpPr>
            <p:spPr bwMode="auto">
              <a:xfrm>
                <a:off x="1098" y="3078"/>
                <a:ext cx="4232" cy="0"/>
              </a:xfrm>
              <a:prstGeom prst="line">
                <a:avLst/>
              </a:prstGeom>
              <a:noFill/>
              <a:ln w="12700">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sp>
            <p:nvSpPr>
              <p:cNvPr id="87" name="Text Box 30"/>
              <p:cNvSpPr txBox="1">
                <a:spLocks noChangeArrowheads="1"/>
              </p:cNvSpPr>
              <p:nvPr/>
            </p:nvSpPr>
            <p:spPr bwMode="auto">
              <a:xfrm>
                <a:off x="5128" y="3121"/>
                <a:ext cx="250" cy="165"/>
              </a:xfrm>
              <a:prstGeom prst="rect">
                <a:avLst/>
              </a:prstGeom>
              <a:noFill/>
              <a:ln>
                <a:noFill/>
              </a:ln>
              <a:extLst/>
            </p:spPr>
            <p:txBody>
              <a:bodyPr wrap="none" lIns="69056" tIns="34529" rIns="69056" bIns="34529">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eaLnBrk="1" hangingPunct="1">
                  <a:spcBef>
                    <a:spcPct val="20000"/>
                  </a:spcBef>
                  <a:buClr>
                    <a:schemeClr val="bg2"/>
                  </a:buClr>
                  <a:buSzPct val="75000"/>
                  <a:buFont typeface="Monotype Sorts"/>
                  <a:buNone/>
                  <a:defRPr/>
                </a:pPr>
                <a:r>
                  <a:rPr lang="en-US" sz="825">
                    <a:latin typeface="+mn-lt"/>
                    <a:cs typeface="Arial" pitchFamily="34" charset="0"/>
                  </a:rPr>
                  <a:t>100</a:t>
                </a:r>
              </a:p>
            </p:txBody>
          </p:sp>
          <p:sp>
            <p:nvSpPr>
              <p:cNvPr id="88" name="Line 31"/>
              <p:cNvSpPr>
                <a:spLocks noChangeShapeType="1"/>
              </p:cNvSpPr>
              <p:nvPr/>
            </p:nvSpPr>
            <p:spPr bwMode="auto">
              <a:xfrm>
                <a:off x="1146" y="3086"/>
                <a:ext cx="0" cy="48"/>
              </a:xfrm>
              <a:prstGeom prst="line">
                <a:avLst/>
              </a:prstGeom>
              <a:noFill/>
              <a:ln w="9525">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sp>
            <p:nvSpPr>
              <p:cNvPr id="89" name="Line 32"/>
              <p:cNvSpPr>
                <a:spLocks noChangeShapeType="1"/>
              </p:cNvSpPr>
              <p:nvPr/>
            </p:nvSpPr>
            <p:spPr bwMode="auto">
              <a:xfrm>
                <a:off x="5242" y="3086"/>
                <a:ext cx="0" cy="56"/>
              </a:xfrm>
              <a:prstGeom prst="line">
                <a:avLst/>
              </a:prstGeom>
              <a:noFill/>
              <a:ln w="9525">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grpSp>
        <p:sp>
          <p:nvSpPr>
            <p:cNvPr id="90" name="Line 33"/>
            <p:cNvSpPr>
              <a:spLocks noChangeShapeType="1"/>
            </p:cNvSpPr>
            <p:nvPr/>
          </p:nvSpPr>
          <p:spPr bwMode="auto">
            <a:xfrm>
              <a:off x="3485393" y="2936278"/>
              <a:ext cx="4362450" cy="0"/>
            </a:xfrm>
            <a:prstGeom prst="line">
              <a:avLst/>
            </a:prstGeom>
            <a:noFill/>
            <a:ln w="38100">
              <a:solidFill>
                <a:schemeClr val="accent2"/>
              </a:solidFill>
              <a:round/>
              <a:headEnd/>
              <a:tailEnd type="triangle" w="med" len="med"/>
            </a:ln>
            <a:extLst/>
          </p:spPr>
          <p:txBody>
            <a:bodyPr/>
            <a:lstStyle/>
            <a:p>
              <a:pPr>
                <a:defRPr/>
              </a:pPr>
              <a:endParaRPr lang="en-US" sz="1350">
                <a:cs typeface="Arial" pitchFamily="34" charset="0"/>
              </a:endParaRPr>
            </a:p>
          </p:txBody>
        </p:sp>
        <p:sp>
          <p:nvSpPr>
            <p:cNvPr id="91" name="Text Box 34"/>
            <p:cNvSpPr txBox="1">
              <a:spLocks noChangeArrowheads="1"/>
            </p:cNvSpPr>
            <p:nvPr/>
          </p:nvSpPr>
          <p:spPr bwMode="auto">
            <a:xfrm>
              <a:off x="3579102" y="3585882"/>
              <a:ext cx="1760140" cy="369332"/>
            </a:xfrm>
            <a:prstGeom prst="rect">
              <a:avLst/>
            </a:prstGeom>
            <a:noFill/>
            <a:ln>
              <a:noFill/>
            </a:ln>
            <a:extLst/>
          </p:spPr>
          <p:txBody>
            <a:bodyPr wrap="none">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eaLnBrk="1" hangingPunct="1">
                <a:defRPr/>
              </a:pPr>
              <a:r>
                <a:rPr lang="en-US" dirty="0">
                  <a:latin typeface="+mn-lt"/>
                  <a:cs typeface="Arial" pitchFamily="34" charset="0"/>
                </a:rPr>
                <a:t>Standard Pay Line</a:t>
              </a:r>
              <a:endParaRPr lang="en-US" sz="2100" dirty="0">
                <a:latin typeface="+mn-lt"/>
                <a:cs typeface="Arial" pitchFamily="34" charset="0"/>
              </a:endParaRPr>
            </a:p>
          </p:txBody>
        </p:sp>
        <p:sp>
          <p:nvSpPr>
            <p:cNvPr id="92" name="Line 35"/>
            <p:cNvSpPr>
              <a:spLocks noChangeShapeType="1"/>
            </p:cNvSpPr>
            <p:nvPr/>
          </p:nvSpPr>
          <p:spPr bwMode="auto">
            <a:xfrm>
              <a:off x="5560302" y="3738282"/>
              <a:ext cx="838200" cy="0"/>
            </a:xfrm>
            <a:prstGeom prst="line">
              <a:avLst/>
            </a:prstGeom>
            <a:noFill/>
            <a:ln w="9525">
              <a:solidFill>
                <a:schemeClr val="tx1"/>
              </a:solidFill>
              <a:round/>
              <a:headEnd/>
              <a:tailEnd type="triangle" w="med" len="med"/>
            </a:ln>
            <a:extLst/>
          </p:spPr>
          <p:txBody>
            <a:bodyPr wrap="none" anchor="ctr"/>
            <a:lstStyle/>
            <a:p>
              <a:pPr>
                <a:defRPr/>
              </a:pPr>
              <a:endParaRPr lang="en-US" sz="1350">
                <a:cs typeface="Arial" pitchFamily="34" charset="0"/>
              </a:endParaRPr>
            </a:p>
          </p:txBody>
        </p:sp>
        <p:grpSp>
          <p:nvGrpSpPr>
            <p:cNvPr id="93" name="Group 36"/>
            <p:cNvGrpSpPr>
              <a:grpSpLocks/>
            </p:cNvGrpSpPr>
            <p:nvPr/>
          </p:nvGrpSpPr>
          <p:grpSpPr bwMode="auto">
            <a:xfrm>
              <a:off x="1599443" y="2783878"/>
              <a:ext cx="1676400" cy="369888"/>
              <a:chOff x="92" y="2658"/>
              <a:chExt cx="1002" cy="233"/>
            </a:xfrm>
          </p:grpSpPr>
          <p:sp>
            <p:nvSpPr>
              <p:cNvPr id="94" name="Oval 37"/>
              <p:cNvSpPr>
                <a:spLocks noChangeArrowheads="1"/>
              </p:cNvSpPr>
              <p:nvPr/>
            </p:nvSpPr>
            <p:spPr bwMode="auto">
              <a:xfrm>
                <a:off x="1032" y="2706"/>
                <a:ext cx="62" cy="74"/>
              </a:xfrm>
              <a:prstGeom prst="ellipse">
                <a:avLst/>
              </a:prstGeom>
              <a:solidFill>
                <a:schemeClr val="accent2"/>
              </a:solidFill>
              <a:ln w="9525">
                <a:solidFill>
                  <a:schemeClr val="accent2"/>
                </a:solidFill>
                <a:round/>
                <a:headEnd/>
                <a:tailEnd/>
              </a:ln>
            </p:spPr>
            <p:txBody>
              <a:bodyPr wrap="none" anchor="ctr"/>
              <a:lstStyle/>
              <a:p>
                <a:pPr>
                  <a:defRPr/>
                </a:pPr>
                <a:endParaRPr lang="en-US" sz="1350">
                  <a:cs typeface="Arial" pitchFamily="34" charset="0"/>
                </a:endParaRPr>
              </a:p>
            </p:txBody>
          </p:sp>
          <p:sp>
            <p:nvSpPr>
              <p:cNvPr id="95" name="Text Box 38"/>
              <p:cNvSpPr txBox="1">
                <a:spLocks noChangeArrowheads="1"/>
              </p:cNvSpPr>
              <p:nvPr/>
            </p:nvSpPr>
            <p:spPr bwMode="auto">
              <a:xfrm>
                <a:off x="92" y="2658"/>
                <a:ext cx="553" cy="233"/>
              </a:xfrm>
              <a:prstGeom prst="rect">
                <a:avLst/>
              </a:prstGeom>
              <a:noFill/>
              <a:ln w="9525">
                <a:noFill/>
                <a:miter lim="800000"/>
                <a:headEnd/>
                <a:tailEnd/>
              </a:ln>
              <a:effectLst/>
            </p:spPr>
            <p:txBody>
              <a:bodyPr wrap="none">
                <a:spAutoFit/>
              </a:bodyPr>
              <a:lstStyle/>
              <a:p>
                <a:pPr>
                  <a:defRPr/>
                </a:pPr>
                <a:r>
                  <a:rPr lang="en-US" sz="1200" dirty="0">
                    <a:solidFill>
                      <a:schemeClr val="accent2"/>
                    </a:solidFill>
                  </a:rPr>
                  <a:t>$80,735</a:t>
                </a:r>
                <a:endParaRPr lang="en-US" sz="1350" dirty="0">
                  <a:solidFill>
                    <a:schemeClr val="accent2"/>
                  </a:solidFill>
                </a:endParaRPr>
              </a:p>
            </p:txBody>
          </p:sp>
          <p:sp>
            <p:nvSpPr>
              <p:cNvPr id="96" name="Line 39"/>
              <p:cNvSpPr>
                <a:spLocks noChangeShapeType="1"/>
              </p:cNvSpPr>
              <p:nvPr/>
            </p:nvSpPr>
            <p:spPr bwMode="auto">
              <a:xfrm flipV="1">
                <a:off x="639" y="2754"/>
                <a:ext cx="364" cy="6"/>
              </a:xfrm>
              <a:prstGeom prst="line">
                <a:avLst/>
              </a:prstGeom>
              <a:noFill/>
              <a:ln w="38100">
                <a:solidFill>
                  <a:schemeClr val="accent2"/>
                </a:solidFill>
                <a:round/>
                <a:headEnd/>
                <a:tailEnd type="triangle" w="med" len="med"/>
              </a:ln>
              <a:extLst/>
            </p:spPr>
            <p:txBody>
              <a:bodyPr/>
              <a:lstStyle/>
              <a:p>
                <a:pPr>
                  <a:defRPr/>
                </a:pPr>
                <a:endParaRPr lang="en-US" sz="1350">
                  <a:cs typeface="Arial" pitchFamily="34" charset="0"/>
                </a:endParaRPr>
              </a:p>
            </p:txBody>
          </p:sp>
        </p:grpSp>
        <p:grpSp>
          <p:nvGrpSpPr>
            <p:cNvPr id="98" name="Group 41"/>
            <p:cNvGrpSpPr>
              <a:grpSpLocks/>
            </p:cNvGrpSpPr>
            <p:nvPr/>
          </p:nvGrpSpPr>
          <p:grpSpPr bwMode="auto">
            <a:xfrm>
              <a:off x="1616075" y="2589214"/>
              <a:ext cx="1677988" cy="369888"/>
              <a:chOff x="91" y="1410"/>
              <a:chExt cx="1004" cy="233"/>
            </a:xfrm>
          </p:grpSpPr>
          <p:sp>
            <p:nvSpPr>
              <p:cNvPr id="99" name="Oval 42"/>
              <p:cNvSpPr>
                <a:spLocks noChangeArrowheads="1"/>
              </p:cNvSpPr>
              <p:nvPr/>
            </p:nvSpPr>
            <p:spPr bwMode="auto">
              <a:xfrm>
                <a:off x="1019" y="1458"/>
                <a:ext cx="76" cy="79"/>
              </a:xfrm>
              <a:prstGeom prst="ellipse">
                <a:avLst/>
              </a:prstGeom>
              <a:solidFill>
                <a:srgbClr val="009900"/>
              </a:solidFill>
              <a:ln w="9525">
                <a:solidFill>
                  <a:schemeClr val="tx1"/>
                </a:solidFill>
                <a:round/>
                <a:headEnd/>
                <a:tailEnd/>
              </a:ln>
            </p:spPr>
            <p:txBody>
              <a:bodyPr wrap="none" anchor="ctr"/>
              <a:lstStyle/>
              <a:p>
                <a:pPr>
                  <a:defRPr/>
                </a:pPr>
                <a:endParaRPr lang="en-US" sz="1350">
                  <a:solidFill>
                    <a:srgbClr val="00B050"/>
                  </a:solidFill>
                  <a:cs typeface="Arial" pitchFamily="34" charset="0"/>
                </a:endParaRPr>
              </a:p>
            </p:txBody>
          </p:sp>
          <p:sp>
            <p:nvSpPr>
              <p:cNvPr id="100" name="Text Box 43"/>
              <p:cNvSpPr txBox="1">
                <a:spLocks noChangeArrowheads="1"/>
              </p:cNvSpPr>
              <p:nvPr/>
            </p:nvSpPr>
            <p:spPr bwMode="auto">
              <a:xfrm>
                <a:off x="91" y="1410"/>
                <a:ext cx="589" cy="233"/>
              </a:xfrm>
              <a:prstGeom prst="rect">
                <a:avLst/>
              </a:prstGeom>
              <a:noFill/>
              <a:ln>
                <a:noFill/>
              </a:ln>
              <a:extLst/>
            </p:spPr>
            <p:txBody>
              <a:bodyPr wrap="none">
                <a:spAutoFit/>
              </a:bodyPr>
              <a:lstStyle/>
              <a:p>
                <a:r>
                  <a:rPr lang="en-US" sz="1200" dirty="0">
                    <a:solidFill>
                      <a:srgbClr val="009900"/>
                    </a:solidFill>
                    <a:latin typeface="Arial" charset="0"/>
                  </a:rPr>
                  <a:t>$84,879</a:t>
                </a:r>
                <a:endParaRPr lang="en-US" sz="1350" dirty="0">
                  <a:solidFill>
                    <a:srgbClr val="009900"/>
                  </a:solidFill>
                  <a:latin typeface="Arial" charset="0"/>
                </a:endParaRPr>
              </a:p>
            </p:txBody>
          </p:sp>
          <p:sp>
            <p:nvSpPr>
              <p:cNvPr id="101" name="Line 44"/>
              <p:cNvSpPr>
                <a:spLocks noChangeShapeType="1"/>
              </p:cNvSpPr>
              <p:nvPr/>
            </p:nvSpPr>
            <p:spPr bwMode="auto">
              <a:xfrm flipV="1">
                <a:off x="676" y="1524"/>
                <a:ext cx="327" cy="0"/>
              </a:xfrm>
              <a:prstGeom prst="line">
                <a:avLst/>
              </a:prstGeom>
              <a:noFill/>
              <a:ln w="38100">
                <a:solidFill>
                  <a:srgbClr val="009900"/>
                </a:solidFill>
                <a:round/>
                <a:headEnd/>
                <a:tailEnd type="triangle" w="med" len="med"/>
              </a:ln>
              <a:extLst/>
            </p:spPr>
            <p:txBody>
              <a:bodyPr/>
              <a:lstStyle/>
              <a:p>
                <a:pPr>
                  <a:defRPr/>
                </a:pPr>
                <a:endParaRPr lang="en-US" sz="1350">
                  <a:cs typeface="Arial" pitchFamily="34" charset="0"/>
                </a:endParaRPr>
              </a:p>
            </p:txBody>
          </p:sp>
        </p:grpSp>
        <p:sp>
          <p:nvSpPr>
            <p:cNvPr id="102" name="Line 47"/>
            <p:cNvSpPr>
              <a:spLocks noChangeShapeType="1"/>
            </p:cNvSpPr>
            <p:nvPr/>
          </p:nvSpPr>
          <p:spPr bwMode="auto">
            <a:xfrm rot="-199231">
              <a:off x="7820669" y="2921852"/>
              <a:ext cx="346859" cy="45107"/>
            </a:xfrm>
            <a:prstGeom prst="line">
              <a:avLst/>
            </a:prstGeom>
            <a:noFill/>
            <a:ln w="38100">
              <a:solidFill>
                <a:schemeClr val="accent2"/>
              </a:solidFill>
              <a:prstDash val="sysDot"/>
              <a:round/>
              <a:headEnd/>
              <a:tailEnd type="triangle" w="med" len="med"/>
            </a:ln>
            <a:extLst/>
          </p:spPr>
          <p:txBody>
            <a:bodyPr/>
            <a:lstStyle/>
            <a:p>
              <a:pPr>
                <a:defRPr/>
              </a:pPr>
              <a:endParaRPr lang="en-US" sz="1350">
                <a:cs typeface="Arial" pitchFamily="34" charset="0"/>
              </a:endParaRPr>
            </a:p>
          </p:txBody>
        </p:sp>
        <p:sp>
          <p:nvSpPr>
            <p:cNvPr id="103" name="Line 48"/>
            <p:cNvSpPr>
              <a:spLocks noChangeShapeType="1"/>
            </p:cNvSpPr>
            <p:nvPr/>
          </p:nvSpPr>
          <p:spPr bwMode="auto">
            <a:xfrm flipH="1">
              <a:off x="3449638" y="2741611"/>
              <a:ext cx="4595851" cy="0"/>
            </a:xfrm>
            <a:prstGeom prst="line">
              <a:avLst/>
            </a:prstGeom>
            <a:noFill/>
            <a:ln w="38100">
              <a:solidFill>
                <a:srgbClr val="008000"/>
              </a:solidFill>
              <a:round/>
              <a:headEnd/>
              <a:tailEnd type="triangle" w="med" len="med"/>
            </a:ln>
            <a:extLst/>
          </p:spPr>
          <p:txBody>
            <a:bodyPr/>
            <a:lstStyle/>
            <a:p>
              <a:pPr>
                <a:defRPr/>
              </a:pPr>
              <a:endParaRPr lang="en-US" sz="1350">
                <a:cs typeface="Arial" pitchFamily="34" charset="0"/>
              </a:endParaRPr>
            </a:p>
          </p:txBody>
        </p:sp>
        <p:grpSp>
          <p:nvGrpSpPr>
            <p:cNvPr id="2" name="Group 1">
              <a:extLst>
                <a:ext uri="{FF2B5EF4-FFF2-40B4-BE49-F238E27FC236}">
                  <a16:creationId xmlns:a16="http://schemas.microsoft.com/office/drawing/2014/main" id="{04EF7587-476B-47BA-941C-D217A59A7B6B}"/>
                </a:ext>
              </a:extLst>
            </p:cNvPr>
            <p:cNvGrpSpPr/>
            <p:nvPr/>
          </p:nvGrpSpPr>
          <p:grpSpPr>
            <a:xfrm>
              <a:off x="7210695" y="3028273"/>
              <a:ext cx="1107227" cy="3212049"/>
              <a:chOff x="5686695" y="3028272"/>
              <a:chExt cx="1107227" cy="3212049"/>
            </a:xfrm>
          </p:grpSpPr>
          <p:sp>
            <p:nvSpPr>
              <p:cNvPr id="105" name="Text Box 50"/>
              <p:cNvSpPr txBox="1">
                <a:spLocks noChangeArrowheads="1"/>
              </p:cNvSpPr>
              <p:nvPr/>
            </p:nvSpPr>
            <p:spPr bwMode="auto">
              <a:xfrm>
                <a:off x="5686695" y="5316992"/>
                <a:ext cx="1107227" cy="923329"/>
              </a:xfrm>
              <a:prstGeom prst="rect">
                <a:avLst/>
              </a:prstGeom>
              <a:noFill/>
              <a:ln w="9525">
                <a:noFill/>
                <a:miter lim="800000"/>
                <a:headEnd/>
                <a:tailEnd/>
              </a:ln>
              <a:effectLst/>
            </p:spPr>
            <p:txBody>
              <a:bodyPr wrap="none">
                <a:spAutoFit/>
              </a:bodyPr>
              <a:lstStyle/>
              <a:p>
                <a:pPr algn="ctr">
                  <a:defRPr/>
                </a:pPr>
                <a:r>
                  <a:rPr lang="en-US" sz="1200" dirty="0">
                    <a:solidFill>
                      <a:schemeClr val="accent2"/>
                    </a:solidFill>
                  </a:rPr>
                  <a:t>73 </a:t>
                </a:r>
                <a:endParaRPr lang="en-US" sz="1350" dirty="0">
                  <a:solidFill>
                    <a:schemeClr val="accent2"/>
                  </a:solidFill>
                </a:endParaRPr>
              </a:p>
              <a:p>
                <a:pPr algn="ctr">
                  <a:defRPr/>
                </a:pPr>
                <a:r>
                  <a:rPr lang="en-US" sz="1350" dirty="0">
                    <a:solidFill>
                      <a:schemeClr val="accent2"/>
                    </a:solidFill>
                  </a:rPr>
                  <a:t>Expected</a:t>
                </a:r>
              </a:p>
              <a:p>
                <a:pPr algn="ctr">
                  <a:defRPr/>
                </a:pPr>
                <a:r>
                  <a:rPr lang="en-US" sz="1350" dirty="0">
                    <a:solidFill>
                      <a:schemeClr val="accent2"/>
                    </a:solidFill>
                  </a:rPr>
                  <a:t>OCS</a:t>
                </a:r>
              </a:p>
            </p:txBody>
          </p:sp>
          <p:sp>
            <p:nvSpPr>
              <p:cNvPr id="106" name="Line 51"/>
              <p:cNvSpPr>
                <a:spLocks noChangeShapeType="1"/>
              </p:cNvSpPr>
              <p:nvPr/>
            </p:nvSpPr>
            <p:spPr bwMode="auto">
              <a:xfrm>
                <a:off x="6231578" y="3028272"/>
                <a:ext cx="0" cy="2028671"/>
              </a:xfrm>
              <a:prstGeom prst="line">
                <a:avLst/>
              </a:prstGeom>
              <a:noFill/>
              <a:ln w="38100">
                <a:solidFill>
                  <a:schemeClr val="accent2"/>
                </a:solidFill>
                <a:round/>
                <a:headEnd/>
                <a:tailEnd type="triangle" w="med" len="med"/>
              </a:ln>
              <a:extLst/>
            </p:spPr>
            <p:txBody>
              <a:bodyPr wrap="none" lIns="69056" tIns="34529" rIns="69056" bIns="34529" anchor="ctr"/>
              <a:lstStyle/>
              <a:p>
                <a:pPr>
                  <a:defRPr/>
                </a:pPr>
                <a:endParaRPr lang="en-US" sz="1350">
                  <a:cs typeface="Arial" pitchFamily="34" charset="0"/>
                </a:endParaRPr>
              </a:p>
            </p:txBody>
          </p:sp>
        </p:grpSp>
        <p:sp>
          <p:nvSpPr>
            <p:cNvPr id="107" name="Line 52"/>
            <p:cNvSpPr>
              <a:spLocks noChangeShapeType="1"/>
            </p:cNvSpPr>
            <p:nvPr/>
          </p:nvSpPr>
          <p:spPr bwMode="auto">
            <a:xfrm>
              <a:off x="7755578" y="5173822"/>
              <a:ext cx="0" cy="200363"/>
            </a:xfrm>
            <a:prstGeom prst="line">
              <a:avLst/>
            </a:prstGeom>
            <a:noFill/>
            <a:ln w="9525">
              <a:solidFill>
                <a:schemeClr val="tx1"/>
              </a:solidFill>
              <a:round/>
              <a:headEnd/>
              <a:tailEnd/>
            </a:ln>
            <a:extLst/>
          </p:spPr>
          <p:txBody>
            <a:bodyPr/>
            <a:lstStyle/>
            <a:p>
              <a:pPr>
                <a:defRPr/>
              </a:pPr>
              <a:endParaRPr lang="en-US" sz="1350">
                <a:cs typeface="Arial" pitchFamily="34" charset="0"/>
              </a:endParaRPr>
            </a:p>
          </p:txBody>
        </p:sp>
        <p:sp>
          <p:nvSpPr>
            <p:cNvPr id="108" name="Line 56"/>
            <p:cNvSpPr>
              <a:spLocks noChangeShapeType="1"/>
            </p:cNvSpPr>
            <p:nvPr/>
          </p:nvSpPr>
          <p:spPr bwMode="auto">
            <a:xfrm rot="11019832">
              <a:off x="8011801" y="2730644"/>
              <a:ext cx="128441" cy="2330568"/>
            </a:xfrm>
            <a:prstGeom prst="line">
              <a:avLst/>
            </a:prstGeom>
            <a:noFill/>
            <a:ln w="38100">
              <a:solidFill>
                <a:srgbClr val="008000"/>
              </a:solidFill>
              <a:round/>
              <a:headEnd/>
              <a:tailEnd type="triangle" w="med" len="med"/>
            </a:ln>
            <a:extLst/>
          </p:spPr>
          <p:txBody>
            <a:bodyPr wrap="none" lIns="69056" tIns="34529" rIns="69056" bIns="34529" anchor="ctr"/>
            <a:lstStyle/>
            <a:p>
              <a:pPr>
                <a:defRPr/>
              </a:pPr>
              <a:endParaRPr lang="en-US" sz="1350">
                <a:cs typeface="Arial" pitchFamily="34" charset="0"/>
              </a:endParaRPr>
            </a:p>
          </p:txBody>
        </p:sp>
        <p:sp>
          <p:nvSpPr>
            <p:cNvPr id="109" name="Text Box 54"/>
            <p:cNvSpPr txBox="1">
              <a:spLocks noChangeArrowheads="1"/>
            </p:cNvSpPr>
            <p:nvPr/>
          </p:nvSpPr>
          <p:spPr bwMode="auto">
            <a:xfrm>
              <a:off x="7907927" y="5208339"/>
              <a:ext cx="861776" cy="923329"/>
            </a:xfrm>
            <a:prstGeom prst="rect">
              <a:avLst/>
            </a:prstGeom>
            <a:noFill/>
            <a:ln>
              <a:noFill/>
            </a:ln>
            <a:extLst/>
          </p:spPr>
          <p:txBody>
            <a:bodyPr wrap="none">
              <a:spAutoFit/>
            </a:bodyPr>
            <a:lstStyle/>
            <a:p>
              <a:pPr algn="ctr"/>
              <a:r>
                <a:rPr lang="en-US" sz="1200" dirty="0">
                  <a:solidFill>
                    <a:srgbClr val="009900"/>
                  </a:solidFill>
                  <a:latin typeface="Arial" charset="0"/>
                </a:rPr>
                <a:t>76</a:t>
              </a:r>
            </a:p>
            <a:p>
              <a:pPr algn="ctr"/>
              <a:r>
                <a:rPr lang="en-US" sz="1350" dirty="0">
                  <a:solidFill>
                    <a:srgbClr val="009900"/>
                  </a:solidFill>
                  <a:latin typeface="Arial" charset="0"/>
                </a:rPr>
                <a:t>Rated</a:t>
              </a:r>
            </a:p>
            <a:p>
              <a:pPr algn="ctr"/>
              <a:r>
                <a:rPr lang="en-US" sz="1350" dirty="0">
                  <a:solidFill>
                    <a:srgbClr val="009900"/>
                  </a:solidFill>
                  <a:latin typeface="Arial" charset="0"/>
                </a:rPr>
                <a:t>OCS</a:t>
              </a:r>
              <a:endParaRPr lang="en-US" sz="1200" dirty="0">
                <a:solidFill>
                  <a:srgbClr val="009900"/>
                </a:solidFill>
                <a:latin typeface="Arial" charset="0"/>
              </a:endParaRPr>
            </a:p>
          </p:txBody>
        </p:sp>
        <p:sp>
          <p:nvSpPr>
            <p:cNvPr id="110" name="Oval 42"/>
            <p:cNvSpPr>
              <a:spLocks noChangeArrowheads="1"/>
            </p:cNvSpPr>
            <p:nvPr/>
          </p:nvSpPr>
          <p:spPr bwMode="auto">
            <a:xfrm>
              <a:off x="8001893" y="5173669"/>
              <a:ext cx="128588" cy="125412"/>
            </a:xfrm>
            <a:prstGeom prst="ellipse">
              <a:avLst/>
            </a:prstGeom>
            <a:solidFill>
              <a:srgbClr val="009900"/>
            </a:solidFill>
            <a:ln w="9525">
              <a:solidFill>
                <a:schemeClr val="tx1"/>
              </a:solidFill>
              <a:round/>
              <a:headEnd/>
              <a:tailEnd/>
            </a:ln>
          </p:spPr>
          <p:txBody>
            <a:bodyPr wrap="none" anchor="ctr"/>
            <a:lstStyle/>
            <a:p>
              <a:pPr>
                <a:defRPr/>
              </a:pPr>
              <a:endParaRPr lang="en-US" sz="1350">
                <a:solidFill>
                  <a:srgbClr val="00B050"/>
                </a:solidFill>
                <a:cs typeface="Arial" pitchFamily="34" charset="0"/>
              </a:endParaRPr>
            </a:p>
          </p:txBody>
        </p:sp>
        <p:sp>
          <p:nvSpPr>
            <p:cNvPr id="111" name="Rounded Rectangular Callout 110"/>
            <p:cNvSpPr>
              <a:spLocks noChangeArrowheads="1"/>
            </p:cNvSpPr>
            <p:nvPr/>
          </p:nvSpPr>
          <p:spPr bwMode="auto">
            <a:xfrm>
              <a:off x="8367811" y="3264396"/>
              <a:ext cx="1295400" cy="304800"/>
            </a:xfrm>
            <a:prstGeom prst="wedgeRoundRectCallout">
              <a:avLst>
                <a:gd name="adj1" fmla="val -80833"/>
                <a:gd name="adj2" fmla="val -145356"/>
                <a:gd name="adj3" fmla="val 16667"/>
              </a:avLst>
            </a:prstGeom>
            <a:noFill/>
            <a:ln w="9525" algn="ctr">
              <a:solidFill>
                <a:srgbClr val="333399"/>
              </a:solidFill>
              <a:round/>
              <a:headEnd/>
              <a:tailEnd/>
            </a:ln>
            <a:extLst/>
          </p:spPr>
          <p:txBody>
            <a:bodyPr anchor="ctr"/>
            <a:lstStyle/>
            <a:p>
              <a:pPr algn="ctr">
                <a:defRPr/>
              </a:pPr>
              <a:r>
                <a:rPr lang="en-US" sz="1050" dirty="0">
                  <a:solidFill>
                    <a:srgbClr val="003399"/>
                  </a:solidFill>
                  <a:cs typeface="Arial" pitchFamily="34" charset="0"/>
                  <a:sym typeface="Symbol" pitchFamily="18" charset="2"/>
                </a:rPr>
                <a:t> Delta </a:t>
              </a:r>
              <a:r>
                <a:rPr lang="en-US" sz="1050" dirty="0">
                  <a:solidFill>
                    <a:srgbClr val="003399"/>
                  </a:solidFill>
                  <a:cs typeface="Arial" pitchFamily="34" charset="0"/>
                </a:rPr>
                <a:t>OCS</a:t>
              </a:r>
            </a:p>
          </p:txBody>
        </p:sp>
        <p:grpSp>
          <p:nvGrpSpPr>
            <p:cNvPr id="112" name="Group 62"/>
            <p:cNvGrpSpPr>
              <a:grpSpLocks/>
            </p:cNvGrpSpPr>
            <p:nvPr/>
          </p:nvGrpSpPr>
          <p:grpSpPr bwMode="auto">
            <a:xfrm>
              <a:off x="8269270" y="2645173"/>
              <a:ext cx="1120371" cy="338555"/>
              <a:chOff x="7162800" y="3122246"/>
              <a:chExt cx="1120394" cy="338337"/>
            </a:xfrm>
          </p:grpSpPr>
          <p:sp>
            <p:nvSpPr>
              <p:cNvPr id="113" name="Right Brace 58"/>
              <p:cNvSpPr>
                <a:spLocks/>
              </p:cNvSpPr>
              <p:nvPr/>
            </p:nvSpPr>
            <p:spPr bwMode="auto">
              <a:xfrm>
                <a:off x="7162800" y="3123834"/>
                <a:ext cx="152403" cy="304604"/>
              </a:xfrm>
              <a:prstGeom prst="rightBrace">
                <a:avLst>
                  <a:gd name="adj1" fmla="val 8333"/>
                  <a:gd name="adj2" fmla="val 50000"/>
                </a:avLst>
              </a:prstGeom>
              <a:noFill/>
              <a:ln w="9525" algn="ctr">
                <a:solidFill>
                  <a:srgbClr val="009900"/>
                </a:solidFill>
                <a:round/>
                <a:headEnd/>
                <a:tailEnd/>
              </a:ln>
              <a:extLst/>
            </p:spPr>
            <p:txBody>
              <a:bodyPr anchor="ctr"/>
              <a:lstStyle/>
              <a:p>
                <a:pPr algn="ctr">
                  <a:defRPr/>
                </a:pPr>
                <a:endParaRPr lang="en-US" sz="2100">
                  <a:solidFill>
                    <a:schemeClr val="bg1"/>
                  </a:solidFill>
                  <a:cs typeface="Arial" pitchFamily="34" charset="0"/>
                </a:endParaRPr>
              </a:p>
            </p:txBody>
          </p:sp>
          <p:sp>
            <p:nvSpPr>
              <p:cNvPr id="114" name="Text Box 137"/>
              <p:cNvSpPr txBox="1">
                <a:spLocks noChangeArrowheads="1"/>
              </p:cNvSpPr>
              <p:nvPr/>
            </p:nvSpPr>
            <p:spPr bwMode="auto">
              <a:xfrm>
                <a:off x="7329494" y="3122246"/>
                <a:ext cx="953700" cy="338337"/>
              </a:xfrm>
              <a:prstGeom prst="rect">
                <a:avLst/>
              </a:prstGeom>
              <a:noFill/>
              <a:ln>
                <a:noFill/>
              </a:ln>
              <a:extLst/>
            </p:spPr>
            <p:txBody>
              <a:bodyPr wrap="none">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a:defRPr/>
                </a:pPr>
                <a:r>
                  <a:rPr lang="en-US" sz="1050" dirty="0">
                    <a:solidFill>
                      <a:srgbClr val="009900"/>
                    </a:solidFill>
                    <a:latin typeface="+mn-lt"/>
                    <a:cs typeface="Arial" pitchFamily="34" charset="0"/>
                    <a:sym typeface="Symbol" pitchFamily="18" charset="2"/>
                  </a:rPr>
                  <a:t>Delta Pay</a:t>
                </a:r>
                <a:endParaRPr lang="en-US" sz="1050" b="0" dirty="0">
                  <a:solidFill>
                    <a:srgbClr val="009900"/>
                  </a:solidFill>
                  <a:latin typeface="+mn-lt"/>
                  <a:cs typeface="Arial" pitchFamily="34" charset="0"/>
                </a:endParaRPr>
              </a:p>
            </p:txBody>
          </p:sp>
        </p:grpSp>
        <p:grpSp>
          <p:nvGrpSpPr>
            <p:cNvPr id="115" name="Group 65"/>
            <p:cNvGrpSpPr>
              <a:grpSpLocks/>
            </p:cNvGrpSpPr>
            <p:nvPr/>
          </p:nvGrpSpPr>
          <p:grpSpPr bwMode="auto">
            <a:xfrm>
              <a:off x="6597689" y="2147093"/>
              <a:ext cx="1447800" cy="566737"/>
              <a:chOff x="5486400" y="2557046"/>
              <a:chExt cx="1447800" cy="567154"/>
            </a:xfrm>
          </p:grpSpPr>
          <p:sp>
            <p:nvSpPr>
              <p:cNvPr id="116" name="Text Box 34"/>
              <p:cNvSpPr txBox="1">
                <a:spLocks noChangeArrowheads="1"/>
              </p:cNvSpPr>
              <p:nvPr/>
            </p:nvSpPr>
            <p:spPr bwMode="auto">
              <a:xfrm>
                <a:off x="5486400" y="2557046"/>
                <a:ext cx="1116803" cy="369604"/>
              </a:xfrm>
              <a:prstGeom prst="rect">
                <a:avLst/>
              </a:prstGeom>
              <a:noFill/>
              <a:ln>
                <a:noFill/>
              </a:ln>
              <a:extLst/>
            </p:spPr>
            <p:txBody>
              <a:bodyPr wrap="none">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eaLnBrk="1" hangingPunct="1">
                  <a:defRPr/>
                </a:pPr>
                <a:r>
                  <a:rPr lang="en-US" dirty="0">
                    <a:solidFill>
                      <a:srgbClr val="009900"/>
                    </a:solidFill>
                    <a:latin typeface="+mn-lt"/>
                    <a:cs typeface="Arial" pitchFamily="34" charset="0"/>
                  </a:rPr>
                  <a:t>Target Pay</a:t>
                </a:r>
                <a:endParaRPr lang="en-US" sz="2100" dirty="0">
                  <a:solidFill>
                    <a:srgbClr val="009900"/>
                  </a:solidFill>
                  <a:latin typeface="+mn-lt"/>
                  <a:cs typeface="Arial" pitchFamily="34" charset="0"/>
                </a:endParaRPr>
              </a:p>
            </p:txBody>
          </p:sp>
          <p:sp>
            <p:nvSpPr>
              <p:cNvPr id="117" name="Line 35"/>
              <p:cNvSpPr>
                <a:spLocks noChangeShapeType="1"/>
              </p:cNvSpPr>
              <p:nvPr/>
            </p:nvSpPr>
            <p:spPr bwMode="auto">
              <a:xfrm>
                <a:off x="6096000" y="2895432"/>
                <a:ext cx="838200" cy="228768"/>
              </a:xfrm>
              <a:prstGeom prst="line">
                <a:avLst/>
              </a:prstGeom>
              <a:noFill/>
              <a:ln w="9525">
                <a:solidFill>
                  <a:srgbClr val="009900"/>
                </a:solidFill>
                <a:round/>
                <a:headEnd/>
                <a:tailEnd type="triangle" w="med" len="med"/>
              </a:ln>
              <a:extLst/>
            </p:spPr>
            <p:txBody>
              <a:bodyPr wrap="none" anchor="ctr"/>
              <a:lstStyle/>
              <a:p>
                <a:pPr>
                  <a:defRPr/>
                </a:pPr>
                <a:endParaRPr lang="en-US" sz="1350">
                  <a:cs typeface="Arial" pitchFamily="34" charset="0"/>
                </a:endParaRPr>
              </a:p>
            </p:txBody>
          </p:sp>
        </p:grpSp>
        <p:sp>
          <p:nvSpPr>
            <p:cNvPr id="118" name="Line 11"/>
            <p:cNvSpPr>
              <a:spLocks noChangeShapeType="1"/>
            </p:cNvSpPr>
            <p:nvPr/>
          </p:nvSpPr>
          <p:spPr bwMode="auto">
            <a:xfrm>
              <a:off x="3226436" y="2115186"/>
              <a:ext cx="60325" cy="3175"/>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grpSp>
      <p:sp>
        <p:nvSpPr>
          <p:cNvPr id="68" name="Slide Number Placeholder 3">
            <a:extLst>
              <a:ext uri="{FF2B5EF4-FFF2-40B4-BE49-F238E27FC236}">
                <a16:creationId xmlns:a16="http://schemas.microsoft.com/office/drawing/2014/main" id="{9C266946-A188-4366-BCDC-9C17978EBE9F}"/>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65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9" name="Rectangle 2"/>
          <p:cNvSpPr>
            <a:spLocks noGrp="1" noChangeArrowheads="1"/>
          </p:cNvSpPr>
          <p:nvPr>
            <p:ph type="title" idx="4294967295"/>
          </p:nvPr>
        </p:nvSpPr>
        <p:spPr>
          <a:xfrm>
            <a:off x="0" y="278565"/>
            <a:ext cx="9144000" cy="896334"/>
          </a:xfrm>
          <a:prstGeom prst="rect">
            <a:avLst/>
          </a:prstGeom>
        </p:spPr>
        <p:txBody>
          <a:bodyPr>
            <a:noAutofit/>
          </a:bodyPr>
          <a:lstStyle/>
          <a:p>
            <a:r>
              <a:rPr lang="en-US" dirty="0"/>
              <a:t>CCAS</a:t>
            </a:r>
            <a:r>
              <a:rPr lang="en-US" sz="2400" dirty="0"/>
              <a:t/>
            </a:r>
            <a:br>
              <a:rPr lang="en-US" sz="2400" dirty="0"/>
            </a:br>
            <a:r>
              <a:rPr lang="en-US" sz="2400" dirty="0"/>
              <a:t> </a:t>
            </a:r>
            <a:r>
              <a:rPr lang="en-US" sz="2400" i="1" dirty="0"/>
              <a:t>Contribution Recognition Payout Criteria</a:t>
            </a:r>
            <a:endParaRPr lang="en-US" sz="2400" b="0" i="1" dirty="0"/>
          </a:p>
        </p:txBody>
      </p:sp>
      <p:graphicFrame>
        <p:nvGraphicFramePr>
          <p:cNvPr id="23" name="Group 40"/>
          <p:cNvGraphicFramePr>
            <a:graphicFrameLocks noGrp="1"/>
          </p:cNvGraphicFramePr>
          <p:nvPr>
            <p:extLst>
              <p:ext uri="{D42A27DB-BD31-4B8C-83A1-F6EECF244321}">
                <p14:modId xmlns:p14="http://schemas.microsoft.com/office/powerpoint/2010/main" val="3331659164"/>
              </p:ext>
            </p:extLst>
          </p:nvPr>
        </p:nvGraphicFramePr>
        <p:xfrm>
          <a:off x="1396358" y="4365674"/>
          <a:ext cx="6457950" cy="2005685"/>
        </p:xfrm>
        <a:graphic>
          <a:graphicData uri="http://schemas.openxmlformats.org/drawingml/2006/table">
            <a:tbl>
              <a:tblPr/>
              <a:tblGrid>
                <a:gridCol w="131445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742950">
                  <a:extLst>
                    <a:ext uri="{9D8B030D-6E8A-4147-A177-3AD203B41FA5}">
                      <a16:colId xmlns:a16="http://schemas.microsoft.com/office/drawing/2014/main" val="20004"/>
                    </a:ext>
                  </a:extLst>
                </a:gridCol>
              </a:tblGrid>
              <a:tr h="43441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rPr>
                        <a:t>Compensation Category</a:t>
                      </a:r>
                    </a:p>
                  </a:txBody>
                  <a:tcPr marL="68580" marR="68580" marT="34295" marB="342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rPr>
                        <a:t>General Pay Increase</a:t>
                      </a:r>
                    </a:p>
                  </a:txBody>
                  <a:tcPr marL="68580" marR="68580"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rPr>
                        <a:t>Contribution Rating Increase</a:t>
                      </a:r>
                    </a:p>
                  </a:txBody>
                  <a:tcPr marL="68580" marR="68580"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rPr>
                        <a:t>Contribution Award</a:t>
                      </a:r>
                    </a:p>
                  </a:txBody>
                  <a:tcPr marL="68580" marR="68580"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000099"/>
                          </a:solidFill>
                          <a:effectLst/>
                          <a:latin typeface="Arial" charset="0"/>
                        </a:rPr>
                        <a:t>Locality Pay </a:t>
                      </a:r>
                    </a:p>
                  </a:txBody>
                  <a:tcPr marL="68580" marR="68580" marT="34295" marB="342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480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3300"/>
                          </a:solidFill>
                          <a:effectLst/>
                          <a:latin typeface="Arial" charset="0"/>
                        </a:rPr>
                        <a:t>Over-compensated</a:t>
                      </a:r>
                    </a:p>
                  </a:txBody>
                  <a:tcPr marL="68580" marR="68580" marT="34295" marB="342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Can be given in full, reduced or denied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No</a:t>
                      </a:r>
                    </a:p>
                  </a:txBody>
                  <a:tcPr marL="68580" marR="68580"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No</a:t>
                      </a:r>
                    </a:p>
                  </a:txBody>
                  <a:tcPr marL="68580" marR="68580"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Yes</a:t>
                      </a:r>
                    </a:p>
                  </a:txBody>
                  <a:tcPr marL="68580" marR="68580" marT="34295" marB="342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12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CC00"/>
                          </a:solidFill>
                          <a:effectLst/>
                          <a:latin typeface="Arial" charset="0"/>
                        </a:rPr>
                        <a:t>Appropriately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CC00"/>
                          </a:solidFill>
                          <a:effectLst/>
                          <a:latin typeface="Arial" charset="0"/>
                        </a:rPr>
                        <a:t>Compensated</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Yes</a:t>
                      </a:r>
                    </a:p>
                  </a:txBody>
                  <a:tcPr marL="68580" marR="68580"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Yes – up to 6%</a:t>
                      </a:r>
                    </a:p>
                  </a:txBody>
                  <a:tcPr marL="68580" marR="68580"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Yes</a:t>
                      </a:r>
                    </a:p>
                  </a:txBody>
                  <a:tcPr marL="68580" marR="68580"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Yes</a:t>
                      </a:r>
                    </a:p>
                  </a:txBody>
                  <a:tcPr marL="68580" marR="68580" marT="34295" marB="342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12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7030A0"/>
                          </a:solidFill>
                          <a:effectLst/>
                          <a:latin typeface="Arial" charset="0"/>
                        </a:rPr>
                        <a:t>Under-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7030A0"/>
                          </a:solidFill>
                          <a:effectLst/>
                          <a:latin typeface="Arial" charset="0"/>
                        </a:rPr>
                        <a:t>c</a:t>
                      </a:r>
                      <a:r>
                        <a:rPr kumimoji="0" lang="en-US" sz="1400" b="1" i="0" u="none" strike="noStrike" cap="none" normalizeH="0" baseline="0">
                          <a:ln>
                            <a:noFill/>
                          </a:ln>
                          <a:solidFill>
                            <a:srgbClr val="7030A0"/>
                          </a:solidFill>
                          <a:effectLst/>
                          <a:latin typeface="Arial" charset="0"/>
                        </a:rPr>
                        <a:t>ompensated</a:t>
                      </a:r>
                      <a:endParaRPr kumimoji="0" lang="en-US" sz="1400" b="1" i="0" u="none" strike="noStrike" cap="none" normalizeH="0" baseline="0" dirty="0">
                        <a:ln>
                          <a:noFill/>
                        </a:ln>
                        <a:solidFill>
                          <a:srgbClr val="7030A0"/>
                        </a:solidFill>
                        <a:effectLst/>
                        <a:latin typeface="Arial" charset="0"/>
                      </a:endParaRP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Yes</a:t>
                      </a:r>
                    </a:p>
                  </a:txBody>
                  <a:tcPr marL="68580" marR="68580"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Yes – up to 20%</a:t>
                      </a:r>
                    </a:p>
                  </a:txBody>
                  <a:tcPr marL="68580" marR="68580"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Yes</a:t>
                      </a:r>
                    </a:p>
                  </a:txBody>
                  <a:tcPr marL="68580" marR="68580"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292929"/>
                          </a:solidFill>
                          <a:effectLst/>
                          <a:latin typeface="Arial" charset="0"/>
                        </a:rPr>
                        <a:t>Yes</a:t>
                      </a:r>
                    </a:p>
                  </a:txBody>
                  <a:tcPr marL="68580" marR="68580" marT="34295" marB="342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 name="TextBox 43"/>
          <p:cNvSpPr txBox="1">
            <a:spLocks noChangeArrowheads="1"/>
          </p:cNvSpPr>
          <p:nvPr/>
        </p:nvSpPr>
        <p:spPr bwMode="auto">
          <a:xfrm>
            <a:off x="2239995" y="1317197"/>
            <a:ext cx="4664009" cy="461665"/>
          </a:xfrm>
          <a:prstGeom prst="rect">
            <a:avLst/>
          </a:prstGeom>
          <a:noFill/>
          <a:ln>
            <a:noFill/>
          </a:ln>
          <a:extLst/>
        </p:spPr>
        <p:txBody>
          <a:bodyPr wrap="square">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algn="ctr" eaLnBrk="1" hangingPunct="1">
              <a:defRPr/>
            </a:pPr>
            <a:r>
              <a:rPr lang="en-US" sz="2400" dirty="0">
                <a:latin typeface="+mn-lt"/>
                <a:cs typeface="Arial" pitchFamily="34" charset="0"/>
              </a:rPr>
              <a:t>Basic Pay Adjustment Guidelines</a:t>
            </a:r>
          </a:p>
        </p:txBody>
      </p:sp>
      <p:sp>
        <p:nvSpPr>
          <p:cNvPr id="36" name="TextBox 78"/>
          <p:cNvSpPr txBox="1">
            <a:spLocks noChangeArrowheads="1"/>
          </p:cNvSpPr>
          <p:nvPr/>
        </p:nvSpPr>
        <p:spPr bwMode="auto">
          <a:xfrm>
            <a:off x="4028957" y="1901820"/>
            <a:ext cx="4449801" cy="2349361"/>
          </a:xfrm>
          <a:prstGeom prst="rect">
            <a:avLst/>
          </a:prstGeom>
          <a:noFill/>
          <a:ln>
            <a:noFill/>
          </a:ln>
          <a:extLst/>
        </p:spPr>
        <p:txBody>
          <a:bodyPr wrap="square">
            <a:spAutoFit/>
          </a:bodyPr>
          <a:lstStyle>
            <a:lvl1pPr marL="231775" indent="-231775"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marL="257175" indent="-257175" eaLnBrk="1" hangingPunct="1">
              <a:spcBef>
                <a:spcPts val="900"/>
              </a:spcBef>
              <a:buFont typeface="Arial" panose="020B0604020202020204" pitchFamily="34" charset="0"/>
              <a:buChar char="•"/>
              <a:defRPr/>
            </a:pPr>
            <a:r>
              <a:rPr lang="en-US" sz="2000" b="0" dirty="0">
                <a:latin typeface="+mn-lt"/>
                <a:cs typeface="Arial" pitchFamily="34" charset="0"/>
              </a:rPr>
              <a:t>Three forms of compensation available depending on the category into which employee falls (see chart below)</a:t>
            </a:r>
          </a:p>
          <a:p>
            <a:pPr marL="257175" indent="-257175" eaLnBrk="1" hangingPunct="1">
              <a:spcBef>
                <a:spcPts val="400"/>
              </a:spcBef>
              <a:buFont typeface="Arial" panose="020B0604020202020204" pitchFamily="34" charset="0"/>
              <a:buChar char="•"/>
              <a:defRPr/>
            </a:pPr>
            <a:r>
              <a:rPr lang="en-US" sz="2000" b="0" dirty="0">
                <a:latin typeface="+mn-lt"/>
                <a:cs typeface="Arial" pitchFamily="34" charset="0"/>
              </a:rPr>
              <a:t>General Pay Increase (GPI) may be reduced or denied</a:t>
            </a:r>
          </a:p>
          <a:p>
            <a:pPr marL="257175" indent="-257175" eaLnBrk="1" hangingPunct="1">
              <a:spcBef>
                <a:spcPts val="400"/>
              </a:spcBef>
              <a:buFont typeface="Arial" panose="020B0604020202020204" pitchFamily="34" charset="0"/>
              <a:buChar char="•"/>
              <a:defRPr/>
            </a:pPr>
            <a:r>
              <a:rPr lang="en-US" sz="2000" b="0" dirty="0">
                <a:latin typeface="+mn-lt"/>
                <a:cs typeface="Arial" pitchFamily="34" charset="0"/>
              </a:rPr>
              <a:t>Locality Pay is not at risk</a:t>
            </a:r>
          </a:p>
        </p:txBody>
      </p:sp>
      <p:grpSp>
        <p:nvGrpSpPr>
          <p:cNvPr id="4" name="Group 3">
            <a:extLst>
              <a:ext uri="{FF2B5EF4-FFF2-40B4-BE49-F238E27FC236}">
                <a16:creationId xmlns:a16="http://schemas.microsoft.com/office/drawing/2014/main" id="{A0A66F0E-50C3-4ED9-81A0-2C94B78A4CAE}"/>
              </a:ext>
            </a:extLst>
          </p:cNvPr>
          <p:cNvGrpSpPr/>
          <p:nvPr/>
        </p:nvGrpSpPr>
        <p:grpSpPr>
          <a:xfrm>
            <a:off x="807743" y="2196770"/>
            <a:ext cx="3411215" cy="1723836"/>
            <a:chOff x="617742" y="1998031"/>
            <a:chExt cx="3411215" cy="1723836"/>
          </a:xfrm>
        </p:grpSpPr>
        <p:grpSp>
          <p:nvGrpSpPr>
            <p:cNvPr id="25" name="Group 5"/>
            <p:cNvGrpSpPr>
              <a:grpSpLocks/>
            </p:cNvGrpSpPr>
            <p:nvPr/>
          </p:nvGrpSpPr>
          <p:grpSpPr bwMode="auto">
            <a:xfrm>
              <a:off x="918382" y="1998031"/>
              <a:ext cx="2529283" cy="1412692"/>
              <a:chOff x="996" y="1013"/>
              <a:chExt cx="4231" cy="1444"/>
            </a:xfrm>
          </p:grpSpPr>
          <p:sp>
            <p:nvSpPr>
              <p:cNvPr id="26" name="Line 7"/>
              <p:cNvSpPr>
                <a:spLocks noChangeShapeType="1"/>
              </p:cNvSpPr>
              <p:nvPr/>
            </p:nvSpPr>
            <p:spPr bwMode="auto">
              <a:xfrm>
                <a:off x="1004" y="1013"/>
                <a:ext cx="2" cy="1444"/>
              </a:xfrm>
              <a:prstGeom prst="line">
                <a:avLst/>
              </a:prstGeom>
              <a:noFill/>
              <a:ln w="0">
                <a:solidFill>
                  <a:srgbClr val="000000"/>
                </a:solidFill>
                <a:round/>
                <a:headEnd/>
                <a:tailEnd/>
              </a:ln>
              <a:extLst/>
            </p:spPr>
            <p:txBody>
              <a:bodyPr/>
              <a:lstStyle/>
              <a:p>
                <a:pPr>
                  <a:defRPr/>
                </a:pPr>
                <a:endParaRPr lang="en-US" sz="1350">
                  <a:cs typeface="Arial" pitchFamily="34" charset="0"/>
                </a:endParaRPr>
              </a:p>
            </p:txBody>
          </p:sp>
          <p:sp>
            <p:nvSpPr>
              <p:cNvPr id="27" name="Freeform 22"/>
              <p:cNvSpPr>
                <a:spLocks/>
              </p:cNvSpPr>
              <p:nvPr/>
            </p:nvSpPr>
            <p:spPr bwMode="auto">
              <a:xfrm>
                <a:off x="1185" y="1049"/>
                <a:ext cx="2993" cy="1018"/>
              </a:xfrm>
              <a:custGeom>
                <a:avLst/>
                <a:gdLst>
                  <a:gd name="T0" fmla="*/ 0 w 2991"/>
                  <a:gd name="T1" fmla="*/ 1018 h 1018"/>
                  <a:gd name="T2" fmla="*/ 2991 w 2991"/>
                  <a:gd name="T3" fmla="*/ 0 h 1018"/>
                  <a:gd name="T4" fmla="*/ 0 60000 65536"/>
                  <a:gd name="T5" fmla="*/ 0 60000 65536"/>
                  <a:gd name="T6" fmla="*/ 0 w 2991"/>
                  <a:gd name="T7" fmla="*/ 0 h 1018"/>
                  <a:gd name="T8" fmla="*/ 2991 w 2991"/>
                  <a:gd name="T9" fmla="*/ 1018 h 1018"/>
                </a:gdLst>
                <a:ahLst/>
                <a:cxnLst>
                  <a:cxn ang="T4">
                    <a:pos x="T0" y="T1"/>
                  </a:cxn>
                  <a:cxn ang="T5">
                    <a:pos x="T2" y="T3"/>
                  </a:cxn>
                </a:cxnLst>
                <a:rect l="T6" t="T7" r="T8" b="T9"/>
                <a:pathLst>
                  <a:path w="2991" h="1018">
                    <a:moveTo>
                      <a:pt x="0" y="1018"/>
                    </a:moveTo>
                    <a:cubicBezTo>
                      <a:pt x="1420" y="550"/>
                      <a:pt x="2840" y="83"/>
                      <a:pt x="2991" y="0"/>
                    </a:cubicBezTo>
                  </a:path>
                </a:pathLst>
              </a:custGeom>
              <a:noFill/>
              <a:ln>
                <a:noFill/>
              </a:ln>
              <a:extLst/>
            </p:spPr>
            <p:txBody>
              <a:bodyPr wrap="none" lIns="69056" tIns="34529" rIns="69056" bIns="34529" anchor="ctr"/>
              <a:lstStyle/>
              <a:p>
                <a:pPr>
                  <a:defRPr/>
                </a:pPr>
                <a:endParaRPr lang="en-US" sz="1350">
                  <a:cs typeface="Arial" pitchFamily="34" charset="0"/>
                </a:endParaRPr>
              </a:p>
            </p:txBody>
          </p:sp>
          <p:grpSp>
            <p:nvGrpSpPr>
              <p:cNvPr id="28" name="Group 23"/>
              <p:cNvGrpSpPr>
                <a:grpSpLocks/>
              </p:cNvGrpSpPr>
              <p:nvPr/>
            </p:nvGrpSpPr>
            <p:grpSpPr bwMode="auto">
              <a:xfrm>
                <a:off x="1068" y="1133"/>
                <a:ext cx="3976" cy="1217"/>
                <a:chOff x="1200" y="1775"/>
                <a:chExt cx="3976" cy="1217"/>
              </a:xfrm>
            </p:grpSpPr>
            <p:sp>
              <p:nvSpPr>
                <p:cNvPr id="34" name="Freeform 24"/>
                <p:cNvSpPr>
                  <a:spLocks/>
                </p:cNvSpPr>
                <p:nvPr/>
              </p:nvSpPr>
              <p:spPr bwMode="auto">
                <a:xfrm>
                  <a:off x="1200" y="1775"/>
                  <a:ext cx="3619" cy="1191"/>
                </a:xfrm>
                <a:custGeom>
                  <a:avLst/>
                  <a:gdLst>
                    <a:gd name="T0" fmla="*/ 0 w 2856"/>
                    <a:gd name="T1" fmla="*/ 2147483647 h 448"/>
                    <a:gd name="T2" fmla="*/ 75149290 w 2856"/>
                    <a:gd name="T3" fmla="*/ 0 h 448"/>
                    <a:gd name="T4" fmla="*/ 0 60000 65536"/>
                    <a:gd name="T5" fmla="*/ 0 60000 65536"/>
                    <a:gd name="T6" fmla="*/ 0 w 2856"/>
                    <a:gd name="T7" fmla="*/ 0 h 448"/>
                    <a:gd name="T8" fmla="*/ 2856 w 2856"/>
                    <a:gd name="T9" fmla="*/ 448 h 448"/>
                  </a:gdLst>
                  <a:ahLst/>
                  <a:cxnLst>
                    <a:cxn ang="T4">
                      <a:pos x="T0" y="T1"/>
                    </a:cxn>
                    <a:cxn ang="T5">
                      <a:pos x="T2" y="T3"/>
                    </a:cxn>
                  </a:cxnLst>
                  <a:rect l="T6" t="T7" r="T8" b="T9"/>
                  <a:pathLst>
                    <a:path w="2856" h="448">
                      <a:moveTo>
                        <a:pt x="0" y="448"/>
                      </a:moveTo>
                      <a:cubicBezTo>
                        <a:pt x="1009" y="339"/>
                        <a:pt x="2019" y="231"/>
                        <a:pt x="2856" y="0"/>
                      </a:cubicBezTo>
                    </a:path>
                  </a:pathLst>
                </a:custGeom>
                <a:noFill/>
                <a:ln w="9525">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sp>
              <p:nvSpPr>
                <p:cNvPr id="35" name="Freeform 26"/>
                <p:cNvSpPr>
                  <a:spLocks/>
                </p:cNvSpPr>
                <p:nvPr/>
              </p:nvSpPr>
              <p:spPr bwMode="auto">
                <a:xfrm>
                  <a:off x="1216" y="1918"/>
                  <a:ext cx="3960" cy="1073"/>
                </a:xfrm>
                <a:custGeom>
                  <a:avLst/>
                  <a:gdLst>
                    <a:gd name="T0" fmla="*/ 0 w 2856"/>
                    <a:gd name="T1" fmla="*/ 2147483647 h 448"/>
                    <a:gd name="T2" fmla="*/ 1522297133 w 2856"/>
                    <a:gd name="T3" fmla="*/ 0 h 448"/>
                    <a:gd name="T4" fmla="*/ 0 60000 65536"/>
                    <a:gd name="T5" fmla="*/ 0 60000 65536"/>
                    <a:gd name="T6" fmla="*/ 0 w 2856"/>
                    <a:gd name="T7" fmla="*/ 0 h 448"/>
                    <a:gd name="T8" fmla="*/ 2856 w 2856"/>
                    <a:gd name="T9" fmla="*/ 448 h 448"/>
                  </a:gdLst>
                  <a:ahLst/>
                  <a:cxnLst>
                    <a:cxn ang="T4">
                      <a:pos x="T0" y="T1"/>
                    </a:cxn>
                    <a:cxn ang="T5">
                      <a:pos x="T2" y="T3"/>
                    </a:cxn>
                  </a:cxnLst>
                  <a:rect l="T6" t="T7" r="T8" b="T9"/>
                  <a:pathLst>
                    <a:path w="2856" h="448">
                      <a:moveTo>
                        <a:pt x="0" y="448"/>
                      </a:moveTo>
                      <a:cubicBezTo>
                        <a:pt x="1009" y="339"/>
                        <a:pt x="2019" y="231"/>
                        <a:pt x="2856" y="0"/>
                      </a:cubicBezTo>
                    </a:path>
                  </a:pathLst>
                </a:custGeom>
                <a:noFill/>
                <a:ln w="6350">
                  <a:solidFill>
                    <a:schemeClr val="tx1"/>
                  </a:solidFill>
                  <a:round/>
                  <a:headEnd/>
                  <a:tailEnd/>
                </a:ln>
                <a:extLst/>
              </p:spPr>
              <p:txBody>
                <a:bodyPr wrap="none" lIns="69056" tIns="34529" rIns="69056" bIns="34529" anchor="ctr"/>
                <a:lstStyle/>
                <a:p>
                  <a:pPr>
                    <a:defRPr/>
                  </a:pPr>
                  <a:endParaRPr lang="en-US" sz="1350">
                    <a:cs typeface="Arial" pitchFamily="34" charset="0"/>
                  </a:endParaRPr>
                </a:p>
              </p:txBody>
            </p:sp>
          </p:grpSp>
          <p:sp>
            <p:nvSpPr>
              <p:cNvPr id="29" name="Line 30"/>
              <p:cNvSpPr>
                <a:spLocks noChangeShapeType="1"/>
              </p:cNvSpPr>
              <p:nvPr/>
            </p:nvSpPr>
            <p:spPr bwMode="auto">
              <a:xfrm>
                <a:off x="996" y="2450"/>
                <a:ext cx="4231" cy="0"/>
              </a:xfrm>
              <a:prstGeom prst="line">
                <a:avLst/>
              </a:prstGeom>
              <a:noFill/>
              <a:ln w="12700">
                <a:solidFill>
                  <a:schemeClr val="tx1"/>
                </a:solidFill>
                <a:round/>
                <a:headEnd/>
                <a:tailEnd/>
              </a:ln>
              <a:extLst/>
            </p:spPr>
            <p:txBody>
              <a:bodyPr wrap="none" lIns="69056" tIns="34529" rIns="69056" bIns="34529" anchor="ctr"/>
              <a:lstStyle/>
              <a:p>
                <a:pPr>
                  <a:defRPr/>
                </a:pPr>
                <a:endParaRPr lang="en-US" sz="1350" dirty="0">
                  <a:cs typeface="Arial" pitchFamily="34" charset="0"/>
                </a:endParaRPr>
              </a:p>
            </p:txBody>
          </p:sp>
          <p:sp>
            <p:nvSpPr>
              <p:cNvPr id="30" name="Text Box 34"/>
              <p:cNvSpPr txBox="1">
                <a:spLocks noChangeArrowheads="1"/>
              </p:cNvSpPr>
              <p:nvPr/>
            </p:nvSpPr>
            <p:spPr bwMode="auto">
              <a:xfrm>
                <a:off x="1161" y="1143"/>
                <a:ext cx="2373" cy="545"/>
              </a:xfrm>
              <a:prstGeom prst="rect">
                <a:avLst/>
              </a:prstGeom>
              <a:noFill/>
              <a:ln>
                <a:noFill/>
              </a:ln>
              <a:extLst/>
            </p:spPr>
            <p:txBody>
              <a:bodyPr wrap="square" lIns="69056" tIns="34529" rIns="69056" bIns="34529">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algn="ctr">
                  <a:buClr>
                    <a:schemeClr val="bg2"/>
                  </a:buClr>
                  <a:buSzPct val="75000"/>
                  <a:buFont typeface="Monotype Sorts"/>
                  <a:buNone/>
                  <a:defRPr/>
                </a:pPr>
                <a:r>
                  <a:rPr lang="en-US" sz="788" dirty="0">
                    <a:solidFill>
                      <a:srgbClr val="FF0000"/>
                    </a:solidFill>
                    <a:latin typeface="+mn-lt"/>
                    <a:cs typeface="Arial" pitchFamily="34" charset="0"/>
                  </a:rPr>
                  <a:t>Overcompensated</a:t>
                </a:r>
              </a:p>
              <a:p>
                <a:pPr algn="ctr">
                  <a:buClr>
                    <a:schemeClr val="bg2"/>
                  </a:buClr>
                  <a:buSzPct val="75000"/>
                  <a:buFont typeface="Monotype Sorts"/>
                  <a:buNone/>
                  <a:defRPr/>
                </a:pPr>
                <a:r>
                  <a:rPr lang="en-US" sz="788" dirty="0">
                    <a:solidFill>
                      <a:srgbClr val="FF0000"/>
                    </a:solidFill>
                    <a:latin typeface="+mn-lt"/>
                    <a:cs typeface="Arial" pitchFamily="34" charset="0"/>
                  </a:rPr>
                  <a:t>Region</a:t>
                </a:r>
              </a:p>
              <a:p>
                <a:pPr algn="ctr">
                  <a:buClr>
                    <a:schemeClr val="bg2"/>
                  </a:buClr>
                  <a:buSzPct val="75000"/>
                  <a:buFont typeface="Monotype Sorts"/>
                  <a:buNone/>
                  <a:defRPr/>
                </a:pPr>
                <a:r>
                  <a:rPr lang="en-US" sz="788" dirty="0">
                    <a:solidFill>
                      <a:srgbClr val="FF0000"/>
                    </a:solidFill>
                    <a:latin typeface="+mn-lt"/>
                    <a:cs typeface="Arial" pitchFamily="34" charset="0"/>
                  </a:rPr>
                  <a:t>(Above the upper rail)</a:t>
                </a:r>
              </a:p>
            </p:txBody>
          </p:sp>
          <p:sp>
            <p:nvSpPr>
              <p:cNvPr id="31" name="Oval 35"/>
              <p:cNvSpPr>
                <a:spLocks noChangeArrowheads="1"/>
              </p:cNvSpPr>
              <p:nvPr/>
            </p:nvSpPr>
            <p:spPr bwMode="auto">
              <a:xfrm>
                <a:off x="3159" y="1356"/>
                <a:ext cx="181" cy="114"/>
              </a:xfrm>
              <a:prstGeom prst="ellipse">
                <a:avLst/>
              </a:prstGeom>
              <a:solidFill>
                <a:srgbClr val="FF0000"/>
              </a:solidFill>
              <a:ln>
                <a:noFill/>
              </a:ln>
              <a:extLst/>
            </p:spPr>
            <p:txBody>
              <a:bodyPr wrap="none" lIns="69056" tIns="34529" rIns="69056" bIns="34529" anchor="ctr"/>
              <a:lstStyle/>
              <a:p>
                <a:pPr algn="ctr">
                  <a:defRPr/>
                </a:pPr>
                <a:endParaRPr lang="en-US" sz="1350">
                  <a:cs typeface="Arial" pitchFamily="34" charset="0"/>
                </a:endParaRPr>
              </a:p>
            </p:txBody>
          </p:sp>
          <p:sp>
            <p:nvSpPr>
              <p:cNvPr id="32" name="Oval 37"/>
              <p:cNvSpPr>
                <a:spLocks noChangeArrowheads="1"/>
              </p:cNvSpPr>
              <p:nvPr/>
            </p:nvSpPr>
            <p:spPr bwMode="auto">
              <a:xfrm>
                <a:off x="3640" y="1912"/>
                <a:ext cx="159" cy="106"/>
              </a:xfrm>
              <a:prstGeom prst="ellipse">
                <a:avLst/>
              </a:prstGeom>
              <a:solidFill>
                <a:srgbClr val="800080"/>
              </a:solidFill>
              <a:ln>
                <a:noFill/>
              </a:ln>
              <a:extLst/>
            </p:spPr>
            <p:txBody>
              <a:bodyPr wrap="none" lIns="69056" tIns="34529" rIns="69056" bIns="34529" anchor="ctr"/>
              <a:lstStyle/>
              <a:p>
                <a:pPr algn="ctr">
                  <a:defRPr/>
                </a:pPr>
                <a:endParaRPr lang="en-US" sz="1350">
                  <a:cs typeface="Arial" pitchFamily="34" charset="0"/>
                </a:endParaRPr>
              </a:p>
            </p:txBody>
          </p:sp>
          <p:sp>
            <p:nvSpPr>
              <p:cNvPr id="33" name="Oval 39"/>
              <p:cNvSpPr>
                <a:spLocks noChangeArrowheads="1"/>
              </p:cNvSpPr>
              <p:nvPr/>
            </p:nvSpPr>
            <p:spPr bwMode="auto">
              <a:xfrm>
                <a:off x="3973" y="1502"/>
                <a:ext cx="141" cy="111"/>
              </a:xfrm>
              <a:prstGeom prst="ellipse">
                <a:avLst/>
              </a:prstGeom>
              <a:solidFill>
                <a:srgbClr val="00CC00"/>
              </a:solidFill>
              <a:ln>
                <a:noFill/>
              </a:ln>
              <a:extLst/>
            </p:spPr>
            <p:txBody>
              <a:bodyPr wrap="none" lIns="69056" tIns="34529" rIns="69056" bIns="34529" anchor="ctr"/>
              <a:lstStyle/>
              <a:p>
                <a:pPr algn="ctr">
                  <a:defRPr/>
                </a:pPr>
                <a:endParaRPr lang="en-US" sz="1350">
                  <a:cs typeface="Arial" pitchFamily="34" charset="0"/>
                </a:endParaRPr>
              </a:p>
            </p:txBody>
          </p:sp>
        </p:grpSp>
        <p:sp>
          <p:nvSpPr>
            <p:cNvPr id="37" name="TextBox 36"/>
            <p:cNvSpPr txBox="1"/>
            <p:nvPr/>
          </p:nvSpPr>
          <p:spPr>
            <a:xfrm>
              <a:off x="617742" y="2216203"/>
              <a:ext cx="392415" cy="810222"/>
            </a:xfrm>
            <a:prstGeom prst="rect">
              <a:avLst/>
            </a:prstGeom>
            <a:noFill/>
          </p:spPr>
          <p:txBody>
            <a:bodyPr vert="vert270" wrap="none">
              <a:spAutoFit/>
            </a:bodyPr>
            <a:lstStyle/>
            <a:p>
              <a:pPr>
                <a:defRPr/>
              </a:pPr>
              <a:r>
                <a:rPr lang="en-US" sz="1350" b="1" dirty="0">
                  <a:solidFill>
                    <a:srgbClr val="27027D"/>
                  </a:solidFill>
                </a:rPr>
                <a:t>BASIC PAY</a:t>
              </a:r>
            </a:p>
          </p:txBody>
        </p:sp>
        <p:sp>
          <p:nvSpPr>
            <p:cNvPr id="38" name="TextBox 19"/>
            <p:cNvSpPr txBox="1">
              <a:spLocks noChangeArrowheads="1"/>
            </p:cNvSpPr>
            <p:nvPr/>
          </p:nvSpPr>
          <p:spPr bwMode="auto">
            <a:xfrm>
              <a:off x="1246539" y="3438048"/>
              <a:ext cx="1923083" cy="283819"/>
            </a:xfrm>
            <a:prstGeom prst="rect">
              <a:avLst/>
            </a:prstGeom>
            <a:noFill/>
            <a:ln>
              <a:noFill/>
            </a:ln>
            <a:extLst/>
          </p:spPr>
          <p:txBody>
            <a:bodyPr wrap="none">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eaLnBrk="1" hangingPunct="1">
                <a:defRPr/>
              </a:pPr>
              <a:r>
                <a:rPr lang="en-US" sz="900" dirty="0">
                  <a:solidFill>
                    <a:srgbClr val="27027D"/>
                  </a:solidFill>
                  <a:latin typeface="+mn-lt"/>
                  <a:cs typeface="Arial" pitchFamily="34" charset="0"/>
                </a:rPr>
                <a:t>OVERALL CONTRIBUTION SCORE</a:t>
              </a:r>
            </a:p>
          </p:txBody>
        </p:sp>
        <p:sp>
          <p:nvSpPr>
            <p:cNvPr id="39" name="Text Box 34"/>
            <p:cNvSpPr txBox="1">
              <a:spLocks noChangeArrowheads="1"/>
            </p:cNvSpPr>
            <p:nvPr/>
          </p:nvSpPr>
          <p:spPr bwMode="auto">
            <a:xfrm>
              <a:off x="1542461" y="2798850"/>
              <a:ext cx="1999867" cy="610963"/>
            </a:xfrm>
            <a:prstGeom prst="rect">
              <a:avLst/>
            </a:prstGeom>
            <a:noFill/>
            <a:ln>
              <a:noFill/>
            </a:ln>
            <a:extLst/>
          </p:spPr>
          <p:txBody>
            <a:bodyPr lIns="69056" tIns="34529" rIns="69056" bIns="34529">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algn="ctr">
                <a:buClr>
                  <a:schemeClr val="bg2"/>
                </a:buClr>
                <a:buSzPct val="75000"/>
                <a:buFont typeface="Monotype Sorts"/>
                <a:buNone/>
                <a:defRPr/>
              </a:pPr>
              <a:endParaRPr lang="en-US" dirty="0">
                <a:solidFill>
                  <a:schemeClr val="accent6">
                    <a:lumMod val="75000"/>
                  </a:schemeClr>
                </a:solidFill>
                <a:latin typeface="+mn-lt"/>
                <a:cs typeface="Arial" pitchFamily="34" charset="0"/>
              </a:endParaRPr>
            </a:p>
            <a:p>
              <a:pPr algn="ctr">
                <a:buClr>
                  <a:schemeClr val="bg2"/>
                </a:buClr>
                <a:buSzPct val="75000"/>
                <a:buFont typeface="Monotype Sorts"/>
                <a:buNone/>
                <a:defRPr/>
              </a:pPr>
              <a:r>
                <a:rPr lang="en-US" sz="788" dirty="0">
                  <a:solidFill>
                    <a:srgbClr val="7030A0"/>
                  </a:solidFill>
                  <a:latin typeface="+mn-lt"/>
                  <a:cs typeface="Arial" pitchFamily="34" charset="0"/>
                </a:rPr>
                <a:t>Undercompensated Region</a:t>
              </a:r>
              <a:br>
                <a:rPr lang="en-US" sz="788" dirty="0">
                  <a:solidFill>
                    <a:srgbClr val="7030A0"/>
                  </a:solidFill>
                  <a:latin typeface="+mn-lt"/>
                  <a:cs typeface="Arial" pitchFamily="34" charset="0"/>
                </a:rPr>
              </a:br>
              <a:r>
                <a:rPr lang="en-US" sz="788" dirty="0">
                  <a:solidFill>
                    <a:srgbClr val="7030A0"/>
                  </a:solidFill>
                  <a:latin typeface="+mn-lt"/>
                  <a:cs typeface="Arial" pitchFamily="34" charset="0"/>
                </a:rPr>
                <a:t> (Below the lower rail)</a:t>
              </a:r>
            </a:p>
          </p:txBody>
        </p:sp>
        <p:sp>
          <p:nvSpPr>
            <p:cNvPr id="40" name="Text Box 34"/>
            <p:cNvSpPr txBox="1">
              <a:spLocks noChangeArrowheads="1"/>
            </p:cNvSpPr>
            <p:nvPr/>
          </p:nvSpPr>
          <p:spPr bwMode="auto">
            <a:xfrm>
              <a:off x="2708788" y="2532844"/>
              <a:ext cx="1320169" cy="383907"/>
            </a:xfrm>
            <a:prstGeom prst="rect">
              <a:avLst/>
            </a:prstGeom>
            <a:noFill/>
            <a:ln>
              <a:noFill/>
            </a:ln>
            <a:extLst/>
          </p:spPr>
          <p:txBody>
            <a:bodyPr wrap="square" lIns="69056" tIns="34529" rIns="69056" bIns="34529">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algn="ctr">
                <a:buClr>
                  <a:schemeClr val="bg2"/>
                </a:buClr>
                <a:buSzPct val="75000"/>
                <a:buFont typeface="Monotype Sorts"/>
                <a:buNone/>
                <a:defRPr/>
              </a:pPr>
              <a:r>
                <a:rPr lang="en-US" sz="788" dirty="0">
                  <a:solidFill>
                    <a:srgbClr val="33CC33"/>
                  </a:solidFill>
                  <a:latin typeface="+mn-lt"/>
                  <a:cs typeface="Arial" pitchFamily="34" charset="0"/>
                </a:rPr>
                <a:t>Normal Pay Region</a:t>
              </a:r>
              <a:br>
                <a:rPr lang="en-US" sz="788" dirty="0">
                  <a:solidFill>
                    <a:srgbClr val="33CC33"/>
                  </a:solidFill>
                  <a:latin typeface="+mn-lt"/>
                  <a:cs typeface="Arial" pitchFamily="34" charset="0"/>
                </a:rPr>
              </a:br>
              <a:r>
                <a:rPr lang="en-US" sz="788" dirty="0">
                  <a:solidFill>
                    <a:srgbClr val="33CC33"/>
                  </a:solidFill>
                  <a:latin typeface="+mn-lt"/>
                  <a:cs typeface="Arial" pitchFamily="34" charset="0"/>
                </a:rPr>
                <a:t>(Within the rails)</a:t>
              </a:r>
            </a:p>
          </p:txBody>
        </p:sp>
      </p:grpSp>
      <p:sp>
        <p:nvSpPr>
          <p:cNvPr id="41" name="TextBox 40"/>
          <p:cNvSpPr txBox="1"/>
          <p:nvPr/>
        </p:nvSpPr>
        <p:spPr>
          <a:xfrm>
            <a:off x="1051158" y="4032371"/>
            <a:ext cx="1960344" cy="300082"/>
          </a:xfrm>
          <a:prstGeom prst="rect">
            <a:avLst/>
          </a:prstGeom>
          <a:noFill/>
        </p:spPr>
        <p:txBody>
          <a:bodyPr wrap="square" rtlCol="0">
            <a:spAutoFit/>
          </a:bodyPr>
          <a:lstStyle/>
          <a:p>
            <a:pPr algn="ctr"/>
            <a:r>
              <a:rPr lang="en-US" sz="1350" b="1" dirty="0">
                <a:solidFill>
                  <a:srgbClr val="0070C0"/>
                </a:solidFill>
              </a:rPr>
              <a:t>Payout Eligibility</a:t>
            </a:r>
          </a:p>
        </p:txBody>
      </p:sp>
      <p:sp>
        <p:nvSpPr>
          <p:cNvPr id="22" name="Slide Number Placeholder 3">
            <a:extLst>
              <a:ext uri="{FF2B5EF4-FFF2-40B4-BE49-F238E27FC236}">
                <a16:creationId xmlns:a16="http://schemas.microsoft.com/office/drawing/2014/main" id="{A9AC4650-20CF-4D0B-9FD4-806C15D854C7}"/>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6707051"/>
            <a:ext cx="2057400" cy="150949"/>
          </a:xfrm>
        </p:spPr>
        <p:txBody>
          <a:bodyPr/>
          <a:lstStyle/>
          <a:p>
            <a:fld id="{F85093EB-6271-4776-AD74-9AC7DBDF4235}" type="slidenum">
              <a:rPr lang="en-US" smtClean="0"/>
              <a:t>67</a:t>
            </a:fld>
            <a:endParaRPr lang="en-US" dirty="0"/>
          </a:p>
        </p:txBody>
      </p:sp>
      <p:sp>
        <p:nvSpPr>
          <p:cNvPr id="5" name="Content Placeholder 4"/>
          <p:cNvSpPr>
            <a:spLocks noGrp="1"/>
          </p:cNvSpPr>
          <p:nvPr>
            <p:ph idx="4294967295"/>
          </p:nvPr>
        </p:nvSpPr>
        <p:spPr>
          <a:xfrm>
            <a:off x="630936" y="1447800"/>
            <a:ext cx="7882128" cy="4645149"/>
          </a:xfrm>
          <a:prstGeom prst="rect">
            <a:avLst/>
          </a:prstGeom>
        </p:spPr>
        <p:txBody>
          <a:bodyPr>
            <a:noAutofit/>
          </a:bodyPr>
          <a:lstStyle/>
          <a:p>
            <a:pPr marL="169069" lvl="2" indent="-164306">
              <a:lnSpc>
                <a:spcPct val="100000"/>
              </a:lnSpc>
              <a:buClr>
                <a:schemeClr val="tx1"/>
              </a:buClr>
            </a:pPr>
            <a:r>
              <a:rPr lang="en-US" sz="2800" dirty="0"/>
              <a:t>CCAS now includes assessment of the quality of </a:t>
            </a:r>
            <a:r>
              <a:rPr lang="en-US" sz="2800" b="1" dirty="0">
                <a:solidFill>
                  <a:srgbClr val="0070C0"/>
                </a:solidFill>
              </a:rPr>
              <a:t>performance</a:t>
            </a:r>
            <a:r>
              <a:rPr lang="en-US" sz="2800" dirty="0"/>
              <a:t> an employee demonstrates in achieving his/her expected contribution results during an appraisal cycle</a:t>
            </a:r>
          </a:p>
          <a:p>
            <a:pPr marL="516731" lvl="3" indent="-169069">
              <a:lnSpc>
                <a:spcPct val="100000"/>
              </a:lnSpc>
              <a:buClr>
                <a:schemeClr val="tx1"/>
              </a:buClr>
            </a:pPr>
            <a:r>
              <a:rPr lang="en-US" sz="2400" dirty="0"/>
              <a:t>Complies with title 10, U.S.C §1597(f), Reduction in Force (RIF) rules for DoD</a:t>
            </a:r>
          </a:p>
          <a:p>
            <a:pPr marL="169069" lvl="2" indent="-164306">
              <a:lnSpc>
                <a:spcPct val="100000"/>
              </a:lnSpc>
              <a:buClr>
                <a:schemeClr val="tx1"/>
              </a:buClr>
            </a:pPr>
            <a:r>
              <a:rPr lang="en-US" sz="2800" dirty="0"/>
              <a:t>Quality of Performance rating assigned to each factor in addition to contribution factor scores</a:t>
            </a:r>
          </a:p>
          <a:p>
            <a:pPr marL="511969" lvl="3" indent="-164306">
              <a:lnSpc>
                <a:spcPct val="100000"/>
              </a:lnSpc>
              <a:buClr>
                <a:schemeClr val="tx1"/>
              </a:buClr>
            </a:pPr>
            <a:r>
              <a:rPr lang="en-US" sz="2400" dirty="0"/>
              <a:t>Average of three performance factor ratings translates to the annual rating of record used for RIF and may be used for employee development or selection</a:t>
            </a:r>
            <a:endParaRPr lang="en-US" sz="2400" dirty="0">
              <a:solidFill>
                <a:srgbClr val="060606"/>
              </a:solidFill>
            </a:endParaRPr>
          </a:p>
        </p:txBody>
      </p:sp>
      <p:sp>
        <p:nvSpPr>
          <p:cNvPr id="6" name="Rectangle 2">
            <a:extLst>
              <a:ext uri="{FF2B5EF4-FFF2-40B4-BE49-F238E27FC236}">
                <a16:creationId xmlns:a16="http://schemas.microsoft.com/office/drawing/2014/main" id="{BAF6B833-B401-4E53-91A3-6B50F96343C4}"/>
              </a:ext>
            </a:extLst>
          </p:cNvPr>
          <p:cNvSpPr>
            <a:spLocks noGrp="1" noChangeArrowheads="1"/>
          </p:cNvSpPr>
          <p:nvPr>
            <p:ph type="title" idx="4294967295"/>
          </p:nvPr>
        </p:nvSpPr>
        <p:spPr>
          <a:xfrm>
            <a:off x="0" y="276100"/>
            <a:ext cx="9144000" cy="511695"/>
          </a:xfrm>
          <a:prstGeom prst="rect">
            <a:avLst/>
          </a:prstGeom>
        </p:spPr>
        <p:txBody>
          <a:bodyPr>
            <a:noAutofit/>
          </a:bodyPr>
          <a:lstStyle/>
          <a:p>
            <a:r>
              <a:rPr lang="en-US" dirty="0"/>
              <a:t>CCAS</a:t>
            </a:r>
            <a:r>
              <a:rPr lang="en-US" sz="2400" dirty="0"/>
              <a:t/>
            </a:r>
            <a:br>
              <a:rPr lang="en-US" sz="2400" dirty="0"/>
            </a:br>
            <a:r>
              <a:rPr lang="en-US" sz="2400" dirty="0"/>
              <a:t> </a:t>
            </a:r>
            <a:r>
              <a:rPr lang="en-US" sz="2400" i="1" dirty="0"/>
              <a:t>Quality of Performance</a:t>
            </a:r>
            <a:endParaRPr lang="en-US" sz="2400" b="0" i="1" dirty="0"/>
          </a:p>
        </p:txBody>
      </p:sp>
    </p:spTree>
    <p:extLst>
      <p:ext uri="{BB962C8B-B14F-4D97-AF65-F5344CB8AC3E}">
        <p14:creationId xmlns:p14="http://schemas.microsoft.com/office/powerpoint/2010/main" val="260182606"/>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6707051"/>
            <a:ext cx="2057400" cy="150949"/>
          </a:xfrm>
        </p:spPr>
        <p:txBody>
          <a:bodyPr/>
          <a:lstStyle/>
          <a:p>
            <a:fld id="{F85093EB-6271-4776-AD74-9AC7DBDF4235}" type="slidenum">
              <a:rPr lang="en-US" smtClean="0"/>
              <a:t>68</a:t>
            </a:fld>
            <a:endParaRPr lang="en-US" dirty="0"/>
          </a:p>
        </p:txBody>
      </p:sp>
      <p:sp>
        <p:nvSpPr>
          <p:cNvPr id="5" name="Content Placeholder 4"/>
          <p:cNvSpPr>
            <a:spLocks noGrp="1"/>
          </p:cNvSpPr>
          <p:nvPr>
            <p:ph idx="4294967295"/>
          </p:nvPr>
        </p:nvSpPr>
        <p:spPr>
          <a:xfrm>
            <a:off x="1312225" y="1715972"/>
            <a:ext cx="5915025" cy="443330"/>
          </a:xfrm>
          <a:prstGeom prst="rect">
            <a:avLst/>
          </a:prstGeom>
        </p:spPr>
        <p:txBody>
          <a:bodyPr>
            <a:noAutofit/>
          </a:bodyPr>
          <a:lstStyle/>
          <a:p>
            <a:pPr marL="4763" lvl="2" indent="0">
              <a:buNone/>
            </a:pPr>
            <a:r>
              <a:rPr lang="en-US" sz="2800" b="1" dirty="0"/>
              <a:t>Level Definitions </a:t>
            </a:r>
          </a:p>
          <a:p>
            <a:pPr marL="4763" lvl="2" indent="0">
              <a:buNone/>
            </a:pPr>
            <a:endParaRPr lang="en-US" sz="2800" dirty="0"/>
          </a:p>
          <a:p>
            <a:pPr marL="4763" lvl="2" indent="0">
              <a:buNone/>
            </a:pPr>
            <a:endParaRPr lang="en-US" sz="2800" dirty="0"/>
          </a:p>
          <a:p>
            <a:pPr marL="4763" lvl="2" indent="0">
              <a:buNone/>
            </a:pPr>
            <a:endParaRPr lang="en-US" sz="2800" dirty="0"/>
          </a:p>
          <a:p>
            <a:pPr marL="4763" lvl="2" indent="0">
              <a:buNone/>
            </a:pPr>
            <a:endParaRPr lang="en-US" sz="2800" dirty="0"/>
          </a:p>
          <a:p>
            <a:pPr marL="4763" lvl="2" indent="0">
              <a:buNone/>
            </a:pPr>
            <a:endParaRPr lang="en-US" sz="2800" dirty="0"/>
          </a:p>
          <a:p>
            <a:pPr marL="4763" lvl="2" indent="0">
              <a:buNone/>
            </a:pPr>
            <a:endParaRPr lang="en-US" sz="2800" dirty="0"/>
          </a:p>
          <a:p>
            <a:pPr marL="4763" lvl="2" indent="0">
              <a:buNone/>
            </a:pPr>
            <a:endParaRPr lang="en-US" sz="2800" dirty="0"/>
          </a:p>
          <a:p>
            <a:pPr marL="4763" lvl="2" indent="0">
              <a:buNone/>
            </a:pPr>
            <a:endParaRPr lang="en-US" sz="2800" dirty="0"/>
          </a:p>
          <a:p>
            <a:pPr marL="4763" lvl="2" indent="0">
              <a:buNone/>
            </a:pPr>
            <a:endParaRPr lang="en-US" sz="2800" dirty="0"/>
          </a:p>
          <a:p>
            <a:pPr marL="4763" lvl="2" indent="0" algn="ctr">
              <a:buNone/>
            </a:pPr>
            <a:endParaRPr lang="en-US" sz="2800" i="1" dirty="0"/>
          </a:p>
          <a:p>
            <a:pPr marL="4763" lvl="2" indent="0" algn="ctr">
              <a:buNone/>
            </a:pPr>
            <a:endParaRPr lang="en-US" sz="2800" i="1" dirty="0"/>
          </a:p>
          <a:p>
            <a:pPr marL="4763" lvl="2" indent="0">
              <a:buNone/>
            </a:pPr>
            <a:endParaRPr lang="en-US" sz="2800" dirty="0"/>
          </a:p>
        </p:txBody>
      </p:sp>
      <p:pic>
        <p:nvPicPr>
          <p:cNvPr id="9" name="Picture 8">
            <a:extLst>
              <a:ext uri="{FF2B5EF4-FFF2-40B4-BE49-F238E27FC236}">
                <a16:creationId xmlns:a16="http://schemas.microsoft.com/office/drawing/2014/main" id="{D0FA4C33-706A-4A48-A68B-079C7CFC2F30}"/>
              </a:ext>
            </a:extLst>
          </p:cNvPr>
          <p:cNvPicPr>
            <a:picLocks noChangeAspect="1"/>
          </p:cNvPicPr>
          <p:nvPr/>
        </p:nvPicPr>
        <p:blipFill>
          <a:blip r:embed="rId3"/>
          <a:stretch>
            <a:fillRect/>
          </a:stretch>
        </p:blipFill>
        <p:spPr>
          <a:xfrm>
            <a:off x="1371600" y="2153984"/>
            <a:ext cx="7125428" cy="3541907"/>
          </a:xfrm>
          <a:prstGeom prst="rect">
            <a:avLst/>
          </a:prstGeom>
        </p:spPr>
      </p:pic>
      <p:sp>
        <p:nvSpPr>
          <p:cNvPr id="6" name="TextBox 5">
            <a:extLst>
              <a:ext uri="{FF2B5EF4-FFF2-40B4-BE49-F238E27FC236}">
                <a16:creationId xmlns:a16="http://schemas.microsoft.com/office/drawing/2014/main" id="{987E4ABA-18A2-4358-94B8-83232E32AFEB}"/>
              </a:ext>
            </a:extLst>
          </p:cNvPr>
          <p:cNvSpPr txBox="1"/>
          <p:nvPr/>
        </p:nvSpPr>
        <p:spPr>
          <a:xfrm>
            <a:off x="1143000" y="6295537"/>
            <a:ext cx="6858000" cy="369332"/>
          </a:xfrm>
          <a:prstGeom prst="rect">
            <a:avLst/>
          </a:prstGeom>
          <a:noFill/>
        </p:spPr>
        <p:txBody>
          <a:bodyPr wrap="square" rtlCol="0" anchor="b">
            <a:spAutoFit/>
          </a:bodyPr>
          <a:lstStyle>
            <a:defPPr>
              <a:defRPr lang="en-US"/>
            </a:defPPr>
          </a:lstStyle>
          <a:p>
            <a:pPr algn="ctr"/>
            <a:r>
              <a:rPr lang="en-US" i="1" dirty="0">
                <a:solidFill>
                  <a:schemeClr val="accent5"/>
                </a:solidFill>
              </a:rPr>
              <a:t>~ Additional Component / Agency policy may apply ~</a:t>
            </a:r>
          </a:p>
        </p:txBody>
      </p:sp>
      <p:sp>
        <p:nvSpPr>
          <p:cNvPr id="7" name="Rectangle 2">
            <a:extLst>
              <a:ext uri="{FF2B5EF4-FFF2-40B4-BE49-F238E27FC236}">
                <a16:creationId xmlns:a16="http://schemas.microsoft.com/office/drawing/2014/main" id="{FE04BD9B-7F32-4C93-90D8-909E1A84402C}"/>
              </a:ext>
            </a:extLst>
          </p:cNvPr>
          <p:cNvSpPr>
            <a:spLocks noGrp="1" noChangeArrowheads="1"/>
          </p:cNvSpPr>
          <p:nvPr>
            <p:ph type="title" idx="4294967295"/>
          </p:nvPr>
        </p:nvSpPr>
        <p:spPr>
          <a:xfrm>
            <a:off x="0" y="311848"/>
            <a:ext cx="9144000" cy="983552"/>
          </a:xfrm>
          <a:prstGeom prst="rect">
            <a:avLst/>
          </a:prstGeom>
        </p:spPr>
        <p:txBody>
          <a:bodyPr>
            <a:noAutofit/>
          </a:bodyPr>
          <a:lstStyle/>
          <a:p>
            <a:r>
              <a:rPr lang="en-US" dirty="0"/>
              <a:t>CCAS</a:t>
            </a:r>
            <a:r>
              <a:rPr lang="en-US" sz="2400" dirty="0"/>
              <a:t/>
            </a:r>
            <a:br>
              <a:rPr lang="en-US" sz="2400" dirty="0"/>
            </a:br>
            <a:r>
              <a:rPr lang="en-US" sz="2400" dirty="0"/>
              <a:t> </a:t>
            </a:r>
            <a:r>
              <a:rPr lang="en-US" sz="2400" i="1" dirty="0"/>
              <a:t>Quality of Performance</a:t>
            </a:r>
            <a:endParaRPr lang="en-US" sz="2400" b="0" i="1" dirty="0"/>
          </a:p>
        </p:txBody>
      </p:sp>
    </p:spTree>
    <p:extLst>
      <p:ext uri="{BB962C8B-B14F-4D97-AF65-F5344CB8AC3E}">
        <p14:creationId xmlns:p14="http://schemas.microsoft.com/office/powerpoint/2010/main" val="1883248769"/>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6707051"/>
            <a:ext cx="2057400" cy="150949"/>
          </a:xfrm>
        </p:spPr>
        <p:txBody>
          <a:bodyPr/>
          <a:lstStyle/>
          <a:p>
            <a:fld id="{F85093EB-6271-4776-AD74-9AC7DBDF4235}" type="slidenum">
              <a:rPr lang="en-US" smtClean="0"/>
              <a:t>69</a:t>
            </a:fld>
            <a:endParaRPr lang="en-US" dirty="0"/>
          </a:p>
        </p:txBody>
      </p:sp>
      <p:sp>
        <p:nvSpPr>
          <p:cNvPr id="5" name="Content Placeholder 4"/>
          <p:cNvSpPr>
            <a:spLocks noGrp="1"/>
          </p:cNvSpPr>
          <p:nvPr>
            <p:ph idx="4294967295"/>
          </p:nvPr>
        </p:nvSpPr>
        <p:spPr>
          <a:xfrm>
            <a:off x="630936" y="1295400"/>
            <a:ext cx="7882128" cy="4461600"/>
          </a:xfrm>
          <a:prstGeom prst="rect">
            <a:avLst/>
          </a:prstGeom>
        </p:spPr>
        <p:txBody>
          <a:bodyPr>
            <a:noAutofit/>
          </a:bodyPr>
          <a:lstStyle/>
          <a:p>
            <a:pPr marL="4763" lvl="2" indent="0">
              <a:buNone/>
            </a:pPr>
            <a:r>
              <a:rPr lang="en-US" sz="2800" b="1" dirty="0"/>
              <a:t>Level Values</a:t>
            </a:r>
          </a:p>
          <a:p>
            <a:pPr marL="169069" lvl="2" indent="-164306">
              <a:buClr>
                <a:schemeClr val="tx1"/>
              </a:buClr>
            </a:pPr>
            <a:r>
              <a:rPr lang="en-US" sz="2400" dirty="0"/>
              <a:t>Quality of performance appraisal levels are averaged and the average translates to the annual rating of record using the Rating Criteria, below:</a:t>
            </a:r>
          </a:p>
          <a:p>
            <a:pPr marL="4763" lvl="2" indent="0">
              <a:buNone/>
            </a:pPr>
            <a:endParaRPr lang="en-US" sz="1800" dirty="0"/>
          </a:p>
          <a:p>
            <a:pPr marL="4763" lvl="2" indent="0">
              <a:buNone/>
            </a:pPr>
            <a:endParaRPr lang="en-US" sz="1800" dirty="0"/>
          </a:p>
          <a:p>
            <a:pPr marL="4763" lvl="2" indent="0">
              <a:buNone/>
            </a:pPr>
            <a:endParaRPr lang="en-US" sz="1800" dirty="0"/>
          </a:p>
          <a:p>
            <a:pPr marL="4763" lvl="2" indent="0">
              <a:buNone/>
            </a:pPr>
            <a:endParaRPr lang="en-US" sz="1800" dirty="0"/>
          </a:p>
          <a:p>
            <a:pPr marL="4763" lvl="2" indent="0">
              <a:buNone/>
            </a:pPr>
            <a:endParaRPr lang="en-US" sz="1800" dirty="0"/>
          </a:p>
          <a:p>
            <a:pPr marL="4763" lvl="2" indent="0">
              <a:buNone/>
            </a:pPr>
            <a:endParaRPr lang="en-US" sz="1800" dirty="0"/>
          </a:p>
          <a:p>
            <a:pPr marL="4763" lvl="2" indent="0">
              <a:buNone/>
            </a:pPr>
            <a:endParaRPr lang="en-US" sz="1800" dirty="0"/>
          </a:p>
          <a:p>
            <a:pPr marL="4763" lvl="2" indent="0">
              <a:buNone/>
            </a:pPr>
            <a:endParaRPr lang="en-US" sz="1800" dirty="0"/>
          </a:p>
          <a:p>
            <a:pPr marL="4763" lvl="2" indent="0">
              <a:buNone/>
            </a:pPr>
            <a:endParaRPr lang="en-US" sz="1800" dirty="0"/>
          </a:p>
          <a:p>
            <a:pPr marL="4763" lvl="2" indent="0">
              <a:buNone/>
            </a:pPr>
            <a:endParaRPr lang="en-US" sz="1800" dirty="0"/>
          </a:p>
        </p:txBody>
      </p:sp>
      <p:pic>
        <p:nvPicPr>
          <p:cNvPr id="10" name="Picture 9">
            <a:extLst>
              <a:ext uri="{FF2B5EF4-FFF2-40B4-BE49-F238E27FC236}">
                <a16:creationId xmlns:a16="http://schemas.microsoft.com/office/drawing/2014/main" id="{FD826ECD-F944-4854-9C09-42A4D5DBBD9A}"/>
              </a:ext>
            </a:extLst>
          </p:cNvPr>
          <p:cNvPicPr>
            <a:picLocks noChangeAspect="1"/>
          </p:cNvPicPr>
          <p:nvPr/>
        </p:nvPicPr>
        <p:blipFill>
          <a:blip r:embed="rId3"/>
          <a:stretch>
            <a:fillRect/>
          </a:stretch>
        </p:blipFill>
        <p:spPr>
          <a:xfrm>
            <a:off x="879294" y="2819400"/>
            <a:ext cx="7385412" cy="3292989"/>
          </a:xfrm>
          <a:prstGeom prst="rect">
            <a:avLst/>
          </a:prstGeom>
        </p:spPr>
      </p:pic>
      <p:sp>
        <p:nvSpPr>
          <p:cNvPr id="11" name="Rectangle 2">
            <a:extLst>
              <a:ext uri="{FF2B5EF4-FFF2-40B4-BE49-F238E27FC236}">
                <a16:creationId xmlns:a16="http://schemas.microsoft.com/office/drawing/2014/main" id="{DDF122EB-6590-4541-808A-1BAC167C3B08}"/>
              </a:ext>
            </a:extLst>
          </p:cNvPr>
          <p:cNvSpPr>
            <a:spLocks noGrp="1" noChangeArrowheads="1"/>
          </p:cNvSpPr>
          <p:nvPr>
            <p:ph type="title" idx="4294967295"/>
          </p:nvPr>
        </p:nvSpPr>
        <p:spPr>
          <a:xfrm>
            <a:off x="0" y="276100"/>
            <a:ext cx="9144000" cy="824900"/>
          </a:xfrm>
          <a:prstGeom prst="rect">
            <a:avLst/>
          </a:prstGeom>
        </p:spPr>
        <p:txBody>
          <a:bodyPr>
            <a:noAutofit/>
          </a:bodyPr>
          <a:lstStyle/>
          <a:p>
            <a:r>
              <a:rPr lang="en-US" dirty="0"/>
              <a:t>CCAS</a:t>
            </a:r>
            <a:br>
              <a:rPr lang="en-US" dirty="0"/>
            </a:br>
            <a:r>
              <a:rPr lang="en-US" sz="2400" i="1" dirty="0"/>
              <a:t>Quality of Performance</a:t>
            </a:r>
            <a:endParaRPr lang="en-US" sz="2400" b="0" i="1" dirty="0"/>
          </a:p>
        </p:txBody>
      </p:sp>
    </p:spTree>
    <p:extLst>
      <p:ext uri="{BB962C8B-B14F-4D97-AF65-F5344CB8AC3E}">
        <p14:creationId xmlns:p14="http://schemas.microsoft.com/office/powerpoint/2010/main" val="2833974128"/>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304800"/>
            <a:ext cx="9144000" cy="857251"/>
          </a:xfrm>
          <a:prstGeom prst="rect">
            <a:avLst/>
          </a:prstGeom>
        </p:spPr>
        <p:txBody>
          <a:bodyPr>
            <a:normAutofit fontScale="90000"/>
          </a:bodyPr>
          <a:lstStyle/>
          <a:p>
            <a:r>
              <a:rPr lang="en-US" sz="3600" dirty="0"/>
              <a:t>INTRODUCTION</a:t>
            </a:r>
            <a:r>
              <a:rPr lang="en-US" b="1" dirty="0"/>
              <a:t/>
            </a:r>
            <a:br>
              <a:rPr lang="en-US" b="1" dirty="0"/>
            </a:br>
            <a:r>
              <a:rPr lang="en-US" sz="2700" i="1" dirty="0"/>
              <a:t>Purpose of AcqDemo</a:t>
            </a:r>
          </a:p>
        </p:txBody>
      </p:sp>
      <p:sp>
        <p:nvSpPr>
          <p:cNvPr id="9" name="Content Placeholder 8"/>
          <p:cNvSpPr>
            <a:spLocks noGrp="1"/>
          </p:cNvSpPr>
          <p:nvPr>
            <p:ph idx="4294967295"/>
          </p:nvPr>
        </p:nvSpPr>
        <p:spPr>
          <a:xfrm>
            <a:off x="914400" y="1753326"/>
            <a:ext cx="7315200" cy="3505200"/>
          </a:xfrm>
          <a:prstGeom prst="rect">
            <a:avLst/>
          </a:prstGeom>
        </p:spPr>
        <p:txBody>
          <a:bodyPr>
            <a:noAutofit/>
          </a:bodyPr>
          <a:lstStyle/>
          <a:p>
            <a:pPr marL="0" indent="0" algn="ctr">
              <a:lnSpc>
                <a:spcPct val="100000"/>
              </a:lnSpc>
              <a:spcAft>
                <a:spcPct val="15000"/>
              </a:spcAft>
              <a:buClr>
                <a:srgbClr val="002060"/>
              </a:buClr>
              <a:buNone/>
            </a:pPr>
            <a:r>
              <a:rPr lang="en-US" sz="2400" i="1" dirty="0"/>
              <a:t>To enhance the quality, professionalism, and management of the DoD acquisition workforce through improvements in the efficiency and effectiveness of the human resources management system. </a:t>
            </a:r>
          </a:p>
          <a:p>
            <a:pPr marL="0" indent="0" algn="ctr">
              <a:lnSpc>
                <a:spcPct val="100000"/>
              </a:lnSpc>
              <a:spcAft>
                <a:spcPct val="15000"/>
              </a:spcAft>
              <a:buClr>
                <a:srgbClr val="002060"/>
              </a:buClr>
              <a:buNone/>
            </a:pPr>
            <a:r>
              <a:rPr lang="en-US" sz="2400" i="1" dirty="0"/>
              <a:t>It strives to support DoD’s efforts to create a professional, agile, and motivated workforce that consistently makes smart business decisions, acts in an ethical manner, and delivers timely and affordable capabilities to the warfighter.</a:t>
            </a:r>
          </a:p>
          <a:p>
            <a:pPr marL="169069" indent="-169069" algn="ctr">
              <a:lnSpc>
                <a:spcPct val="100000"/>
              </a:lnSpc>
              <a:buClr>
                <a:srgbClr val="3B10A7"/>
              </a:buClr>
              <a:buNone/>
              <a:defRPr/>
            </a:pPr>
            <a:r>
              <a:rPr lang="en-US" sz="1600" dirty="0"/>
              <a:t>(U.S. Department of Defense, 2017, </a:t>
            </a:r>
            <a:r>
              <a:rPr lang="en-US" sz="1600" i="1" dirty="0"/>
              <a:t>Federal Register</a:t>
            </a:r>
            <a:r>
              <a:rPr lang="en-US" sz="1600" dirty="0"/>
              <a:t> (Vol. 82, No. 216), p. 52109)</a:t>
            </a:r>
          </a:p>
        </p:txBody>
      </p:sp>
      <p:sp>
        <p:nvSpPr>
          <p:cNvPr id="4" name="Slide Number Placeholder 3">
            <a:extLst>
              <a:ext uri="{FF2B5EF4-FFF2-40B4-BE49-F238E27FC236}">
                <a16:creationId xmlns:a16="http://schemas.microsoft.com/office/drawing/2014/main" id="{333D84B5-B2D1-46E5-8DEE-B3530AADABCF}"/>
              </a:ext>
            </a:extLst>
          </p:cNvPr>
          <p:cNvSpPr>
            <a:spLocks noGrp="1"/>
          </p:cNvSpPr>
          <p:nvPr>
            <p:ph type="sldNum" sz="quarter" idx="12"/>
          </p:nvPr>
        </p:nvSpPr>
        <p:spPr>
          <a:xfrm>
            <a:off x="7600950" y="6707051"/>
            <a:ext cx="1543050" cy="150949"/>
          </a:xfrm>
        </p:spPr>
        <p:txBody>
          <a:bodyPr/>
          <a:lstStyle/>
          <a:p>
            <a:fld id="{31D396C8-C14E-4CB3-B61E-1A799F9C9FBB}" type="slidenum">
              <a:rPr lang="en-US" smtClean="0"/>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3"/>
          <p:cNvSpPr>
            <a:spLocks noGrp="1" noChangeArrowheads="1"/>
          </p:cNvSpPr>
          <p:nvPr>
            <p:ph type="body" idx="4294967295"/>
          </p:nvPr>
        </p:nvSpPr>
        <p:spPr>
          <a:xfrm>
            <a:off x="630936" y="1971675"/>
            <a:ext cx="7882128" cy="4615175"/>
          </a:xfrm>
          <a:prstGeom prst="rect">
            <a:avLst/>
          </a:prstGeom>
        </p:spPr>
        <p:txBody>
          <a:bodyPr/>
          <a:lstStyle/>
          <a:p>
            <a:pPr>
              <a:spcAft>
                <a:spcPts val="450"/>
              </a:spcAft>
            </a:pPr>
            <a:r>
              <a:rPr lang="en-US" altLang="en-US" sz="2400" dirty="0"/>
              <a:t>Goal of System:  Appropriate compensation for contribution to mission effectiveness </a:t>
            </a:r>
          </a:p>
          <a:p>
            <a:r>
              <a:rPr lang="en-US" altLang="en-US" sz="2400" dirty="0"/>
              <a:t>Inadequate contribution could result in:</a:t>
            </a:r>
          </a:p>
          <a:p>
            <a:pPr marL="728663" lvl="2" indent="-300038">
              <a:buClr>
                <a:schemeClr val="tx1"/>
              </a:buClr>
              <a:buSzPct val="95000"/>
            </a:pPr>
            <a:r>
              <a:rPr lang="en-US" altLang="en-US" sz="2000" dirty="0"/>
              <a:t>Reassignment</a:t>
            </a:r>
          </a:p>
          <a:p>
            <a:pPr marL="728663" lvl="2" indent="-300038">
              <a:spcBef>
                <a:spcPts val="200"/>
              </a:spcBef>
              <a:buClr>
                <a:schemeClr val="tx1"/>
              </a:buClr>
              <a:buSzPct val="95000"/>
            </a:pPr>
            <a:r>
              <a:rPr lang="en-US" altLang="en-US" sz="2000" dirty="0"/>
              <a:t>Reduction in Pay</a:t>
            </a:r>
          </a:p>
          <a:p>
            <a:pPr marL="728663" lvl="2" indent="-300038">
              <a:spcBef>
                <a:spcPts val="200"/>
              </a:spcBef>
              <a:buClr>
                <a:schemeClr val="tx1"/>
              </a:buClr>
              <a:buSzPct val="95000"/>
            </a:pPr>
            <a:r>
              <a:rPr lang="en-US" altLang="en-US" sz="2000" dirty="0"/>
              <a:t>Removal from Federal Service</a:t>
            </a:r>
          </a:p>
          <a:p>
            <a:pPr marL="728663" lvl="2" indent="-300038">
              <a:spcBef>
                <a:spcPts val="200"/>
              </a:spcBef>
              <a:spcAft>
                <a:spcPts val="450"/>
              </a:spcAft>
              <a:buClr>
                <a:schemeClr val="tx1"/>
              </a:buClr>
              <a:buSzPct val="95000"/>
            </a:pPr>
            <a:r>
              <a:rPr lang="en-US" altLang="en-US" sz="2000" dirty="0"/>
              <a:t>Reduction in Broadband Level</a:t>
            </a:r>
          </a:p>
          <a:p>
            <a:pPr marL="263129" indent="-263129">
              <a:buSzPct val="95000"/>
            </a:pPr>
            <a:r>
              <a:rPr lang="en-US" sz="2400" dirty="0"/>
              <a:t>Employees whose contributions to mission accomplishment are inadequate and/or performance unacceptable will be placed on Contribution Improvement Plans (CIPs)</a:t>
            </a:r>
          </a:p>
          <a:p>
            <a:pPr marL="606029" lvl="1" indent="-263129">
              <a:buSzPct val="95000"/>
            </a:pPr>
            <a:r>
              <a:rPr lang="en-US" sz="2000" dirty="0"/>
              <a:t>A CIP is mandatory if the employee’s OCS is above the upper rail of the Normal Pay Region (NPR) and/or the quality of performance is, unacceptable </a:t>
            </a:r>
          </a:p>
        </p:txBody>
      </p:sp>
      <p:sp>
        <p:nvSpPr>
          <p:cNvPr id="164866" name="Title 3"/>
          <p:cNvSpPr>
            <a:spLocks noGrp="1"/>
          </p:cNvSpPr>
          <p:nvPr>
            <p:ph type="title" idx="4294967295"/>
          </p:nvPr>
        </p:nvSpPr>
        <p:spPr>
          <a:xfrm>
            <a:off x="630936" y="1447429"/>
            <a:ext cx="4619625" cy="514350"/>
          </a:xfrm>
          <a:prstGeom prst="rect">
            <a:avLst/>
          </a:prstGeom>
        </p:spPr>
        <p:txBody>
          <a:bodyPr>
            <a:noAutofit/>
          </a:bodyPr>
          <a:lstStyle/>
          <a:p>
            <a:pPr algn="l"/>
            <a:r>
              <a:rPr lang="en-US" sz="2800" dirty="0"/>
              <a:t>Inadequate Contribution</a:t>
            </a:r>
          </a:p>
        </p:txBody>
      </p:sp>
      <p:sp>
        <p:nvSpPr>
          <p:cNvPr id="2" name="Slide Number Placeholder 1">
            <a:extLst>
              <a:ext uri="{FF2B5EF4-FFF2-40B4-BE49-F238E27FC236}">
                <a16:creationId xmlns:a16="http://schemas.microsoft.com/office/drawing/2014/main" id="{DD85B76B-26AE-4B3F-97B7-9B0AAC820C71}"/>
              </a:ext>
            </a:extLst>
          </p:cNvPr>
          <p:cNvSpPr>
            <a:spLocks noGrp="1"/>
          </p:cNvSpPr>
          <p:nvPr>
            <p:ph type="sldNum" sz="quarter" idx="12"/>
          </p:nvPr>
        </p:nvSpPr>
        <p:spPr/>
        <p:txBody>
          <a:bodyPr/>
          <a:lstStyle/>
          <a:p>
            <a:fld id="{F85093EB-6271-4776-AD74-9AC7DBDF4235}" type="slidenum">
              <a:rPr lang="en-US" smtClean="0"/>
              <a:t>70</a:t>
            </a:fld>
            <a:endParaRPr lang="en-US"/>
          </a:p>
        </p:txBody>
      </p:sp>
      <p:sp>
        <p:nvSpPr>
          <p:cNvPr id="6" name="Title 1">
            <a:extLst>
              <a:ext uri="{FF2B5EF4-FFF2-40B4-BE49-F238E27FC236}">
                <a16:creationId xmlns:a16="http://schemas.microsoft.com/office/drawing/2014/main" id="{74960CF9-B3AA-48A4-A74D-1C983391CBE5}"/>
              </a:ext>
            </a:extLst>
          </p:cNvPr>
          <p:cNvSpPr txBox="1">
            <a:spLocks/>
          </p:cNvSpPr>
          <p:nvPr/>
        </p:nvSpPr>
        <p:spPr>
          <a:xfrm>
            <a:off x="0" y="271150"/>
            <a:ext cx="9144000" cy="796888"/>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2900" b="1" kern="1200">
                <a:solidFill>
                  <a:schemeClr val="tx1"/>
                </a:solidFill>
                <a:latin typeface="+mn-lt"/>
                <a:ea typeface="+mj-ea"/>
                <a:cs typeface="+mj-cs"/>
              </a:defRPr>
            </a:lvl1pPr>
          </a:lstStyle>
          <a:p>
            <a:r>
              <a:rPr lang="en-US" sz="3200" dirty="0">
                <a:cs typeface="Tahoma" pitchFamily="34" charset="0"/>
              </a:rPr>
              <a:t>CCAS</a:t>
            </a:r>
            <a:r>
              <a:rPr lang="en-US" sz="2400" dirty="0">
                <a:cs typeface="Tahoma" pitchFamily="34" charset="0"/>
              </a:rPr>
              <a:t/>
            </a:r>
            <a:br>
              <a:rPr lang="en-US" sz="2400" dirty="0">
                <a:cs typeface="Tahoma" pitchFamily="34" charset="0"/>
              </a:rPr>
            </a:br>
            <a:r>
              <a:rPr lang="en-US" sz="2400" i="1" dirty="0">
                <a:cs typeface="Tahoma" pitchFamily="34" charset="0"/>
              </a:rPr>
              <a:t>Addressing Inadequate Contribution</a:t>
            </a:r>
          </a:p>
        </p:txBody>
      </p:sp>
    </p:spTree>
    <p:extLst>
      <p:ext uri="{BB962C8B-B14F-4D97-AF65-F5344CB8AC3E}">
        <p14:creationId xmlns:p14="http://schemas.microsoft.com/office/powerpoint/2010/main" val="397152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195CDD0-699A-4C25-95B6-6E533C4C7810}"/>
              </a:ext>
            </a:extLst>
          </p:cNvPr>
          <p:cNvSpPr>
            <a:spLocks noGrp="1"/>
          </p:cNvSpPr>
          <p:nvPr>
            <p:ph idx="4294967295"/>
          </p:nvPr>
        </p:nvSpPr>
        <p:spPr>
          <a:xfrm>
            <a:off x="630936" y="1219200"/>
            <a:ext cx="7882128" cy="5257800"/>
          </a:xfrm>
          <a:prstGeom prst="rect">
            <a:avLst/>
          </a:prstGeom>
        </p:spPr>
        <p:txBody>
          <a:bodyPr/>
          <a:lstStyle/>
          <a:p>
            <a:pPr>
              <a:lnSpc>
                <a:spcPct val="100000"/>
              </a:lnSpc>
            </a:pPr>
            <a:r>
              <a:rPr lang="en-US" sz="2400" dirty="0"/>
              <a:t>Inadequate contribution determined by OCS and/or Quality of Performance Rating</a:t>
            </a:r>
          </a:p>
          <a:p>
            <a:pPr lvl="1">
              <a:lnSpc>
                <a:spcPct val="100000"/>
              </a:lnSpc>
            </a:pPr>
            <a:r>
              <a:rPr lang="en-US" sz="2200" dirty="0"/>
              <a:t>Assessed during the CCAS process OR at any time during the year</a:t>
            </a:r>
          </a:p>
          <a:p>
            <a:pPr lvl="1">
              <a:lnSpc>
                <a:spcPct val="100000"/>
              </a:lnSpc>
            </a:pPr>
            <a:r>
              <a:rPr lang="en-US" sz="2200" dirty="0"/>
              <a:t>OCS in any one factor falls below expected contribution score range or results in employee’s base pay plotting in the overcompensated region (above the upper rail)</a:t>
            </a:r>
          </a:p>
          <a:p>
            <a:pPr lvl="1">
              <a:lnSpc>
                <a:spcPct val="100000"/>
              </a:lnSpc>
            </a:pPr>
            <a:r>
              <a:rPr lang="en-US" sz="2200" dirty="0"/>
              <a:t>Performance Appraisal Quality Level (PAQL) determined to be less than expected performance criteria or at “Level 1—Unacceptable” in any one factor</a:t>
            </a:r>
          </a:p>
          <a:p>
            <a:pPr>
              <a:lnSpc>
                <a:spcPct val="100000"/>
              </a:lnSpc>
            </a:pPr>
            <a:r>
              <a:rPr lang="en-US" sz="2400" dirty="0"/>
              <a:t>Overcompensated OCS, Unacceptable Quality of Performance rating, or any combination of the two for any factor is grounds for Contribution Improvement Plan (CIP)</a:t>
            </a:r>
          </a:p>
        </p:txBody>
      </p:sp>
      <p:sp>
        <p:nvSpPr>
          <p:cNvPr id="15" name="Slide Number Placeholder 3">
            <a:extLst>
              <a:ext uri="{FF2B5EF4-FFF2-40B4-BE49-F238E27FC236}">
                <a16:creationId xmlns:a16="http://schemas.microsoft.com/office/drawing/2014/main" id="{B12ADFFE-BD51-46C8-9E2B-2A27C6653D44}"/>
              </a:ext>
            </a:extLst>
          </p:cNvPr>
          <p:cNvSpPr>
            <a:spLocks noGrp="1"/>
          </p:cNvSpPr>
          <p:nvPr>
            <p:ph type="sldNum" sz="quarter" idx="12"/>
          </p:nvPr>
        </p:nvSpPr>
        <p:spPr/>
        <p:txBody>
          <a:bodyPr/>
          <a:lstStyle/>
          <a:p>
            <a:fld id="{F85093EB-6271-4776-AD74-9AC7DBDF4235}" type="slidenum">
              <a:rPr lang="en-US" smtClean="0"/>
              <a:t>71</a:t>
            </a:fld>
            <a:endParaRPr lang="en-US" dirty="0"/>
          </a:p>
        </p:txBody>
      </p:sp>
      <p:sp>
        <p:nvSpPr>
          <p:cNvPr id="5" name="Title 1">
            <a:extLst>
              <a:ext uri="{FF2B5EF4-FFF2-40B4-BE49-F238E27FC236}">
                <a16:creationId xmlns:a16="http://schemas.microsoft.com/office/drawing/2014/main" id="{663558F3-E3F7-403A-9AED-C8887EDDD51B}"/>
              </a:ext>
            </a:extLst>
          </p:cNvPr>
          <p:cNvSpPr txBox="1">
            <a:spLocks/>
          </p:cNvSpPr>
          <p:nvPr/>
        </p:nvSpPr>
        <p:spPr>
          <a:xfrm>
            <a:off x="0" y="271150"/>
            <a:ext cx="9144000" cy="796888"/>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2900" b="1" kern="1200">
                <a:solidFill>
                  <a:schemeClr val="tx1"/>
                </a:solidFill>
                <a:latin typeface="+mn-lt"/>
                <a:ea typeface="+mj-ea"/>
                <a:cs typeface="+mj-cs"/>
              </a:defRPr>
            </a:lvl1pPr>
          </a:lstStyle>
          <a:p>
            <a:r>
              <a:rPr lang="en-US" sz="3200" dirty="0">
                <a:cs typeface="Tahoma" pitchFamily="34" charset="0"/>
              </a:rPr>
              <a:t>CCAS</a:t>
            </a:r>
            <a:r>
              <a:rPr lang="en-US" sz="2400" dirty="0">
                <a:cs typeface="Tahoma" pitchFamily="34" charset="0"/>
              </a:rPr>
              <a:t/>
            </a:r>
            <a:br>
              <a:rPr lang="en-US" sz="2400" dirty="0">
                <a:cs typeface="Tahoma" pitchFamily="34" charset="0"/>
              </a:rPr>
            </a:br>
            <a:r>
              <a:rPr lang="en-US" sz="2400" i="1" dirty="0">
                <a:cs typeface="Tahoma" pitchFamily="34" charset="0"/>
              </a:rPr>
              <a:t>Addressing Inadequate Contribution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B12ADFFE-BD51-46C8-9E2B-2A27C6653D44}"/>
              </a:ext>
            </a:extLst>
          </p:cNvPr>
          <p:cNvSpPr>
            <a:spLocks noGrp="1"/>
          </p:cNvSpPr>
          <p:nvPr>
            <p:ph type="sldNum" sz="quarter" idx="12"/>
          </p:nvPr>
        </p:nvSpPr>
        <p:spPr/>
        <p:txBody>
          <a:bodyPr/>
          <a:lstStyle/>
          <a:p>
            <a:fld id="{F85093EB-6271-4776-AD74-9AC7DBDF4235}" type="slidenum">
              <a:rPr lang="en-US" smtClean="0"/>
              <a:t>72</a:t>
            </a:fld>
            <a:endParaRPr lang="en-US" dirty="0"/>
          </a:p>
        </p:txBody>
      </p:sp>
      <p:grpSp>
        <p:nvGrpSpPr>
          <p:cNvPr id="14" name="Group 13">
            <a:extLst>
              <a:ext uri="{FF2B5EF4-FFF2-40B4-BE49-F238E27FC236}">
                <a16:creationId xmlns:a16="http://schemas.microsoft.com/office/drawing/2014/main" id="{B062A176-70A3-40F1-ABAB-D48178B30688}"/>
              </a:ext>
            </a:extLst>
          </p:cNvPr>
          <p:cNvGrpSpPr/>
          <p:nvPr/>
        </p:nvGrpSpPr>
        <p:grpSpPr>
          <a:xfrm>
            <a:off x="1057275" y="3114933"/>
            <a:ext cx="7029450" cy="2657217"/>
            <a:chOff x="1524000" y="3010244"/>
            <a:chExt cx="9372600" cy="3542956"/>
          </a:xfrm>
        </p:grpSpPr>
        <p:sp>
          <p:nvSpPr>
            <p:cNvPr id="10" name="Oval 9">
              <a:extLst>
                <a:ext uri="{FF2B5EF4-FFF2-40B4-BE49-F238E27FC236}">
                  <a16:creationId xmlns:a16="http://schemas.microsoft.com/office/drawing/2014/main" id="{220BBD5B-E475-4593-B70B-C66844C81C53}"/>
                </a:ext>
              </a:extLst>
            </p:cNvPr>
            <p:cNvSpPr/>
            <p:nvPr/>
          </p:nvSpPr>
          <p:spPr>
            <a:xfrm>
              <a:off x="3581400" y="4495800"/>
              <a:ext cx="5029200" cy="2057400"/>
            </a:xfrm>
            <a:prstGeom prst="ellipse">
              <a:avLst/>
            </a:prstGeom>
            <a:gradFill flip="none" rotWithShape="1">
              <a:gsLst>
                <a:gs pos="0">
                  <a:schemeClr val="accent1">
                    <a:lumMod val="5000"/>
                    <a:lumOff val="95000"/>
                  </a:schemeClr>
                </a:gs>
                <a:gs pos="64000">
                  <a:schemeClr val="accent1">
                    <a:lumMod val="45000"/>
                    <a:lumOff val="55000"/>
                  </a:schemeClr>
                </a:gs>
                <a:gs pos="100000">
                  <a:srgbClr val="7DAF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OCS less than ECR</a:t>
              </a:r>
            </a:p>
            <a:p>
              <a:pPr algn="ctr"/>
              <a:r>
                <a:rPr lang="en-US" sz="1350" dirty="0">
                  <a:solidFill>
                    <a:schemeClr val="tx1"/>
                  </a:solidFill>
                </a:rPr>
                <a:t>AND</a:t>
              </a:r>
            </a:p>
            <a:p>
              <a:pPr algn="ctr"/>
              <a:r>
                <a:rPr lang="en-US" sz="1350" dirty="0">
                  <a:solidFill>
                    <a:schemeClr val="tx1"/>
                  </a:solidFill>
                </a:rPr>
                <a:t>PAQL Level 1 - Unacceptable</a:t>
              </a:r>
            </a:p>
            <a:p>
              <a:pPr algn="ctr"/>
              <a:endParaRPr lang="en-US" sz="1350" dirty="0">
                <a:solidFill>
                  <a:schemeClr val="tx1"/>
                </a:solidFill>
              </a:endParaRPr>
            </a:p>
          </p:txBody>
        </p:sp>
        <p:sp>
          <p:nvSpPr>
            <p:cNvPr id="9" name="Oval 8">
              <a:extLst>
                <a:ext uri="{FF2B5EF4-FFF2-40B4-BE49-F238E27FC236}">
                  <a16:creationId xmlns:a16="http://schemas.microsoft.com/office/drawing/2014/main" id="{9833C774-A179-4026-9BDA-00A09A75CA52}"/>
                </a:ext>
              </a:extLst>
            </p:cNvPr>
            <p:cNvSpPr/>
            <p:nvPr/>
          </p:nvSpPr>
          <p:spPr>
            <a:xfrm>
              <a:off x="5867400" y="3010244"/>
              <a:ext cx="5029200" cy="2057400"/>
            </a:xfrm>
            <a:prstGeom prst="ellipse">
              <a:avLst/>
            </a:prstGeom>
            <a:gradFill flip="none" rotWithShape="1">
              <a:gsLst>
                <a:gs pos="0">
                  <a:schemeClr val="accent1">
                    <a:lumMod val="5000"/>
                    <a:lumOff val="95000"/>
                  </a:schemeClr>
                </a:gs>
                <a:gs pos="64000">
                  <a:schemeClr val="accent1">
                    <a:lumMod val="45000"/>
                    <a:lumOff val="55000"/>
                  </a:schemeClr>
                </a:gs>
                <a:gs pos="100000">
                  <a:srgbClr val="7DAFDD"/>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Performance Appraisal Quality Level (PAQL) Rating of Record</a:t>
              </a:r>
            </a:p>
            <a:p>
              <a:pPr algn="ctr"/>
              <a:r>
                <a:rPr lang="en-US" sz="1350" dirty="0">
                  <a:solidFill>
                    <a:schemeClr val="tx1"/>
                  </a:solidFill>
                </a:rPr>
                <a:t>Level 1 - Unacceptable</a:t>
              </a:r>
            </a:p>
          </p:txBody>
        </p:sp>
        <p:sp>
          <p:nvSpPr>
            <p:cNvPr id="5" name="Oval 4">
              <a:extLst>
                <a:ext uri="{FF2B5EF4-FFF2-40B4-BE49-F238E27FC236}">
                  <a16:creationId xmlns:a16="http://schemas.microsoft.com/office/drawing/2014/main" id="{C1A5B639-1C2E-4576-BCDD-F996B55B4A86}"/>
                </a:ext>
              </a:extLst>
            </p:cNvPr>
            <p:cNvSpPr/>
            <p:nvPr/>
          </p:nvSpPr>
          <p:spPr>
            <a:xfrm>
              <a:off x="1524000" y="3010244"/>
              <a:ext cx="5029200" cy="2057400"/>
            </a:xfrm>
            <a:prstGeom prst="ellipse">
              <a:avLst/>
            </a:prstGeom>
            <a:gradFill flip="none" rotWithShape="1">
              <a:gsLst>
                <a:gs pos="0">
                  <a:schemeClr val="accent1">
                    <a:lumMod val="5000"/>
                    <a:lumOff val="95000"/>
                  </a:schemeClr>
                </a:gs>
                <a:gs pos="64000">
                  <a:schemeClr val="accent1">
                    <a:lumMod val="45000"/>
                    <a:lumOff val="55000"/>
                  </a:schemeClr>
                </a:gs>
                <a:gs pos="100000">
                  <a:srgbClr val="7DAFD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OCS Less than Expected Contribution Range (ECR)</a:t>
              </a:r>
            </a:p>
            <a:p>
              <a:pPr algn="ctr"/>
              <a:r>
                <a:rPr lang="en-US" sz="1350" dirty="0">
                  <a:solidFill>
                    <a:schemeClr val="tx1"/>
                  </a:solidFill>
                </a:rPr>
                <a:t>(Plots in Overcompensated Region)</a:t>
              </a:r>
            </a:p>
          </p:txBody>
        </p:sp>
      </p:grpSp>
      <p:grpSp>
        <p:nvGrpSpPr>
          <p:cNvPr id="19" name="Group 18">
            <a:extLst>
              <a:ext uri="{FF2B5EF4-FFF2-40B4-BE49-F238E27FC236}">
                <a16:creationId xmlns:a16="http://schemas.microsoft.com/office/drawing/2014/main" id="{B04FC324-22BD-4740-9DE6-E0E219C86274}"/>
              </a:ext>
            </a:extLst>
          </p:cNvPr>
          <p:cNvGrpSpPr/>
          <p:nvPr/>
        </p:nvGrpSpPr>
        <p:grpSpPr>
          <a:xfrm>
            <a:off x="2106209" y="1659835"/>
            <a:ext cx="4931582" cy="2814215"/>
            <a:chOff x="2788169" y="1070113"/>
            <a:chExt cx="6575442" cy="3752287"/>
          </a:xfrm>
        </p:grpSpPr>
        <p:sp>
          <p:nvSpPr>
            <p:cNvPr id="13" name="Arrow: Down 12">
              <a:extLst>
                <a:ext uri="{FF2B5EF4-FFF2-40B4-BE49-F238E27FC236}">
                  <a16:creationId xmlns:a16="http://schemas.microsoft.com/office/drawing/2014/main" id="{E87DF852-E131-4049-9637-84439B8CFCEF}"/>
                </a:ext>
              </a:extLst>
            </p:cNvPr>
            <p:cNvSpPr/>
            <p:nvPr/>
          </p:nvSpPr>
          <p:spPr>
            <a:xfrm>
              <a:off x="5791200" y="2765001"/>
              <a:ext cx="609600" cy="2057399"/>
            </a:xfrm>
            <a:prstGeom prst="downArrow">
              <a:avLst/>
            </a:prstGeom>
            <a:solidFill>
              <a:schemeClr val="accent1">
                <a:alpha val="5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Arrow: U-Turn 11">
              <a:extLst>
                <a:ext uri="{FF2B5EF4-FFF2-40B4-BE49-F238E27FC236}">
                  <a16:creationId xmlns:a16="http://schemas.microsoft.com/office/drawing/2014/main" id="{D3AADC14-37D2-4F1E-BCE0-7C3923ABECB4}"/>
                </a:ext>
              </a:extLst>
            </p:cNvPr>
            <p:cNvSpPr/>
            <p:nvPr/>
          </p:nvSpPr>
          <p:spPr>
            <a:xfrm rot="1722521">
              <a:off x="7319949" y="2173754"/>
              <a:ext cx="2043662" cy="1133829"/>
            </a:xfrm>
            <a:prstGeom prst="uturnArrow">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8" name="Arrow: U-Turn 17">
              <a:extLst>
                <a:ext uri="{FF2B5EF4-FFF2-40B4-BE49-F238E27FC236}">
                  <a16:creationId xmlns:a16="http://schemas.microsoft.com/office/drawing/2014/main" id="{6E866A74-1449-4BA8-B566-1B796AC36A3F}"/>
                </a:ext>
              </a:extLst>
            </p:cNvPr>
            <p:cNvSpPr/>
            <p:nvPr/>
          </p:nvSpPr>
          <p:spPr>
            <a:xfrm rot="19877479" flipH="1">
              <a:off x="2788169" y="2173754"/>
              <a:ext cx="2043662" cy="1133829"/>
            </a:xfrm>
            <a:prstGeom prst="uturnArrow">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Rectangle 7">
              <a:extLst>
                <a:ext uri="{FF2B5EF4-FFF2-40B4-BE49-F238E27FC236}">
                  <a16:creationId xmlns:a16="http://schemas.microsoft.com/office/drawing/2014/main" id="{FA58DD73-0212-4DE2-8FC4-939489CF4E43}"/>
                </a:ext>
              </a:extLst>
            </p:cNvPr>
            <p:cNvSpPr/>
            <p:nvPr/>
          </p:nvSpPr>
          <p:spPr>
            <a:xfrm>
              <a:off x="4114800" y="1070113"/>
              <a:ext cx="3962400" cy="183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Inadequate Contribution</a:t>
              </a:r>
            </a:p>
            <a:p>
              <a:pPr algn="ctr"/>
              <a:r>
                <a:rPr lang="en-US" sz="1350" b="1" dirty="0"/>
                <a:t>at</a:t>
              </a:r>
            </a:p>
            <a:p>
              <a:pPr algn="ctr"/>
              <a:r>
                <a:rPr lang="en-US" sz="1350" b="1" dirty="0"/>
                <a:t>Conclusion of Annual CCAS Process</a:t>
              </a:r>
            </a:p>
            <a:p>
              <a:pPr algn="ctr"/>
              <a:r>
                <a:rPr lang="en-US" sz="1350" b="1" dirty="0"/>
                <a:t>OR</a:t>
              </a:r>
            </a:p>
            <a:p>
              <a:pPr algn="ctr"/>
              <a:r>
                <a:rPr lang="en-US" sz="1350" b="1" dirty="0"/>
                <a:t>Any Time During CCAS Rating Period</a:t>
              </a:r>
            </a:p>
            <a:p>
              <a:pPr algn="ctr"/>
              <a:r>
                <a:rPr lang="en-US" sz="1350" b="1" dirty="0"/>
                <a:t>— Any One or More Factors —</a:t>
              </a:r>
            </a:p>
          </p:txBody>
        </p:sp>
      </p:grpSp>
      <p:sp>
        <p:nvSpPr>
          <p:cNvPr id="16" name="Title 1">
            <a:extLst>
              <a:ext uri="{FF2B5EF4-FFF2-40B4-BE49-F238E27FC236}">
                <a16:creationId xmlns:a16="http://schemas.microsoft.com/office/drawing/2014/main" id="{CB66D60F-2103-4438-8799-765FB96CB70F}"/>
              </a:ext>
            </a:extLst>
          </p:cNvPr>
          <p:cNvSpPr txBox="1">
            <a:spLocks/>
          </p:cNvSpPr>
          <p:nvPr/>
        </p:nvSpPr>
        <p:spPr>
          <a:xfrm>
            <a:off x="0" y="271150"/>
            <a:ext cx="9144000" cy="796888"/>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2900" b="1" kern="1200">
                <a:solidFill>
                  <a:schemeClr val="tx1"/>
                </a:solidFill>
                <a:latin typeface="+mn-lt"/>
                <a:ea typeface="+mj-ea"/>
                <a:cs typeface="+mj-cs"/>
              </a:defRPr>
            </a:lvl1pPr>
          </a:lstStyle>
          <a:p>
            <a:r>
              <a:rPr lang="en-US" sz="3200" dirty="0">
                <a:cs typeface="Tahoma" pitchFamily="34" charset="0"/>
              </a:rPr>
              <a:t>CCAS</a:t>
            </a:r>
            <a:r>
              <a:rPr lang="en-US" sz="2400" dirty="0">
                <a:cs typeface="Tahoma" pitchFamily="34" charset="0"/>
              </a:rPr>
              <a:t/>
            </a:r>
            <a:br>
              <a:rPr lang="en-US" sz="2400" dirty="0">
                <a:cs typeface="Tahoma" pitchFamily="34" charset="0"/>
              </a:rPr>
            </a:br>
            <a:r>
              <a:rPr lang="en-US" sz="2400" i="1" dirty="0">
                <a:cs typeface="Tahoma" pitchFamily="34" charset="0"/>
              </a:rPr>
              <a:t>Addressing Inadequate Contribution</a:t>
            </a:r>
          </a:p>
        </p:txBody>
      </p:sp>
    </p:spTree>
    <p:extLst>
      <p:ext uri="{BB962C8B-B14F-4D97-AF65-F5344CB8AC3E}">
        <p14:creationId xmlns:p14="http://schemas.microsoft.com/office/powerpoint/2010/main" val="27176731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3"/>
          <p:cNvSpPr>
            <a:spLocks noGrp="1" noChangeArrowheads="1"/>
          </p:cNvSpPr>
          <p:nvPr>
            <p:ph type="body" idx="4294967295"/>
          </p:nvPr>
        </p:nvSpPr>
        <p:spPr>
          <a:xfrm>
            <a:off x="630936" y="1257423"/>
            <a:ext cx="7882128" cy="5410200"/>
          </a:xfrm>
          <a:prstGeom prst="rect">
            <a:avLst/>
          </a:prstGeom>
        </p:spPr>
        <p:txBody>
          <a:bodyPr>
            <a:noAutofit/>
          </a:bodyPr>
          <a:lstStyle/>
          <a:p>
            <a:pPr>
              <a:lnSpc>
                <a:spcPct val="100000"/>
              </a:lnSpc>
              <a:spcBef>
                <a:spcPts val="450"/>
              </a:spcBef>
            </a:pPr>
            <a:r>
              <a:rPr lang="en-US" altLang="en-US" sz="2400" dirty="0"/>
              <a:t>Rating Official prepares Contribution Improvement Plan</a:t>
            </a:r>
          </a:p>
          <a:p>
            <a:pPr lvl="1">
              <a:lnSpc>
                <a:spcPct val="100000"/>
              </a:lnSpc>
              <a:spcBef>
                <a:spcPts val="450"/>
              </a:spcBef>
              <a:buClr>
                <a:schemeClr val="tx1"/>
              </a:buClr>
            </a:pPr>
            <a:r>
              <a:rPr lang="en-US" sz="2000" dirty="0"/>
              <a:t>Supervisors are advised to contact their HR Specialist for assistance</a:t>
            </a:r>
          </a:p>
          <a:p>
            <a:pPr>
              <a:lnSpc>
                <a:spcPct val="100000"/>
              </a:lnSpc>
              <a:spcBef>
                <a:spcPts val="450"/>
              </a:spcBef>
            </a:pPr>
            <a:r>
              <a:rPr lang="en-US" sz="2400" dirty="0"/>
              <a:t>Supervisor notifies employee in writing</a:t>
            </a:r>
          </a:p>
          <a:p>
            <a:pPr>
              <a:lnSpc>
                <a:spcPct val="100000"/>
              </a:lnSpc>
              <a:spcBef>
                <a:spcPts val="450"/>
              </a:spcBef>
            </a:pPr>
            <a:r>
              <a:rPr lang="en-US" sz="2400" dirty="0"/>
              <a:t>CIP must contain:</a:t>
            </a:r>
          </a:p>
          <a:p>
            <a:pPr marL="733425" lvl="2" indent="-342900">
              <a:lnSpc>
                <a:spcPct val="100000"/>
              </a:lnSpc>
              <a:spcBef>
                <a:spcPts val="0"/>
              </a:spcBef>
              <a:buClr>
                <a:schemeClr val="tx1"/>
              </a:buClr>
            </a:pPr>
            <a:r>
              <a:rPr lang="en-US" sz="2000" dirty="0"/>
              <a:t>Specific areas in which the employee is inadequately contributing and/or performing</a:t>
            </a:r>
          </a:p>
          <a:p>
            <a:pPr marL="733425" lvl="2" indent="-342900">
              <a:lnSpc>
                <a:spcPct val="100000"/>
              </a:lnSpc>
              <a:spcBef>
                <a:spcPts val="0"/>
              </a:spcBef>
              <a:buClr>
                <a:schemeClr val="tx1"/>
              </a:buClr>
            </a:pPr>
            <a:r>
              <a:rPr lang="en-US" sz="2000" dirty="0"/>
              <a:t>Standards for adequate contribution and performance</a:t>
            </a:r>
          </a:p>
          <a:p>
            <a:pPr marL="733425" lvl="2" indent="-342900">
              <a:lnSpc>
                <a:spcPct val="100000"/>
              </a:lnSpc>
              <a:spcBef>
                <a:spcPts val="0"/>
              </a:spcBef>
              <a:buClr>
                <a:schemeClr val="tx1"/>
              </a:buClr>
            </a:pPr>
            <a:r>
              <a:rPr lang="en-US" sz="2000" dirty="0"/>
              <a:t>Actions required of the employee</a:t>
            </a:r>
          </a:p>
          <a:p>
            <a:pPr marL="733425" lvl="2" indent="-342900">
              <a:lnSpc>
                <a:spcPct val="100000"/>
              </a:lnSpc>
              <a:spcBef>
                <a:spcPts val="0"/>
              </a:spcBef>
              <a:buClr>
                <a:schemeClr val="tx1"/>
              </a:buClr>
            </a:pPr>
            <a:r>
              <a:rPr lang="en-US" sz="2000" dirty="0"/>
              <a:t>Time in which contribution/performance improvement must be accomplished</a:t>
            </a:r>
          </a:p>
          <a:p>
            <a:pPr marL="733425" lvl="2" indent="-342900">
              <a:lnSpc>
                <a:spcPct val="100000"/>
              </a:lnSpc>
              <a:spcBef>
                <a:spcPts val="0"/>
              </a:spcBef>
              <a:buClr>
                <a:schemeClr val="tx1"/>
              </a:buClr>
            </a:pPr>
            <a:r>
              <a:rPr lang="en-US" sz="2000" dirty="0"/>
              <a:t>Assistance from the service or agency</a:t>
            </a:r>
          </a:p>
          <a:p>
            <a:pPr marL="733425" lvl="2" indent="-342900">
              <a:lnSpc>
                <a:spcPct val="100000"/>
              </a:lnSpc>
              <a:spcBef>
                <a:spcPts val="0"/>
              </a:spcBef>
              <a:buClr>
                <a:schemeClr val="tx1"/>
              </a:buClr>
            </a:pPr>
            <a:r>
              <a:rPr lang="en-US" sz="2000" dirty="0"/>
              <a:t>Consequences of failure to improve </a:t>
            </a:r>
          </a:p>
          <a:p>
            <a:pPr>
              <a:lnSpc>
                <a:spcPct val="100000"/>
              </a:lnSpc>
              <a:spcBef>
                <a:spcPts val="450"/>
              </a:spcBef>
            </a:pPr>
            <a:r>
              <a:rPr lang="en-US" altLang="en-US" sz="2400" dirty="0"/>
              <a:t>Employee must sustain adequate contribution and fully successful performance for two years after successful completion of CIP</a:t>
            </a:r>
            <a:endParaRPr lang="en-US" sz="2400" dirty="0"/>
          </a:p>
        </p:txBody>
      </p:sp>
      <p:sp>
        <p:nvSpPr>
          <p:cNvPr id="2" name="Slide Number Placeholder 1">
            <a:extLst>
              <a:ext uri="{FF2B5EF4-FFF2-40B4-BE49-F238E27FC236}">
                <a16:creationId xmlns:a16="http://schemas.microsoft.com/office/drawing/2014/main" id="{55FCCC19-54A1-4F58-90AA-558527A77903}"/>
              </a:ext>
            </a:extLst>
          </p:cNvPr>
          <p:cNvSpPr>
            <a:spLocks noGrp="1"/>
          </p:cNvSpPr>
          <p:nvPr>
            <p:ph type="sldNum" sz="quarter" idx="12"/>
          </p:nvPr>
        </p:nvSpPr>
        <p:spPr/>
        <p:txBody>
          <a:bodyPr/>
          <a:lstStyle/>
          <a:p>
            <a:fld id="{F85093EB-6271-4776-AD74-9AC7DBDF4235}" type="slidenum">
              <a:rPr lang="en-US" smtClean="0"/>
              <a:t>73</a:t>
            </a:fld>
            <a:endParaRPr lang="en-US"/>
          </a:p>
        </p:txBody>
      </p:sp>
      <p:sp>
        <p:nvSpPr>
          <p:cNvPr id="6" name="Title 1">
            <a:extLst>
              <a:ext uri="{FF2B5EF4-FFF2-40B4-BE49-F238E27FC236}">
                <a16:creationId xmlns:a16="http://schemas.microsoft.com/office/drawing/2014/main" id="{3010047F-B6E7-4EFA-96FE-97F84220BABD}"/>
              </a:ext>
            </a:extLst>
          </p:cNvPr>
          <p:cNvSpPr txBox="1">
            <a:spLocks/>
          </p:cNvSpPr>
          <p:nvPr/>
        </p:nvSpPr>
        <p:spPr>
          <a:xfrm>
            <a:off x="0" y="271150"/>
            <a:ext cx="9144000" cy="796888"/>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2900" b="1" kern="1200">
                <a:solidFill>
                  <a:schemeClr val="tx1"/>
                </a:solidFill>
                <a:latin typeface="+mn-lt"/>
                <a:ea typeface="+mj-ea"/>
                <a:cs typeface="+mj-cs"/>
              </a:defRPr>
            </a:lvl1pPr>
          </a:lstStyle>
          <a:p>
            <a:r>
              <a:rPr lang="en-US" sz="3200" dirty="0">
                <a:cs typeface="Tahoma" pitchFamily="34" charset="0"/>
              </a:rPr>
              <a:t>CCAS</a:t>
            </a:r>
            <a:r>
              <a:rPr lang="en-US" sz="2400" dirty="0">
                <a:cs typeface="Tahoma" pitchFamily="34" charset="0"/>
              </a:rPr>
              <a:t/>
            </a:r>
            <a:br>
              <a:rPr lang="en-US" sz="2400" dirty="0">
                <a:cs typeface="Tahoma" pitchFamily="34" charset="0"/>
              </a:rPr>
            </a:br>
            <a:r>
              <a:rPr lang="en-US" sz="2400" i="1" dirty="0">
                <a:cs typeface="Tahoma" pitchFamily="34" charset="0"/>
              </a:rPr>
              <a:t>Establishing a Contribution Improvement Plan</a:t>
            </a:r>
          </a:p>
        </p:txBody>
      </p:sp>
    </p:spTree>
    <p:extLst>
      <p:ext uri="{BB962C8B-B14F-4D97-AF65-F5344CB8AC3E}">
        <p14:creationId xmlns:p14="http://schemas.microsoft.com/office/powerpoint/2010/main" val="39111619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0" y="285748"/>
            <a:ext cx="9144000" cy="857251"/>
          </a:xfrm>
          <a:prstGeom prst="rect">
            <a:avLst/>
          </a:prstGeom>
        </p:spPr>
        <p:txBody>
          <a:bodyPr>
            <a:noAutofit/>
          </a:bodyPr>
          <a:lstStyle/>
          <a:p>
            <a:r>
              <a:rPr lang="en-US" dirty="0"/>
              <a:t>CCAS</a:t>
            </a:r>
            <a:br>
              <a:rPr lang="en-US" dirty="0"/>
            </a:br>
            <a:r>
              <a:rPr lang="en-US" sz="2400" i="1" dirty="0"/>
              <a:t>CCAS Grievance Process</a:t>
            </a:r>
          </a:p>
        </p:txBody>
      </p:sp>
      <p:sp>
        <p:nvSpPr>
          <p:cNvPr id="49154" name="Content Placeholder 16"/>
          <p:cNvSpPr>
            <a:spLocks noGrp="1"/>
          </p:cNvSpPr>
          <p:nvPr>
            <p:ph idx="4294967295"/>
          </p:nvPr>
        </p:nvSpPr>
        <p:spPr>
          <a:xfrm>
            <a:off x="630936" y="1295400"/>
            <a:ext cx="7882128" cy="5276852"/>
          </a:xfrm>
          <a:prstGeom prst="rect">
            <a:avLst/>
          </a:prstGeom>
        </p:spPr>
        <p:txBody>
          <a:bodyPr>
            <a:noAutofit/>
          </a:bodyPr>
          <a:lstStyle/>
          <a:p>
            <a:pPr>
              <a:buClr>
                <a:schemeClr val="tx1"/>
              </a:buClr>
            </a:pPr>
            <a:r>
              <a:rPr lang="en-US" altLang="en-US" sz="2400" dirty="0"/>
              <a:t>Employees May Grieve:</a:t>
            </a:r>
          </a:p>
          <a:p>
            <a:pPr lvl="1">
              <a:buClr>
                <a:schemeClr val="tx1"/>
              </a:buClr>
            </a:pPr>
            <a:r>
              <a:rPr lang="en-US" altLang="en-US" sz="2200" dirty="0"/>
              <a:t>OCS Rating</a:t>
            </a:r>
          </a:p>
          <a:p>
            <a:pPr lvl="1">
              <a:buClr>
                <a:schemeClr val="tx1"/>
              </a:buClr>
            </a:pPr>
            <a:r>
              <a:rPr lang="en-US" altLang="en-US" sz="2200" dirty="0"/>
              <a:t>Quality of Performance Rating</a:t>
            </a:r>
          </a:p>
          <a:p>
            <a:pPr lvl="1">
              <a:buClr>
                <a:schemeClr val="tx1"/>
              </a:buClr>
            </a:pPr>
            <a:r>
              <a:rPr lang="en-US" altLang="en-US" sz="2200" dirty="0"/>
              <a:t>Supervisor Assessment</a:t>
            </a:r>
          </a:p>
          <a:p>
            <a:pPr>
              <a:buClr>
                <a:schemeClr val="tx1"/>
              </a:buClr>
            </a:pPr>
            <a:r>
              <a:rPr lang="en-US" altLang="en-US" sz="2400" dirty="0"/>
              <a:t>Process:</a:t>
            </a:r>
          </a:p>
          <a:p>
            <a:pPr lvl="1">
              <a:buClr>
                <a:schemeClr val="tx1"/>
              </a:buClr>
            </a:pPr>
            <a:r>
              <a:rPr lang="en-US" altLang="en-US" sz="2200" dirty="0"/>
              <a:t>Through a Collective Bargaining Agreement or</a:t>
            </a:r>
          </a:p>
          <a:p>
            <a:pPr lvl="1">
              <a:buClr>
                <a:schemeClr val="tx1"/>
              </a:buClr>
            </a:pPr>
            <a:r>
              <a:rPr lang="en-US" altLang="en-US" sz="2200" dirty="0"/>
              <a:t> Administrative Grievance Procedure (5 CFR 771) as supplemented by local procedures</a:t>
            </a:r>
          </a:p>
          <a:p>
            <a:pPr lvl="2">
              <a:buClr>
                <a:schemeClr val="tx1"/>
              </a:buClr>
            </a:pPr>
            <a:r>
              <a:rPr lang="en-US" altLang="en-US" sz="2000" dirty="0"/>
              <a:t>Employee submits grievance to Supervisor</a:t>
            </a:r>
          </a:p>
          <a:p>
            <a:pPr lvl="2">
              <a:buClr>
                <a:schemeClr val="tx1"/>
              </a:buClr>
            </a:pPr>
            <a:r>
              <a:rPr lang="en-US" altLang="en-US" sz="2000" dirty="0"/>
              <a:t>Supervisor provides recommendation to Pay Pool Panel</a:t>
            </a:r>
          </a:p>
          <a:p>
            <a:pPr lvl="2">
              <a:buClr>
                <a:schemeClr val="tx1"/>
              </a:buClr>
            </a:pPr>
            <a:r>
              <a:rPr lang="en-US" altLang="en-US" sz="2000" dirty="0"/>
              <a:t>Pay Pool Panel may accept recommendation or reach independent decision</a:t>
            </a:r>
          </a:p>
          <a:p>
            <a:pPr lvl="2">
              <a:buClr>
                <a:schemeClr val="tx1"/>
              </a:buClr>
            </a:pPr>
            <a:r>
              <a:rPr lang="en-US" altLang="en-US" sz="2000" dirty="0"/>
              <a:t>Pay pool decision is final unless employee requires reconsideration by next higher official to Pay Pool Manager</a:t>
            </a:r>
          </a:p>
          <a:p>
            <a:pPr lvl="2">
              <a:buClr>
                <a:schemeClr val="tx1"/>
              </a:buClr>
            </a:pPr>
            <a:r>
              <a:rPr lang="en-US" altLang="en-US" sz="2000" dirty="0"/>
              <a:t>Next higher official renders final decision</a:t>
            </a:r>
          </a:p>
          <a:p>
            <a:pPr>
              <a:buClr>
                <a:srgbClr val="000099"/>
              </a:buClr>
            </a:pPr>
            <a:endParaRPr lang="en-US" sz="2400" dirty="0">
              <a:solidFill>
                <a:srgbClr val="FF0000"/>
              </a:solidFill>
            </a:endParaRPr>
          </a:p>
        </p:txBody>
      </p:sp>
      <p:sp>
        <p:nvSpPr>
          <p:cNvPr id="4" name="Slide Number Placeholder 3">
            <a:extLst>
              <a:ext uri="{FF2B5EF4-FFF2-40B4-BE49-F238E27FC236}">
                <a16:creationId xmlns:a16="http://schemas.microsoft.com/office/drawing/2014/main" id="{44369AA9-B708-4C4A-9456-8DF5D0F881AD}"/>
              </a:ext>
            </a:extLst>
          </p:cNvPr>
          <p:cNvSpPr>
            <a:spLocks noGrp="1"/>
          </p:cNvSpPr>
          <p:nvPr>
            <p:ph type="sldNum" sz="quarter" idx="12"/>
          </p:nvPr>
        </p:nvSpPr>
        <p:spPr>
          <a:xfrm>
            <a:off x="7597981" y="6707051"/>
            <a:ext cx="1543050" cy="150949"/>
          </a:xfrm>
        </p:spPr>
        <p:txBody>
          <a:bodyPr/>
          <a:lstStyle/>
          <a:p>
            <a:fld id="{F85093EB-6271-4776-AD74-9AC7DBDF4235}" type="slidenum">
              <a:rPr lang="en-US" smtClean="0"/>
              <a:t>74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blinds(horizontal)">
                                      <p:cBhvr>
                                        <p:cTn id="7" dur="5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154">
                                            <p:txEl>
                                              <p:pRg st="1" end="1"/>
                                            </p:txEl>
                                          </p:spTgt>
                                        </p:tgtEl>
                                        <p:attrNameLst>
                                          <p:attrName>style.visibility</p:attrName>
                                        </p:attrNameLst>
                                      </p:cBhvr>
                                      <p:to>
                                        <p:strVal val="visible"/>
                                      </p:to>
                                    </p:set>
                                    <p:animEffect transition="in" filter="blinds(horizontal)">
                                      <p:cBhvr>
                                        <p:cTn id="12" dur="500"/>
                                        <p:tgtEl>
                                          <p:spTgt spid="49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54">
                                            <p:txEl>
                                              <p:pRg st="2" end="2"/>
                                            </p:txEl>
                                          </p:spTgt>
                                        </p:tgtEl>
                                        <p:attrNameLst>
                                          <p:attrName>style.visibility</p:attrName>
                                        </p:attrNameLst>
                                      </p:cBhvr>
                                      <p:to>
                                        <p:strVal val="visible"/>
                                      </p:to>
                                    </p:set>
                                    <p:animEffect transition="in" filter="blinds(horizontal)">
                                      <p:cBhvr>
                                        <p:cTn id="17" dur="500"/>
                                        <p:tgtEl>
                                          <p:spTgt spid="49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154">
                                            <p:txEl>
                                              <p:pRg st="3" end="3"/>
                                            </p:txEl>
                                          </p:spTgt>
                                        </p:tgtEl>
                                        <p:attrNameLst>
                                          <p:attrName>style.visibility</p:attrName>
                                        </p:attrNameLst>
                                      </p:cBhvr>
                                      <p:to>
                                        <p:strVal val="visible"/>
                                      </p:to>
                                    </p:set>
                                    <p:animEffect transition="in" filter="blinds(horizontal)">
                                      <p:cBhvr>
                                        <p:cTn id="22" dur="500"/>
                                        <p:tgtEl>
                                          <p:spTgt spid="491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9154">
                                            <p:txEl>
                                              <p:pRg st="4" end="4"/>
                                            </p:txEl>
                                          </p:spTgt>
                                        </p:tgtEl>
                                        <p:attrNameLst>
                                          <p:attrName>style.visibility</p:attrName>
                                        </p:attrNameLst>
                                      </p:cBhvr>
                                      <p:to>
                                        <p:strVal val="visible"/>
                                      </p:to>
                                    </p:set>
                                    <p:animEffect transition="in" filter="blinds(horizontal)">
                                      <p:cBhvr>
                                        <p:cTn id="27" dur="500"/>
                                        <p:tgtEl>
                                          <p:spTgt spid="491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9154">
                                            <p:txEl>
                                              <p:pRg st="5" end="5"/>
                                            </p:txEl>
                                          </p:spTgt>
                                        </p:tgtEl>
                                        <p:attrNameLst>
                                          <p:attrName>style.visibility</p:attrName>
                                        </p:attrNameLst>
                                      </p:cBhvr>
                                      <p:to>
                                        <p:strVal val="visible"/>
                                      </p:to>
                                    </p:set>
                                    <p:animEffect transition="in" filter="blinds(horizontal)">
                                      <p:cBhvr>
                                        <p:cTn id="32" dur="500"/>
                                        <p:tgtEl>
                                          <p:spTgt spid="491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9154">
                                            <p:txEl>
                                              <p:pRg st="6" end="6"/>
                                            </p:txEl>
                                          </p:spTgt>
                                        </p:tgtEl>
                                        <p:attrNameLst>
                                          <p:attrName>style.visibility</p:attrName>
                                        </p:attrNameLst>
                                      </p:cBhvr>
                                      <p:to>
                                        <p:strVal val="visible"/>
                                      </p:to>
                                    </p:set>
                                    <p:animEffect transition="in" filter="blinds(horizontal)">
                                      <p:cBhvr>
                                        <p:cTn id="37" dur="500"/>
                                        <p:tgtEl>
                                          <p:spTgt spid="4915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9154">
                                            <p:txEl>
                                              <p:pRg st="7" end="7"/>
                                            </p:txEl>
                                          </p:spTgt>
                                        </p:tgtEl>
                                        <p:attrNameLst>
                                          <p:attrName>style.visibility</p:attrName>
                                        </p:attrNameLst>
                                      </p:cBhvr>
                                      <p:to>
                                        <p:strVal val="visible"/>
                                      </p:to>
                                    </p:set>
                                    <p:animEffect transition="in" filter="blinds(horizontal)">
                                      <p:cBhvr>
                                        <p:cTn id="42" dur="500"/>
                                        <p:tgtEl>
                                          <p:spTgt spid="4915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9154">
                                            <p:txEl>
                                              <p:pRg st="8" end="8"/>
                                            </p:txEl>
                                          </p:spTgt>
                                        </p:tgtEl>
                                        <p:attrNameLst>
                                          <p:attrName>style.visibility</p:attrName>
                                        </p:attrNameLst>
                                      </p:cBhvr>
                                      <p:to>
                                        <p:strVal val="visible"/>
                                      </p:to>
                                    </p:set>
                                    <p:animEffect transition="in" filter="blinds(horizontal)">
                                      <p:cBhvr>
                                        <p:cTn id="47" dur="500"/>
                                        <p:tgtEl>
                                          <p:spTgt spid="4915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9154">
                                            <p:txEl>
                                              <p:pRg st="9" end="9"/>
                                            </p:txEl>
                                          </p:spTgt>
                                        </p:tgtEl>
                                        <p:attrNameLst>
                                          <p:attrName>style.visibility</p:attrName>
                                        </p:attrNameLst>
                                      </p:cBhvr>
                                      <p:to>
                                        <p:strVal val="visible"/>
                                      </p:to>
                                    </p:set>
                                    <p:animEffect transition="in" filter="blinds(horizontal)">
                                      <p:cBhvr>
                                        <p:cTn id="52" dur="500"/>
                                        <p:tgtEl>
                                          <p:spTgt spid="4915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9154">
                                            <p:txEl>
                                              <p:pRg st="10" end="10"/>
                                            </p:txEl>
                                          </p:spTgt>
                                        </p:tgtEl>
                                        <p:attrNameLst>
                                          <p:attrName>style.visibility</p:attrName>
                                        </p:attrNameLst>
                                      </p:cBhvr>
                                      <p:to>
                                        <p:strVal val="visible"/>
                                      </p:to>
                                    </p:set>
                                    <p:animEffect transition="in" filter="blinds(horizontal)">
                                      <p:cBhvr>
                                        <p:cTn id="57" dur="500"/>
                                        <p:tgtEl>
                                          <p:spTgt spid="4915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9154">
                                            <p:txEl>
                                              <p:pRg st="11" end="11"/>
                                            </p:txEl>
                                          </p:spTgt>
                                        </p:tgtEl>
                                        <p:attrNameLst>
                                          <p:attrName>style.visibility</p:attrName>
                                        </p:attrNameLst>
                                      </p:cBhvr>
                                      <p:to>
                                        <p:strVal val="visible"/>
                                      </p:to>
                                    </p:set>
                                    <p:animEffect transition="in" filter="blinds(horizontal)">
                                      <p:cBhvr>
                                        <p:cTn id="62" dur="500"/>
                                        <p:tgtEl>
                                          <p:spTgt spid="4915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30936" y="1371600"/>
            <a:ext cx="7882128" cy="5029199"/>
          </a:xfrm>
          <a:prstGeom prst="rect">
            <a:avLst/>
          </a:prstGeom>
        </p:spPr>
        <p:txBody>
          <a:bodyPr>
            <a:noAutofit/>
          </a:bodyPr>
          <a:lstStyle/>
          <a:p>
            <a:pPr marL="217885" lvl="1" indent="-176213">
              <a:lnSpc>
                <a:spcPct val="100000"/>
              </a:lnSpc>
              <a:buClr>
                <a:schemeClr val="tx1"/>
              </a:buClr>
            </a:pPr>
            <a:r>
              <a:rPr lang="en-US" sz="2400" dirty="0"/>
              <a:t>Congressional mandate to initiate separations in RIF based primarily on </a:t>
            </a:r>
            <a:r>
              <a:rPr lang="en-US" sz="2400" b="1" i="1" dirty="0"/>
              <a:t>performance</a:t>
            </a:r>
            <a:r>
              <a:rPr lang="en-US" sz="2400" dirty="0"/>
              <a:t>  </a:t>
            </a:r>
          </a:p>
          <a:p>
            <a:pPr marL="217885" lvl="1" indent="-176213">
              <a:lnSpc>
                <a:spcPct val="100000"/>
              </a:lnSpc>
              <a:spcBef>
                <a:spcPts val="600"/>
              </a:spcBef>
              <a:buClr>
                <a:schemeClr val="tx1"/>
              </a:buClr>
            </a:pPr>
            <a:r>
              <a:rPr lang="en-US" sz="2400" dirty="0"/>
              <a:t>A “Quality of Performance” rating of Outstanding (5), Fully Successful (3), or Unacceptable (1) added to the assessment process and becomes the annual rating of record</a:t>
            </a:r>
          </a:p>
          <a:p>
            <a:pPr marL="217885" lvl="1" indent="-176213">
              <a:lnSpc>
                <a:spcPct val="100000"/>
              </a:lnSpc>
              <a:spcBef>
                <a:spcPts val="600"/>
              </a:spcBef>
              <a:buClr>
                <a:schemeClr val="tx1"/>
              </a:buClr>
              <a:tabLst>
                <a:tab pos="125016" algn="l"/>
              </a:tabLst>
            </a:pPr>
            <a:r>
              <a:rPr lang="en-US" sz="2400" dirty="0"/>
              <a:t>1st retention factor = Average of the raw averages of the 2 most recent ratings of record within the 4-year period immediately preceding RIF rounded to the nearest tenth of a decimal point</a:t>
            </a:r>
          </a:p>
          <a:p>
            <a:pPr marL="217885" lvl="1" indent="-176213">
              <a:lnSpc>
                <a:spcPct val="100000"/>
              </a:lnSpc>
              <a:spcBef>
                <a:spcPts val="600"/>
              </a:spcBef>
              <a:buClr>
                <a:schemeClr val="tx1"/>
              </a:buClr>
              <a:tabLst>
                <a:tab pos="125016" algn="l"/>
              </a:tabLst>
            </a:pPr>
            <a:r>
              <a:rPr lang="en-US" sz="2400" dirty="0"/>
              <a:t>Remaining retention factors of veterans’ preference and RIF service computation date follow in that order</a:t>
            </a:r>
          </a:p>
        </p:txBody>
      </p:sp>
      <p:sp>
        <p:nvSpPr>
          <p:cNvPr id="4" name="Slide Number Placeholder 3"/>
          <p:cNvSpPr>
            <a:spLocks noGrp="1"/>
          </p:cNvSpPr>
          <p:nvPr>
            <p:ph type="sldNum" sz="quarter" idx="12"/>
          </p:nvPr>
        </p:nvSpPr>
        <p:spPr>
          <a:xfrm>
            <a:off x="7086600" y="6707051"/>
            <a:ext cx="2057400" cy="150949"/>
          </a:xfrm>
        </p:spPr>
        <p:txBody>
          <a:bodyPr/>
          <a:lstStyle/>
          <a:p>
            <a:fld id="{F85093EB-6271-4776-AD74-9AC7DBDF4235}" type="slidenum">
              <a:rPr lang="en-US" smtClean="0"/>
              <a:t>75</a:t>
            </a:fld>
            <a:endParaRPr lang="en-US"/>
          </a:p>
        </p:txBody>
      </p:sp>
      <p:sp>
        <p:nvSpPr>
          <p:cNvPr id="6" name="Title 6">
            <a:extLst>
              <a:ext uri="{FF2B5EF4-FFF2-40B4-BE49-F238E27FC236}">
                <a16:creationId xmlns:a16="http://schemas.microsoft.com/office/drawing/2014/main" id="{BABB8E5C-7816-40DA-9E30-BCF711D307E4}"/>
              </a:ext>
            </a:extLst>
          </p:cNvPr>
          <p:cNvSpPr>
            <a:spLocks noGrp="1"/>
          </p:cNvSpPr>
          <p:nvPr>
            <p:ph type="title" idx="4294967295"/>
          </p:nvPr>
        </p:nvSpPr>
        <p:spPr>
          <a:xfrm>
            <a:off x="0" y="272695"/>
            <a:ext cx="9144000" cy="828306"/>
          </a:xfrm>
          <a:prstGeom prst="rect">
            <a:avLst/>
          </a:prstGeom>
        </p:spPr>
        <p:txBody>
          <a:bodyPr>
            <a:noAutofit/>
          </a:bodyPr>
          <a:lstStyle/>
          <a:p>
            <a:pPr>
              <a:tabLst>
                <a:tab pos="5998369" algn="l"/>
              </a:tabLst>
            </a:pPr>
            <a:r>
              <a:rPr lang="en-US" dirty="0"/>
              <a:t>CCAS</a:t>
            </a:r>
            <a:br>
              <a:rPr lang="en-US" dirty="0"/>
            </a:br>
            <a:r>
              <a:rPr lang="en-US" sz="2400" i="1" dirty="0"/>
              <a:t>Revised RIF Procedures</a:t>
            </a:r>
            <a:r>
              <a:rPr lang="en-US" sz="2400" b="0" dirty="0"/>
              <a:t/>
            </a:r>
            <a:br>
              <a:rPr lang="en-US" sz="2400" b="0" dirty="0"/>
            </a:br>
            <a:endParaRPr lang="en-US" sz="2400" dirty="0"/>
          </a:p>
        </p:txBody>
      </p:sp>
    </p:spTree>
    <p:extLst>
      <p:ext uri="{BB962C8B-B14F-4D97-AF65-F5344CB8AC3E}">
        <p14:creationId xmlns:p14="http://schemas.microsoft.com/office/powerpoint/2010/main" val="232058988"/>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6704227"/>
            <a:ext cx="2057400" cy="150949"/>
          </a:xfrm>
        </p:spPr>
        <p:txBody>
          <a:bodyPr/>
          <a:lstStyle/>
          <a:p>
            <a:fld id="{F85093EB-6271-4776-AD74-9AC7DBDF4235}" type="slidenum">
              <a:rPr lang="en-US" smtClean="0"/>
              <a:t>76</a:t>
            </a:fld>
            <a:endParaRPr lang="en-US" dirty="0"/>
          </a:p>
        </p:txBody>
      </p:sp>
      <p:sp>
        <p:nvSpPr>
          <p:cNvPr id="5" name="Content Placeholder 4"/>
          <p:cNvSpPr>
            <a:spLocks noGrp="1"/>
          </p:cNvSpPr>
          <p:nvPr>
            <p:ph idx="4294967295"/>
          </p:nvPr>
        </p:nvSpPr>
        <p:spPr>
          <a:xfrm>
            <a:off x="630936" y="1295399"/>
            <a:ext cx="7882128" cy="5289905"/>
          </a:xfrm>
          <a:prstGeom prst="rect">
            <a:avLst/>
          </a:prstGeom>
        </p:spPr>
        <p:txBody>
          <a:bodyPr>
            <a:noAutofit/>
          </a:bodyPr>
          <a:lstStyle/>
          <a:p>
            <a:pPr>
              <a:lnSpc>
                <a:spcPct val="100000"/>
              </a:lnSpc>
              <a:spcBef>
                <a:spcPts val="150"/>
              </a:spcBef>
            </a:pPr>
            <a:r>
              <a:rPr lang="en-US" sz="2400" dirty="0"/>
              <a:t>Provisions for a more refined competitive area</a:t>
            </a:r>
          </a:p>
          <a:p>
            <a:pPr>
              <a:lnSpc>
                <a:spcPct val="100000"/>
              </a:lnSpc>
              <a:spcBef>
                <a:spcPts val="150"/>
              </a:spcBef>
            </a:pPr>
            <a:r>
              <a:rPr lang="en-US" sz="2400" dirty="0"/>
              <a:t>Tenure Groups 1 and 2 have been combined into one tenure group—Tenure Group 1</a:t>
            </a:r>
          </a:p>
          <a:p>
            <a:pPr>
              <a:lnSpc>
                <a:spcPct val="100000"/>
              </a:lnSpc>
              <a:spcBef>
                <a:spcPts val="150"/>
              </a:spcBef>
            </a:pPr>
            <a:r>
              <a:rPr lang="en-US" sz="2400" dirty="0"/>
              <a:t>No additional years of service based on contribution</a:t>
            </a:r>
            <a:r>
              <a:rPr lang="en-US" sz="2400" dirty="0">
                <a:solidFill>
                  <a:srgbClr val="FF0000"/>
                </a:solidFill>
              </a:rPr>
              <a:t> </a:t>
            </a:r>
            <a:r>
              <a:rPr lang="en-US" sz="2400" dirty="0"/>
              <a:t>or performance appraisal</a:t>
            </a:r>
          </a:p>
          <a:p>
            <a:pPr>
              <a:lnSpc>
                <a:spcPct val="100000"/>
              </a:lnSpc>
              <a:spcBef>
                <a:spcPts val="150"/>
              </a:spcBef>
            </a:pPr>
            <a:r>
              <a:rPr lang="en-US" sz="2400" dirty="0"/>
              <a:t>Displacement limited to an employee’s current career path, broadband level, and one broadband level below in the same career path</a:t>
            </a:r>
          </a:p>
          <a:p>
            <a:pPr lvl="1">
              <a:lnSpc>
                <a:spcPct val="100000"/>
              </a:lnSpc>
              <a:spcBef>
                <a:spcPts val="150"/>
              </a:spcBef>
            </a:pPr>
            <a:r>
              <a:rPr lang="en-US" sz="2000" b="1" dirty="0"/>
              <a:t>Exception:</a:t>
            </a:r>
            <a:r>
              <a:rPr lang="en-US" sz="2000" dirty="0"/>
              <a:t>  Broadband Level 1 employees and those with a compensable service connected disability of 30% or more</a:t>
            </a:r>
          </a:p>
          <a:p>
            <a:pPr>
              <a:lnSpc>
                <a:spcPct val="100000"/>
              </a:lnSpc>
              <a:spcBef>
                <a:spcPts val="150"/>
              </a:spcBef>
            </a:pPr>
            <a:r>
              <a:rPr lang="en-US" sz="2400" dirty="0"/>
              <a:t>Assignment rights of employees with an unacceptable current contribution/performance assessment is to a position held by another employee with an unacceptable contribution assessment.</a:t>
            </a:r>
          </a:p>
        </p:txBody>
      </p:sp>
      <p:sp>
        <p:nvSpPr>
          <p:cNvPr id="7" name="Title 6">
            <a:extLst>
              <a:ext uri="{FF2B5EF4-FFF2-40B4-BE49-F238E27FC236}">
                <a16:creationId xmlns:a16="http://schemas.microsoft.com/office/drawing/2014/main" id="{64D536E8-7BB4-4F97-9477-7AC10225A683}"/>
              </a:ext>
            </a:extLst>
          </p:cNvPr>
          <p:cNvSpPr txBox="1">
            <a:spLocks/>
          </p:cNvSpPr>
          <p:nvPr/>
        </p:nvSpPr>
        <p:spPr>
          <a:xfrm>
            <a:off x="0" y="272695"/>
            <a:ext cx="9144000" cy="828306"/>
          </a:xfrm>
          <a:prstGeom prst="rect">
            <a:avLst/>
          </a:prstGeom>
        </p:spPr>
        <p:txBody>
          <a:bodyPr>
            <a:noAutofit/>
          </a:bodyPr>
          <a:lstStyle>
            <a:lvl1pPr algn="ctr" defTabSz="685800" rtl="0" eaLnBrk="1" latinLnBrk="0" hangingPunct="1">
              <a:lnSpc>
                <a:spcPct val="90000"/>
              </a:lnSpc>
              <a:spcBef>
                <a:spcPct val="0"/>
              </a:spcBef>
              <a:buNone/>
              <a:defRPr sz="3200" b="1" kern="1200">
                <a:solidFill>
                  <a:schemeClr val="tx1"/>
                </a:solidFill>
                <a:latin typeface="+mn-lt"/>
                <a:ea typeface="+mj-ea"/>
                <a:cs typeface="+mj-cs"/>
              </a:defRPr>
            </a:lvl1pPr>
          </a:lstStyle>
          <a:p>
            <a:pPr>
              <a:tabLst>
                <a:tab pos="5998369" algn="l"/>
              </a:tabLst>
            </a:pPr>
            <a:r>
              <a:rPr lang="en-US"/>
              <a:t>CCAS</a:t>
            </a:r>
            <a:br>
              <a:rPr lang="en-US"/>
            </a:br>
            <a:r>
              <a:rPr lang="en-US" sz="2400" i="1"/>
              <a:t>Revised RIF Procedures</a:t>
            </a:r>
            <a:r>
              <a:rPr lang="en-US" sz="2400" b="0"/>
              <a:t/>
            </a:r>
            <a:br>
              <a:rPr lang="en-US" sz="2400" b="0"/>
            </a:br>
            <a:endParaRPr lang="en-US" sz="2400" dirty="0"/>
          </a:p>
        </p:txBody>
      </p:sp>
    </p:spTree>
    <p:extLst>
      <p:ext uri="{BB962C8B-B14F-4D97-AF65-F5344CB8AC3E}">
        <p14:creationId xmlns:p14="http://schemas.microsoft.com/office/powerpoint/2010/main" val="27246264"/>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274306"/>
            <a:ext cx="9144000" cy="625473"/>
          </a:xfrm>
          <a:prstGeom prst="rect">
            <a:avLst/>
          </a:prstGeom>
        </p:spPr>
        <p:txBody>
          <a:bodyPr>
            <a:noAutofit/>
          </a:bodyPr>
          <a:lstStyle/>
          <a:p>
            <a:r>
              <a:rPr lang="en-US" dirty="0"/>
              <a:t>VI.  POST-CONVERSION</a:t>
            </a:r>
          </a:p>
        </p:txBody>
      </p:sp>
      <p:sp>
        <p:nvSpPr>
          <p:cNvPr id="61444" name="Slide Number Placeholder 4"/>
          <p:cNvSpPr>
            <a:spLocks noGrp="1"/>
          </p:cNvSpPr>
          <p:nvPr>
            <p:ph type="sldNum" sz="quarter" idx="12"/>
          </p:nvPr>
        </p:nvSpPr>
        <p:spPr bwMode="auto">
          <a:xfrm>
            <a:off x="6400800" y="5772150"/>
            <a:ext cx="1600200" cy="210741"/>
          </a:xfrm>
          <a:prstGeom prst="rect">
            <a:avLst/>
          </a:prstGeom>
          <a:noFill/>
          <a:ln>
            <a:miter lim="800000"/>
            <a:headEnd/>
            <a:tailEnd/>
          </a:ln>
        </p:spPr>
        <p:txBody>
          <a:bodyPr/>
          <a:lstStyle/>
          <a:p>
            <a:r>
              <a:rPr lang="en-US" dirty="0"/>
              <a:t> </a:t>
            </a:r>
          </a:p>
        </p:txBody>
      </p:sp>
      <p:sp>
        <p:nvSpPr>
          <p:cNvPr id="7" name="Slide Number Placeholder 3">
            <a:extLst>
              <a:ext uri="{FF2B5EF4-FFF2-40B4-BE49-F238E27FC236}">
                <a16:creationId xmlns:a16="http://schemas.microsoft.com/office/drawing/2014/main" id="{E175A5E2-3CAF-4827-890B-A633C782B27E}"/>
              </a:ext>
            </a:extLst>
          </p:cNvPr>
          <p:cNvSpPr txBox="1">
            <a:spLocks/>
          </p:cNvSpPr>
          <p:nvPr/>
        </p:nvSpPr>
        <p:spPr>
          <a:xfrm>
            <a:off x="7600950" y="6707051"/>
            <a:ext cx="1543050" cy="150949"/>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093EB-6271-4776-AD74-9AC7DBDF4235}" type="slidenum">
              <a:rPr lang="en-US" sz="900"/>
              <a:pPr/>
              <a:t>77</a:t>
            </a:fld>
            <a:endParaRPr lang="en-US" sz="900" dirty="0"/>
          </a:p>
        </p:txBody>
      </p:sp>
      <p:pic>
        <p:nvPicPr>
          <p:cNvPr id="2" name="Picture 1">
            <a:extLst>
              <a:ext uri="{FF2B5EF4-FFF2-40B4-BE49-F238E27FC236}">
                <a16:creationId xmlns:a16="http://schemas.microsoft.com/office/drawing/2014/main" id="{FE3F3504-AFBA-4B12-921D-7A20FAD52359}"/>
              </a:ext>
            </a:extLst>
          </p:cNvPr>
          <p:cNvPicPr>
            <a:picLocks noChangeAspect="1"/>
          </p:cNvPicPr>
          <p:nvPr/>
        </p:nvPicPr>
        <p:blipFill>
          <a:blip r:embed="rId3"/>
          <a:stretch>
            <a:fillRect/>
          </a:stretch>
        </p:blipFill>
        <p:spPr>
          <a:xfrm>
            <a:off x="6214873" y="4477883"/>
            <a:ext cx="2386727" cy="1481257"/>
          </a:xfrm>
          <a:prstGeom prst="rect">
            <a:avLst/>
          </a:prstGeom>
        </p:spPr>
      </p:pic>
      <p:pic>
        <p:nvPicPr>
          <p:cNvPr id="3" name="Picture 2">
            <a:extLst>
              <a:ext uri="{FF2B5EF4-FFF2-40B4-BE49-F238E27FC236}">
                <a16:creationId xmlns:a16="http://schemas.microsoft.com/office/drawing/2014/main" id="{3022520A-4EDF-4DE9-BB79-716534015960}"/>
              </a:ext>
            </a:extLst>
          </p:cNvPr>
          <p:cNvPicPr>
            <a:picLocks noChangeAspect="1"/>
          </p:cNvPicPr>
          <p:nvPr/>
        </p:nvPicPr>
        <p:blipFill>
          <a:blip r:embed="rId4"/>
          <a:stretch>
            <a:fillRect/>
          </a:stretch>
        </p:blipFill>
        <p:spPr>
          <a:xfrm>
            <a:off x="4953000" y="2729093"/>
            <a:ext cx="3356134" cy="2108835"/>
          </a:xfrm>
          <a:prstGeom prst="rect">
            <a:avLst/>
          </a:prstGeom>
        </p:spPr>
      </p:pic>
      <p:sp>
        <p:nvSpPr>
          <p:cNvPr id="61443" name="Content Placeholder 2"/>
          <p:cNvSpPr>
            <a:spLocks noGrp="1"/>
          </p:cNvSpPr>
          <p:nvPr>
            <p:ph idx="4294967295"/>
          </p:nvPr>
        </p:nvSpPr>
        <p:spPr>
          <a:xfrm>
            <a:off x="630936" y="1752599"/>
            <a:ext cx="5029200" cy="3886201"/>
          </a:xfrm>
          <a:prstGeom prst="rect">
            <a:avLst/>
          </a:prstGeom>
        </p:spPr>
        <p:txBody>
          <a:bodyPr>
            <a:noAutofit/>
          </a:bodyPr>
          <a:lstStyle/>
          <a:p>
            <a:pPr marL="215504" indent="-215504">
              <a:lnSpc>
                <a:spcPct val="100000"/>
              </a:lnSpc>
            </a:pPr>
            <a:r>
              <a:rPr lang="en-US" sz="2800" dirty="0"/>
              <a:t>Post-Conversion Requirements and Options</a:t>
            </a:r>
          </a:p>
          <a:p>
            <a:pPr marL="215504" indent="-215504">
              <a:lnSpc>
                <a:spcPct val="100000"/>
              </a:lnSpc>
            </a:pPr>
            <a:r>
              <a:rPr lang="en-US" sz="2800" dirty="0"/>
              <a:t>Change Management Support and Contact Information</a:t>
            </a:r>
          </a:p>
          <a:p>
            <a:pPr marL="215504" indent="-215504">
              <a:lnSpc>
                <a:spcPct val="100000"/>
              </a:lnSpc>
            </a:pPr>
            <a:r>
              <a:rPr lang="en-US" sz="2800" dirty="0"/>
              <a:t>Activity: The Way Forward Discussion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0" y="266139"/>
            <a:ext cx="9144000" cy="867336"/>
          </a:xfrm>
          <a:prstGeom prst="rect">
            <a:avLst/>
          </a:prstGeom>
        </p:spPr>
        <p:txBody>
          <a:bodyPr>
            <a:noAutofit/>
          </a:bodyPr>
          <a:lstStyle/>
          <a:p>
            <a:r>
              <a:rPr lang="en-US" dirty="0"/>
              <a:t>POST-CONVERSION</a:t>
            </a:r>
            <a:br>
              <a:rPr lang="en-US" dirty="0"/>
            </a:br>
            <a:r>
              <a:rPr lang="en-US" sz="2400" i="1" dirty="0"/>
              <a:t>Requirements and Options</a:t>
            </a:r>
          </a:p>
        </p:txBody>
      </p:sp>
      <p:sp>
        <p:nvSpPr>
          <p:cNvPr id="68611" name="Content Placeholder 2"/>
          <p:cNvSpPr>
            <a:spLocks noGrp="1"/>
          </p:cNvSpPr>
          <p:nvPr>
            <p:ph idx="4294967295"/>
          </p:nvPr>
        </p:nvSpPr>
        <p:spPr>
          <a:xfrm>
            <a:off x="630936" y="1743800"/>
            <a:ext cx="7882128" cy="4352925"/>
          </a:xfrm>
          <a:prstGeom prst="rect">
            <a:avLst/>
          </a:prstGeom>
        </p:spPr>
        <p:txBody>
          <a:bodyPr/>
          <a:lstStyle/>
          <a:p>
            <a:pPr marL="390525" lvl="1" indent="-307181">
              <a:lnSpc>
                <a:spcPct val="100000"/>
              </a:lnSpc>
            </a:pPr>
            <a:r>
              <a:rPr lang="en-US" sz="2400" dirty="0"/>
              <a:t>Develop compensation strategy, publish policy and provide to Program Office</a:t>
            </a:r>
          </a:p>
          <a:p>
            <a:pPr marL="390525" lvl="1" indent="-307181">
              <a:lnSpc>
                <a:spcPct val="100000"/>
              </a:lnSpc>
              <a:spcBef>
                <a:spcPts val="1200"/>
              </a:spcBef>
            </a:pPr>
            <a:r>
              <a:rPr lang="en-US" sz="2400" dirty="0"/>
              <a:t>Evaluate the option to use the Supervisory and Team Leader Cash Differentials and establish policy</a:t>
            </a:r>
          </a:p>
          <a:p>
            <a:pPr marL="390525" lvl="1" indent="-307181">
              <a:lnSpc>
                <a:spcPct val="100000"/>
              </a:lnSpc>
              <a:spcBef>
                <a:spcPts val="1200"/>
              </a:spcBef>
            </a:pPr>
            <a:r>
              <a:rPr lang="en-US" sz="2400" dirty="0"/>
              <a:t>Determine if/how to use the Accelerated Compensation for Developmental Positions (ACDP) program</a:t>
            </a:r>
          </a:p>
          <a:p>
            <a:pPr marL="390525" lvl="1" indent="-307181">
              <a:lnSpc>
                <a:spcPct val="100000"/>
              </a:lnSpc>
              <a:spcBef>
                <a:spcPts val="1200"/>
              </a:spcBef>
            </a:pPr>
            <a:r>
              <a:rPr lang="en-US" sz="2400" dirty="0"/>
              <a:t>Determine if the Student Intern Relocation Incentive will be used and what circumstances for its use are appropriate for the participating organization</a:t>
            </a:r>
          </a:p>
          <a:p>
            <a:pPr marL="685800" lvl="1" indent="-342900">
              <a:lnSpc>
                <a:spcPct val="100000"/>
              </a:lnSpc>
              <a:buNone/>
            </a:pPr>
            <a:endParaRPr lang="en-US" sz="2400" dirty="0"/>
          </a:p>
        </p:txBody>
      </p:sp>
      <p:sp>
        <p:nvSpPr>
          <p:cNvPr id="4" name="Slide Number Placeholder 3">
            <a:extLst>
              <a:ext uri="{FF2B5EF4-FFF2-40B4-BE49-F238E27FC236}">
                <a16:creationId xmlns:a16="http://schemas.microsoft.com/office/drawing/2014/main" id="{7B94C329-0C77-44F2-A461-446067690EE5}"/>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78</a:t>
            </a:fld>
            <a:endParaRPr lang="en-US" dirty="0"/>
          </a:p>
        </p:txBody>
      </p:sp>
    </p:spTree>
    <p:extLst>
      <p:ext uri="{BB962C8B-B14F-4D97-AF65-F5344CB8AC3E}">
        <p14:creationId xmlns:p14="http://schemas.microsoft.com/office/powerpoint/2010/main" val="12091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blinds(horizontal)">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blinds(horizontal)">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8906" y="304800"/>
            <a:ext cx="9144000" cy="952500"/>
          </a:xfrm>
          <a:prstGeom prst="rect">
            <a:avLst/>
          </a:prstGeom>
        </p:spPr>
        <p:txBody>
          <a:bodyPr>
            <a:noAutofit/>
          </a:bodyPr>
          <a:lstStyle/>
          <a:p>
            <a:r>
              <a:rPr lang="en-US" dirty="0"/>
              <a:t>POST-CONVERSION</a:t>
            </a:r>
            <a:br>
              <a:rPr lang="en-US" dirty="0"/>
            </a:br>
            <a:r>
              <a:rPr lang="en-US" sz="2400" i="1" dirty="0"/>
              <a:t>Change Management Support and Contact Information</a:t>
            </a:r>
          </a:p>
        </p:txBody>
      </p:sp>
      <p:sp>
        <p:nvSpPr>
          <p:cNvPr id="8" name="Rectangle 5"/>
          <p:cNvSpPr>
            <a:spLocks noGrp="1" noChangeArrowheads="1"/>
          </p:cNvSpPr>
          <p:nvPr>
            <p:ph idx="4294967295"/>
          </p:nvPr>
        </p:nvSpPr>
        <p:spPr>
          <a:xfrm>
            <a:off x="630936" y="1547025"/>
            <a:ext cx="4191000" cy="4552950"/>
          </a:xfrm>
          <a:prstGeom prst="rect">
            <a:avLst/>
          </a:prstGeom>
        </p:spPr>
        <p:txBody>
          <a:bodyPr/>
          <a:lstStyle/>
          <a:p>
            <a:pPr marL="329804" lvl="1" indent="-152400">
              <a:spcBef>
                <a:spcPts val="150"/>
              </a:spcBef>
              <a:spcAft>
                <a:spcPts val="150"/>
              </a:spcAft>
              <a:buClr>
                <a:srgbClr val="000099"/>
              </a:buClr>
              <a:buNone/>
              <a:defRPr/>
            </a:pPr>
            <a:r>
              <a:rPr lang="en-US" sz="2400" b="1" dirty="0"/>
              <a:t>Program Office (PO) Support</a:t>
            </a:r>
          </a:p>
          <a:p>
            <a:pPr marL="434579" lvl="1" indent="-257175">
              <a:spcBef>
                <a:spcPts val="150"/>
              </a:spcBef>
              <a:spcAft>
                <a:spcPts val="150"/>
              </a:spcAft>
              <a:defRPr/>
            </a:pPr>
            <a:r>
              <a:rPr lang="en-US" sz="2400" dirty="0"/>
              <a:t>PO working with your local conversion team</a:t>
            </a:r>
          </a:p>
          <a:p>
            <a:pPr marL="434579" lvl="1" indent="-257175">
              <a:spcBef>
                <a:spcPts val="150"/>
              </a:spcBef>
              <a:spcAft>
                <a:spcPts val="150"/>
              </a:spcAft>
              <a:defRPr/>
            </a:pPr>
            <a:r>
              <a:rPr lang="en-US" sz="2400" dirty="0"/>
              <a:t>Operating Guide</a:t>
            </a:r>
          </a:p>
          <a:p>
            <a:pPr marL="434579" lvl="1" indent="-257175">
              <a:spcBef>
                <a:spcPts val="150"/>
              </a:spcBef>
              <a:spcAft>
                <a:spcPts val="150"/>
              </a:spcAft>
              <a:defRPr/>
            </a:pPr>
            <a:r>
              <a:rPr lang="en-US" sz="2400" dirty="0"/>
              <a:t>AcqDemo Website</a:t>
            </a:r>
          </a:p>
          <a:p>
            <a:pPr marL="815578" lvl="2" indent="-342900">
              <a:spcBef>
                <a:spcPts val="150"/>
              </a:spcBef>
              <a:spcAft>
                <a:spcPts val="150"/>
              </a:spcAft>
              <a:buClr>
                <a:schemeClr val="tx1"/>
              </a:buClr>
              <a:defRPr/>
            </a:pPr>
            <a:r>
              <a:rPr lang="en-US" sz="2000" dirty="0"/>
              <a:t>Reference Material</a:t>
            </a:r>
          </a:p>
          <a:p>
            <a:pPr marL="815578" lvl="2" indent="-342900">
              <a:spcBef>
                <a:spcPts val="150"/>
              </a:spcBef>
              <a:spcAft>
                <a:spcPts val="150"/>
              </a:spcAft>
              <a:buClr>
                <a:schemeClr val="tx1"/>
              </a:buClr>
              <a:defRPr/>
            </a:pPr>
            <a:r>
              <a:rPr lang="en-US" sz="2000" dirty="0"/>
              <a:t>Conversion Tool Calculator</a:t>
            </a:r>
          </a:p>
          <a:p>
            <a:pPr marL="434579" lvl="1" indent="-257175">
              <a:spcBef>
                <a:spcPts val="150"/>
              </a:spcBef>
              <a:spcAft>
                <a:spcPts val="150"/>
              </a:spcAft>
              <a:defRPr/>
            </a:pPr>
            <a:r>
              <a:rPr lang="en-US" sz="2400" dirty="0"/>
              <a:t>Training</a:t>
            </a:r>
          </a:p>
          <a:p>
            <a:pPr marL="815578" lvl="2" indent="-342900">
              <a:spcBef>
                <a:spcPts val="150"/>
              </a:spcBef>
              <a:spcAft>
                <a:spcPts val="150"/>
              </a:spcAft>
              <a:buClr>
                <a:schemeClr val="tx1"/>
              </a:buClr>
              <a:defRPr/>
            </a:pPr>
            <a:r>
              <a:rPr lang="en-US" sz="2000" dirty="0"/>
              <a:t>Senior Leader Brief</a:t>
            </a:r>
          </a:p>
          <a:p>
            <a:pPr marL="815578" lvl="2" indent="-342900">
              <a:spcBef>
                <a:spcPts val="150"/>
              </a:spcBef>
              <a:spcAft>
                <a:spcPts val="150"/>
              </a:spcAft>
              <a:buClr>
                <a:schemeClr val="tx1"/>
              </a:buClr>
              <a:defRPr/>
            </a:pPr>
            <a:r>
              <a:rPr lang="en-US" sz="2000" dirty="0"/>
              <a:t>HR Training</a:t>
            </a:r>
          </a:p>
          <a:p>
            <a:pPr marL="815578" lvl="2" indent="-342900">
              <a:spcBef>
                <a:spcPts val="150"/>
              </a:spcBef>
              <a:spcAft>
                <a:spcPts val="150"/>
              </a:spcAft>
              <a:buClr>
                <a:schemeClr val="tx1"/>
              </a:buClr>
              <a:defRPr/>
            </a:pPr>
            <a:r>
              <a:rPr lang="en-US" sz="2000" dirty="0"/>
              <a:t>Employee Training</a:t>
            </a:r>
          </a:p>
          <a:p>
            <a:pPr marL="815578" lvl="2" indent="-342900">
              <a:spcBef>
                <a:spcPts val="150"/>
              </a:spcBef>
              <a:spcAft>
                <a:spcPts val="150"/>
              </a:spcAft>
              <a:buClr>
                <a:schemeClr val="tx1"/>
              </a:buClr>
              <a:defRPr/>
            </a:pPr>
            <a:r>
              <a:rPr lang="en-US" sz="2000" dirty="0"/>
              <a:t>CCAS for Supervisors Training</a:t>
            </a:r>
          </a:p>
          <a:p>
            <a:pPr marL="815578" lvl="2" indent="-342900">
              <a:spcBef>
                <a:spcPts val="150"/>
              </a:spcBef>
              <a:spcAft>
                <a:spcPts val="150"/>
              </a:spcAft>
              <a:buClr>
                <a:schemeClr val="tx1"/>
              </a:buClr>
              <a:defRPr/>
            </a:pPr>
            <a:r>
              <a:rPr lang="en-US" sz="2000" dirty="0"/>
              <a:t>eLearning</a:t>
            </a:r>
          </a:p>
        </p:txBody>
      </p:sp>
      <p:sp>
        <p:nvSpPr>
          <p:cNvPr id="9" name="Content Placeholder 4"/>
          <p:cNvSpPr txBox="1">
            <a:spLocks/>
          </p:cNvSpPr>
          <p:nvPr/>
        </p:nvSpPr>
        <p:spPr bwMode="auto">
          <a:xfrm>
            <a:off x="5029200" y="1905000"/>
            <a:ext cx="3443844" cy="3200400"/>
          </a:xfrm>
          <a:prstGeom prst="rect">
            <a:avLst/>
          </a:prstGeom>
          <a:noFill/>
          <a:ln w="9525">
            <a:noFill/>
            <a:miter lim="800000"/>
            <a:headEnd/>
            <a:tailEnd/>
          </a:ln>
        </p:spPr>
        <p:txBody>
          <a:bodyPr lIns="69056" tIns="34529" rIns="69056" bIns="34529"/>
          <a:lstStyle/>
          <a:p>
            <a:pPr marL="257175" indent="-257175" eaLnBrk="0" hangingPunct="0">
              <a:spcBef>
                <a:spcPct val="20000"/>
              </a:spcBef>
              <a:buFont typeface="Arial" panose="020B0604020202020204" pitchFamily="34" charset="0"/>
              <a:buChar char="•"/>
              <a:defRPr/>
            </a:pPr>
            <a:r>
              <a:rPr lang="en-US" sz="2400" i="1" kern="0" dirty="0"/>
              <a:t>Questions?  Contact your local conversion team</a:t>
            </a:r>
            <a:endParaRPr lang="en-US" sz="2400" kern="0" dirty="0">
              <a:solidFill>
                <a:srgbClr val="000099"/>
              </a:solidFill>
            </a:endParaRPr>
          </a:p>
          <a:p>
            <a:pPr marL="257175" indent="-257175" eaLnBrk="0" hangingPunct="0">
              <a:spcBef>
                <a:spcPct val="20000"/>
              </a:spcBef>
              <a:buFont typeface="Arial" panose="020B0604020202020204" pitchFamily="34" charset="0"/>
              <a:buChar char="•"/>
              <a:defRPr/>
            </a:pPr>
            <a:r>
              <a:rPr lang="en-US" sz="2400" i="1" kern="0" dirty="0"/>
              <a:t>Visit DoD AcqDemo Website for latest conversion information updates</a:t>
            </a:r>
          </a:p>
          <a:p>
            <a:pPr lvl="1" eaLnBrk="0" hangingPunct="0">
              <a:spcBef>
                <a:spcPct val="20000"/>
              </a:spcBef>
              <a:buSzPct val="100000"/>
              <a:defRPr/>
            </a:pPr>
            <a:r>
              <a:rPr lang="en-US" sz="2100" kern="0" dirty="0">
                <a:solidFill>
                  <a:srgbClr val="000099"/>
                </a:solidFill>
                <a:hlinkClick r:id="rId3"/>
              </a:rPr>
              <a:t>http://acqdemo.hci.mil/</a:t>
            </a:r>
            <a:endParaRPr lang="en-US" sz="2100" kern="0" dirty="0">
              <a:solidFill>
                <a:srgbClr val="000099"/>
              </a:solidFill>
            </a:endParaRPr>
          </a:p>
          <a:p>
            <a:pPr marL="257175" indent="-257175" eaLnBrk="0" hangingPunct="0">
              <a:spcBef>
                <a:spcPct val="20000"/>
              </a:spcBef>
              <a:buClr>
                <a:srgbClr val="27027D"/>
              </a:buClr>
              <a:buSzPct val="100000"/>
              <a:defRPr/>
            </a:pPr>
            <a:endParaRPr lang="en-US" kern="0" dirty="0"/>
          </a:p>
          <a:p>
            <a:pPr marL="257175" indent="-257175" eaLnBrk="0" hangingPunct="0">
              <a:spcBef>
                <a:spcPct val="20000"/>
              </a:spcBef>
              <a:buClr>
                <a:srgbClr val="27027D"/>
              </a:buClr>
              <a:buSzPct val="100000"/>
              <a:defRPr/>
            </a:pPr>
            <a:endParaRPr lang="en-US" kern="0" dirty="0"/>
          </a:p>
          <a:p>
            <a:pPr marL="857250" lvl="2" indent="-171450" eaLnBrk="0" hangingPunct="0">
              <a:spcBef>
                <a:spcPct val="20000"/>
              </a:spcBef>
              <a:buClr>
                <a:srgbClr val="27027D"/>
              </a:buClr>
              <a:buSzPct val="100000"/>
              <a:defRPr/>
            </a:pPr>
            <a:endParaRPr lang="en-US" sz="1200" kern="0" dirty="0"/>
          </a:p>
        </p:txBody>
      </p:sp>
      <p:sp>
        <p:nvSpPr>
          <p:cNvPr id="5" name="Slide Number Placeholder 3">
            <a:extLst>
              <a:ext uri="{FF2B5EF4-FFF2-40B4-BE49-F238E27FC236}">
                <a16:creationId xmlns:a16="http://schemas.microsoft.com/office/drawing/2014/main" id="{0F284439-FC6B-491D-9A90-FDEACDC596A8}"/>
              </a:ext>
            </a:extLst>
          </p:cNvPr>
          <p:cNvSpPr>
            <a:spLocks noGrp="1"/>
          </p:cNvSpPr>
          <p:nvPr>
            <p:ph type="sldNum" sz="quarter" idx="12"/>
          </p:nvPr>
        </p:nvSpPr>
        <p:spPr>
          <a:xfrm>
            <a:off x="7592044" y="6707051"/>
            <a:ext cx="1543050" cy="150949"/>
          </a:xfrm>
        </p:spPr>
        <p:txBody>
          <a:bodyPr/>
          <a:lstStyle/>
          <a:p>
            <a:fld id="{F85093EB-6271-4776-AD74-9AC7DBDF4235}" type="slidenum">
              <a:rPr lang="en-US" smtClean="0"/>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D413528B-EF42-4D3B-AF11-151500FFFE3A}"/>
              </a:ext>
            </a:extLst>
          </p:cNvPr>
          <p:cNvSpPr/>
          <p:nvPr/>
        </p:nvSpPr>
        <p:spPr>
          <a:xfrm>
            <a:off x="725303" y="1416878"/>
            <a:ext cx="7820025" cy="4988421"/>
          </a:xfrm>
          <a:prstGeom prst="ellipse">
            <a:avLst/>
          </a:prstGeom>
          <a:gradFill>
            <a:gsLst>
              <a:gs pos="63000">
                <a:schemeClr val="bg1"/>
              </a:gs>
              <a:gs pos="100000">
                <a:srgbClr val="007BB7"/>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14" name="Rectangle 2"/>
          <p:cNvSpPr>
            <a:spLocks noGrp="1" noChangeArrowheads="1"/>
          </p:cNvSpPr>
          <p:nvPr>
            <p:ph type="title" idx="4294967295"/>
          </p:nvPr>
        </p:nvSpPr>
        <p:spPr>
          <a:xfrm>
            <a:off x="1" y="301752"/>
            <a:ext cx="9143999" cy="829680"/>
          </a:xfrm>
          <a:prstGeom prst="rect">
            <a:avLst/>
          </a:prstGeom>
        </p:spPr>
        <p:txBody>
          <a:bodyPr>
            <a:normAutofit fontScale="90000"/>
          </a:bodyPr>
          <a:lstStyle/>
          <a:p>
            <a:r>
              <a:rPr lang="en-US" sz="3600" dirty="0"/>
              <a:t>INTRODUCTION</a:t>
            </a:r>
            <a:r>
              <a:rPr lang="en-US" b="1" dirty="0"/>
              <a:t/>
            </a:r>
            <a:br>
              <a:rPr lang="en-US" b="1" dirty="0"/>
            </a:br>
            <a:r>
              <a:rPr lang="en-US" sz="2700" i="1" dirty="0" err="1"/>
              <a:t>AcqDemo</a:t>
            </a:r>
            <a:r>
              <a:rPr lang="en-US" sz="2700" i="1" dirty="0"/>
              <a:t> Program Evolution</a:t>
            </a:r>
          </a:p>
        </p:txBody>
      </p:sp>
      <p:sp>
        <p:nvSpPr>
          <p:cNvPr id="6" name="Slide Number Placeholder 3">
            <a:extLst>
              <a:ext uri="{FF2B5EF4-FFF2-40B4-BE49-F238E27FC236}">
                <a16:creationId xmlns:a16="http://schemas.microsoft.com/office/drawing/2014/main" id="{A2202546-9AF1-463A-AD62-8D1FCEE49143}"/>
              </a:ext>
            </a:extLst>
          </p:cNvPr>
          <p:cNvSpPr>
            <a:spLocks noGrp="1"/>
          </p:cNvSpPr>
          <p:nvPr>
            <p:ph type="sldNum" sz="quarter" idx="12"/>
          </p:nvPr>
        </p:nvSpPr>
        <p:spPr>
          <a:xfrm>
            <a:off x="7600950" y="6707051"/>
            <a:ext cx="1543050" cy="150949"/>
          </a:xfrm>
        </p:spPr>
        <p:txBody>
          <a:bodyPr/>
          <a:lstStyle/>
          <a:p>
            <a:fld id="{8671F3FF-90BD-4926-A2F7-657D3EFBE703}" type="slidenum">
              <a:rPr lang="en-US" smtClean="0"/>
              <a:t>8</a:t>
            </a:fld>
            <a:endParaRPr lang="en-US" dirty="0"/>
          </a:p>
        </p:txBody>
      </p:sp>
      <p:grpSp>
        <p:nvGrpSpPr>
          <p:cNvPr id="34" name="Group 33">
            <a:extLst>
              <a:ext uri="{FF2B5EF4-FFF2-40B4-BE49-F238E27FC236}">
                <a16:creationId xmlns:a16="http://schemas.microsoft.com/office/drawing/2014/main" id="{FEFF125C-ACD2-4659-B6DA-D2F05BD25E87}"/>
              </a:ext>
            </a:extLst>
          </p:cNvPr>
          <p:cNvGrpSpPr/>
          <p:nvPr/>
        </p:nvGrpSpPr>
        <p:grpSpPr>
          <a:xfrm>
            <a:off x="2432311" y="1658308"/>
            <a:ext cx="4697152" cy="4191494"/>
            <a:chOff x="1311125" y="631835"/>
            <a:chExt cx="6262869" cy="5588659"/>
          </a:xfrm>
        </p:grpSpPr>
        <p:pic>
          <p:nvPicPr>
            <p:cNvPr id="68" name="Picture 67">
              <a:extLst>
                <a:ext uri="{FF2B5EF4-FFF2-40B4-BE49-F238E27FC236}">
                  <a16:creationId xmlns:a16="http://schemas.microsoft.com/office/drawing/2014/main" id="{C6996EAF-432A-44F1-B026-F13A94A721D9}"/>
                </a:ext>
              </a:extLst>
            </p:cNvPr>
            <p:cNvPicPr>
              <a:picLocks noChangeAspect="1"/>
            </p:cNvPicPr>
            <p:nvPr/>
          </p:nvPicPr>
          <p:blipFill>
            <a:blip r:embed="rId3"/>
            <a:stretch>
              <a:fillRect/>
            </a:stretch>
          </p:blipFill>
          <p:spPr>
            <a:xfrm>
              <a:off x="1317963" y="1605021"/>
              <a:ext cx="5486400" cy="3737610"/>
            </a:xfrm>
            <a:prstGeom prst="rect">
              <a:avLst/>
            </a:prstGeom>
          </p:spPr>
        </p:pic>
        <p:sp>
          <p:nvSpPr>
            <p:cNvPr id="69" name="TextBox 68">
              <a:extLst>
                <a:ext uri="{FF2B5EF4-FFF2-40B4-BE49-F238E27FC236}">
                  <a16:creationId xmlns:a16="http://schemas.microsoft.com/office/drawing/2014/main" id="{8034BD09-491F-43C1-8EDC-70182AA9CF9D}"/>
                </a:ext>
              </a:extLst>
            </p:cNvPr>
            <p:cNvSpPr txBox="1"/>
            <p:nvPr/>
          </p:nvSpPr>
          <p:spPr>
            <a:xfrm>
              <a:off x="5441153" y="819414"/>
              <a:ext cx="2132841" cy="1022904"/>
            </a:xfrm>
            <a:prstGeom prst="doubleWave">
              <a:avLst/>
            </a:prstGeom>
            <a:solidFill>
              <a:srgbClr val="FFC000">
                <a:lumMod val="20000"/>
                <a:lumOff val="80000"/>
                <a:alpha val="90000"/>
              </a:srgbClr>
            </a:solidFill>
            <a:ln>
              <a:solidFill>
                <a:srgbClr val="FFC000">
                  <a:lumMod val="75000"/>
                </a:srgbClr>
              </a:solidFill>
            </a:ln>
          </p:spPr>
          <p:txBody>
            <a:bodyPr wrap="square" rtlCol="0">
              <a:spAutoFit/>
            </a:bodyPr>
            <a:lstStyle/>
            <a:p>
              <a:pPr defTabSz="342900">
                <a:defRPr/>
              </a:pPr>
              <a:r>
                <a:rPr lang="en-US" sz="788" b="1" kern="0" dirty="0">
                  <a:solidFill>
                    <a:prstClr val="black"/>
                  </a:solidFill>
                </a:rPr>
                <a:t>NDAA for FY 1996</a:t>
              </a:r>
            </a:p>
            <a:p>
              <a:pPr marL="96441" defTabSz="342900">
                <a:defRPr/>
              </a:pPr>
              <a:r>
                <a:rPr lang="en-US" sz="788" i="1" kern="0" dirty="0">
                  <a:solidFill>
                    <a:prstClr val="black"/>
                  </a:solidFill>
                  <a:latin typeface="Calisto MT" panose="02040603050505030304" pitchFamily="18" charset="0"/>
                </a:rPr>
                <a:t>SECDEF encouraged to pursue Demonstration Project for Acquisition Workforce</a:t>
              </a:r>
            </a:p>
          </p:txBody>
        </p:sp>
        <p:sp>
          <p:nvSpPr>
            <p:cNvPr id="70" name="TextBox 69">
              <a:extLst>
                <a:ext uri="{FF2B5EF4-FFF2-40B4-BE49-F238E27FC236}">
                  <a16:creationId xmlns:a16="http://schemas.microsoft.com/office/drawing/2014/main" id="{83270B19-33FB-49FB-873A-E2BE7650FED6}"/>
                </a:ext>
              </a:extLst>
            </p:cNvPr>
            <p:cNvSpPr txBox="1"/>
            <p:nvPr/>
          </p:nvSpPr>
          <p:spPr>
            <a:xfrm flipH="1">
              <a:off x="1664921" y="945764"/>
              <a:ext cx="2784935" cy="1452560"/>
            </a:xfrm>
            <a:prstGeom prst="doubleWave">
              <a:avLst/>
            </a:prstGeom>
            <a:solidFill>
              <a:srgbClr val="FFC000">
                <a:lumMod val="20000"/>
                <a:lumOff val="80000"/>
                <a:alpha val="90000"/>
              </a:srgbClr>
            </a:solidFill>
            <a:ln>
              <a:solidFill>
                <a:srgbClr val="FFC000">
                  <a:lumMod val="75000"/>
                </a:srgbClr>
              </a:solidFill>
            </a:ln>
          </p:spPr>
          <p:txBody>
            <a:bodyPr wrap="square" rtlCol="0">
              <a:spAutoFit/>
            </a:bodyPr>
            <a:lstStyle/>
            <a:p>
              <a:pPr defTabSz="342900">
                <a:defRPr/>
              </a:pPr>
              <a:r>
                <a:rPr lang="en-US" sz="788" b="1" kern="0" dirty="0">
                  <a:solidFill>
                    <a:prstClr val="black"/>
                  </a:solidFill>
                </a:rPr>
                <a:t>8 January 1999</a:t>
              </a:r>
            </a:p>
            <a:p>
              <a:pPr marL="96441" defTabSz="342900">
                <a:defRPr/>
              </a:pPr>
              <a:r>
                <a:rPr lang="en-US" sz="788" i="1" kern="0" dirty="0">
                  <a:solidFill>
                    <a:prstClr val="black"/>
                  </a:solidFill>
                  <a:latin typeface="Calisto MT" panose="02040603050505030304" pitchFamily="18" charset="0"/>
                </a:rPr>
                <a:t>Federal Register notice published implementing DoD Civilian Acquisition Workforce Personnel Demonstration Project (AcqDemo)</a:t>
              </a:r>
            </a:p>
            <a:p>
              <a:pPr marL="225029" indent="-128588" defTabSz="342900">
                <a:buFont typeface="Arial" panose="020B0604020202020204" pitchFamily="34" charset="0"/>
                <a:buChar char="•"/>
                <a:defRPr/>
              </a:pPr>
              <a:r>
                <a:rPr lang="en-US" sz="788" i="1" kern="0" dirty="0">
                  <a:solidFill>
                    <a:prstClr val="black"/>
                  </a:solidFill>
                  <a:latin typeface="Calisto MT" panose="02040603050505030304" pitchFamily="18" charset="0"/>
                </a:rPr>
                <a:t>95,000 participants authorized</a:t>
              </a:r>
            </a:p>
            <a:p>
              <a:pPr marL="225029" indent="-128588" defTabSz="342900">
                <a:buFont typeface="Arial" panose="020B0604020202020204" pitchFamily="34" charset="0"/>
                <a:buChar char="•"/>
                <a:defRPr/>
              </a:pPr>
              <a:r>
                <a:rPr lang="en-US" sz="788" i="1" kern="0" dirty="0">
                  <a:solidFill>
                    <a:prstClr val="black"/>
                  </a:solidFill>
                  <a:latin typeface="Calisto MT" panose="02040603050505030304" pitchFamily="18" charset="0"/>
                </a:rPr>
                <a:t>51% of positions must be DAWIA</a:t>
              </a:r>
            </a:p>
          </p:txBody>
        </p:sp>
        <p:sp>
          <p:nvSpPr>
            <p:cNvPr id="71" name="Oval 70">
              <a:extLst>
                <a:ext uri="{FF2B5EF4-FFF2-40B4-BE49-F238E27FC236}">
                  <a16:creationId xmlns:a16="http://schemas.microsoft.com/office/drawing/2014/main" id="{AFAB56F4-43ED-48FB-83D7-A13E02798C15}"/>
                </a:ext>
              </a:extLst>
            </p:cNvPr>
            <p:cNvSpPr/>
            <p:nvPr/>
          </p:nvSpPr>
          <p:spPr>
            <a:xfrm>
              <a:off x="4379055" y="861480"/>
              <a:ext cx="212413" cy="187036"/>
            </a:xfrm>
            <a:prstGeom prst="ellipse">
              <a:avLst/>
            </a:prstGeom>
            <a:gradFill flip="none" rotWithShape="1">
              <a:gsLst>
                <a:gs pos="0">
                  <a:srgbClr val="4472C4">
                    <a:lumMod val="5000"/>
                    <a:lumOff val="95000"/>
                  </a:srgbClr>
                </a:gs>
                <a:gs pos="58000">
                  <a:srgbClr val="FFC000">
                    <a:lumMod val="50000"/>
                  </a:srgbClr>
                </a:gs>
                <a:gs pos="83000">
                  <a:srgbClr val="FFC000">
                    <a:lumMod val="50000"/>
                  </a:srgbClr>
                </a:gs>
                <a:gs pos="100000">
                  <a:srgbClr val="FFC000">
                    <a:lumMod val="75000"/>
                  </a:srgbClr>
                </a:gs>
              </a:gsLst>
              <a:path path="circle">
                <a:fillToRect l="100000" t="100000"/>
              </a:path>
              <a:tileRect r="-100000" b="-100000"/>
            </a:gradFill>
            <a:ln w="12700" cap="flat" cmpd="sng" algn="ctr">
              <a:solidFill>
                <a:srgbClr val="FFC000">
                  <a:lumMod val="50000"/>
                </a:srgbClr>
              </a:solidFill>
              <a:prstDash val="solid"/>
              <a:miter lim="800000"/>
            </a:ln>
            <a:effectLst/>
          </p:spPr>
          <p:txBody>
            <a:bodyPr rtlCol="0" anchor="ctr"/>
            <a:lstStyle/>
            <a:p>
              <a:pPr algn="ctr" defTabSz="342900">
                <a:defRPr/>
              </a:pPr>
              <a:endParaRPr lang="en-US" sz="1350" kern="0" dirty="0">
                <a:solidFill>
                  <a:prstClr val="white"/>
                </a:solidFill>
                <a:latin typeface="Calibri" panose="020F0502020204030204"/>
              </a:endParaRPr>
            </a:p>
          </p:txBody>
        </p:sp>
        <p:sp>
          <p:nvSpPr>
            <p:cNvPr id="72" name="Oval 71">
              <a:extLst>
                <a:ext uri="{FF2B5EF4-FFF2-40B4-BE49-F238E27FC236}">
                  <a16:creationId xmlns:a16="http://schemas.microsoft.com/office/drawing/2014/main" id="{3A0E6CFA-EB9E-4FF0-B583-EA9B02CCE121}"/>
                </a:ext>
              </a:extLst>
            </p:cNvPr>
            <p:cNvSpPr/>
            <p:nvPr/>
          </p:nvSpPr>
          <p:spPr>
            <a:xfrm>
              <a:off x="5300022" y="631835"/>
              <a:ext cx="212413" cy="187036"/>
            </a:xfrm>
            <a:prstGeom prst="ellipse">
              <a:avLst/>
            </a:prstGeom>
            <a:gradFill flip="none" rotWithShape="1">
              <a:gsLst>
                <a:gs pos="0">
                  <a:srgbClr val="4472C4">
                    <a:lumMod val="5000"/>
                    <a:lumOff val="95000"/>
                  </a:srgbClr>
                </a:gs>
                <a:gs pos="58000">
                  <a:srgbClr val="FFC000">
                    <a:lumMod val="50000"/>
                  </a:srgbClr>
                </a:gs>
                <a:gs pos="83000">
                  <a:srgbClr val="FFC000">
                    <a:lumMod val="50000"/>
                  </a:srgbClr>
                </a:gs>
                <a:gs pos="100000">
                  <a:srgbClr val="FFC000">
                    <a:lumMod val="75000"/>
                  </a:srgbClr>
                </a:gs>
              </a:gsLst>
              <a:path path="circle">
                <a:fillToRect l="100000" t="100000"/>
              </a:path>
              <a:tileRect r="-100000" b="-100000"/>
            </a:gradFill>
            <a:ln w="12700" cap="flat" cmpd="sng" algn="ctr">
              <a:solidFill>
                <a:srgbClr val="FFC000">
                  <a:lumMod val="50000"/>
                </a:srgbClr>
              </a:solidFill>
              <a:prstDash val="solid"/>
              <a:miter lim="800000"/>
            </a:ln>
            <a:effectLst/>
          </p:spPr>
          <p:txBody>
            <a:bodyPr rtlCol="0" anchor="ctr"/>
            <a:lstStyle/>
            <a:p>
              <a:pPr algn="ctr" defTabSz="342900">
                <a:defRPr/>
              </a:pPr>
              <a:endParaRPr lang="en-US" sz="1350" kern="0" dirty="0">
                <a:solidFill>
                  <a:prstClr val="white"/>
                </a:solidFill>
                <a:latin typeface="Calibri" panose="020F0502020204030204"/>
              </a:endParaRPr>
            </a:p>
          </p:txBody>
        </p:sp>
        <p:pic>
          <p:nvPicPr>
            <p:cNvPr id="73" name="Picture 5" descr="detour-traff">
              <a:extLst>
                <a:ext uri="{FF2B5EF4-FFF2-40B4-BE49-F238E27FC236}">
                  <a16:creationId xmlns:a16="http://schemas.microsoft.com/office/drawing/2014/main" id="{F808724A-5A33-4408-940D-B20336AD42D6}"/>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6075" y="3103714"/>
              <a:ext cx="1150884" cy="11268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4" name="TextBox 73">
              <a:extLst>
                <a:ext uri="{FF2B5EF4-FFF2-40B4-BE49-F238E27FC236}">
                  <a16:creationId xmlns:a16="http://schemas.microsoft.com/office/drawing/2014/main" id="{E7231715-071E-4E42-BF1A-60991268F409}"/>
                </a:ext>
              </a:extLst>
            </p:cNvPr>
            <p:cNvSpPr txBox="1"/>
            <p:nvPr/>
          </p:nvSpPr>
          <p:spPr>
            <a:xfrm>
              <a:off x="4248465" y="3862037"/>
              <a:ext cx="2366104" cy="672809"/>
            </a:xfrm>
            <a:prstGeom prst="roundRect">
              <a:avLst/>
            </a:prstGeom>
            <a:solidFill>
              <a:srgbClr val="FFC000">
                <a:lumMod val="20000"/>
                <a:lumOff val="80000"/>
                <a:alpha val="92000"/>
              </a:srgbClr>
            </a:solidFill>
            <a:ln>
              <a:solidFill>
                <a:srgbClr val="FFC000">
                  <a:lumMod val="75000"/>
                </a:srgbClr>
              </a:solidFill>
            </a:ln>
          </p:spPr>
          <p:txBody>
            <a:bodyPr wrap="square" rtlCol="0">
              <a:spAutoFit/>
            </a:bodyPr>
            <a:lstStyle/>
            <a:p>
              <a:pPr algn="ctr" defTabSz="342900">
                <a:defRPr/>
              </a:pPr>
              <a:r>
                <a:rPr lang="en-US" sz="788" b="1" kern="0" dirty="0">
                  <a:solidFill>
                    <a:prstClr val="black"/>
                  </a:solidFill>
                </a:rPr>
                <a:t>&lt;&lt; 2007 – 2010 &gt;&gt;</a:t>
              </a:r>
            </a:p>
            <a:p>
              <a:pPr algn="ctr" defTabSz="342900">
                <a:defRPr/>
              </a:pPr>
              <a:r>
                <a:rPr lang="en-US" sz="788" i="1" kern="0" dirty="0">
                  <a:solidFill>
                    <a:prstClr val="black"/>
                  </a:solidFill>
                  <a:latin typeface="Calisto MT" panose="02040603050505030304" pitchFamily="18" charset="0"/>
                </a:rPr>
                <a:t>NSPS implemented Department-wide</a:t>
              </a:r>
            </a:p>
            <a:p>
              <a:pPr algn="ctr" defTabSz="342900">
                <a:defRPr/>
              </a:pPr>
              <a:r>
                <a:rPr lang="en-US" sz="788" i="1" kern="0" dirty="0">
                  <a:solidFill>
                    <a:prstClr val="black"/>
                  </a:solidFill>
                  <a:latin typeface="Calisto MT" panose="02040603050505030304" pitchFamily="18" charset="0"/>
                </a:rPr>
                <a:t>~2,500 remain in AcqDemo</a:t>
              </a:r>
            </a:p>
          </p:txBody>
        </p:sp>
        <p:sp>
          <p:nvSpPr>
            <p:cNvPr id="75" name="TextBox 74">
              <a:extLst>
                <a:ext uri="{FF2B5EF4-FFF2-40B4-BE49-F238E27FC236}">
                  <a16:creationId xmlns:a16="http://schemas.microsoft.com/office/drawing/2014/main" id="{5041CC05-4A0C-4B75-A6D2-0D6BA632C700}"/>
                </a:ext>
              </a:extLst>
            </p:cNvPr>
            <p:cNvSpPr txBox="1"/>
            <p:nvPr/>
          </p:nvSpPr>
          <p:spPr>
            <a:xfrm>
              <a:off x="1574609" y="2894354"/>
              <a:ext cx="2230176" cy="1022904"/>
            </a:xfrm>
            <a:prstGeom prst="doubleWave">
              <a:avLst/>
            </a:prstGeom>
            <a:solidFill>
              <a:srgbClr val="FFC000">
                <a:lumMod val="20000"/>
                <a:lumOff val="80000"/>
                <a:alpha val="97000"/>
              </a:srgbClr>
            </a:solidFill>
            <a:ln>
              <a:solidFill>
                <a:srgbClr val="FFC000">
                  <a:lumMod val="75000"/>
                </a:srgbClr>
              </a:solidFill>
            </a:ln>
          </p:spPr>
          <p:txBody>
            <a:bodyPr wrap="square" rtlCol="0">
              <a:spAutoFit/>
            </a:bodyPr>
            <a:lstStyle/>
            <a:p>
              <a:pPr defTabSz="342900">
                <a:defRPr/>
              </a:pPr>
              <a:r>
                <a:rPr lang="en-US" sz="788" b="1" kern="0" dirty="0">
                  <a:solidFill>
                    <a:prstClr val="black"/>
                  </a:solidFill>
                </a:rPr>
                <a:t>NDAA for FY 2004</a:t>
              </a:r>
            </a:p>
            <a:p>
              <a:pPr marL="225029" indent="-128588" defTabSz="342900">
                <a:buFont typeface="Arial" panose="020B0604020202020204" pitchFamily="34" charset="0"/>
                <a:buChar char="•"/>
                <a:defRPr/>
              </a:pPr>
              <a:r>
                <a:rPr lang="en-US" sz="788" i="1" kern="0" dirty="0">
                  <a:solidFill>
                    <a:prstClr val="black"/>
                  </a:solidFill>
                  <a:latin typeface="Calisto MT" panose="02040603050505030304" pitchFamily="18" charset="0"/>
                </a:rPr>
                <a:t>120,000 participants authorized</a:t>
              </a:r>
            </a:p>
            <a:p>
              <a:pPr marL="225029" indent="-128588" defTabSz="342900">
                <a:buFont typeface="Arial" panose="020B0604020202020204" pitchFamily="34" charset="0"/>
                <a:buChar char="•"/>
                <a:defRPr/>
              </a:pPr>
              <a:r>
                <a:rPr lang="en-US" sz="788" i="1" kern="0" dirty="0">
                  <a:solidFill>
                    <a:prstClr val="black"/>
                  </a:solidFill>
                  <a:latin typeface="Calisto MT" panose="02040603050505030304" pitchFamily="18" charset="0"/>
                </a:rPr>
                <a:t>Lowered DAWIA position threshold to 33% (1/3)</a:t>
              </a:r>
            </a:p>
          </p:txBody>
        </p:sp>
        <p:sp>
          <p:nvSpPr>
            <p:cNvPr id="76" name="Oval 75">
              <a:extLst>
                <a:ext uri="{FF2B5EF4-FFF2-40B4-BE49-F238E27FC236}">
                  <a16:creationId xmlns:a16="http://schemas.microsoft.com/office/drawing/2014/main" id="{9D591993-BF5D-491E-8328-8F4FD4CAA017}"/>
                </a:ext>
              </a:extLst>
            </p:cNvPr>
            <p:cNvSpPr/>
            <p:nvPr/>
          </p:nvSpPr>
          <p:spPr>
            <a:xfrm>
              <a:off x="1433478" y="2706773"/>
              <a:ext cx="212413" cy="187036"/>
            </a:xfrm>
            <a:prstGeom prst="ellipse">
              <a:avLst/>
            </a:prstGeom>
            <a:gradFill flip="none" rotWithShape="1">
              <a:gsLst>
                <a:gs pos="0">
                  <a:srgbClr val="4472C4">
                    <a:lumMod val="5000"/>
                    <a:lumOff val="95000"/>
                  </a:srgbClr>
                </a:gs>
                <a:gs pos="58000">
                  <a:srgbClr val="FFC000">
                    <a:lumMod val="50000"/>
                  </a:srgbClr>
                </a:gs>
                <a:gs pos="83000">
                  <a:srgbClr val="FFC000">
                    <a:lumMod val="50000"/>
                  </a:srgbClr>
                </a:gs>
                <a:gs pos="100000">
                  <a:srgbClr val="FFC000">
                    <a:lumMod val="75000"/>
                  </a:srgbClr>
                </a:gs>
              </a:gsLst>
              <a:path path="circle">
                <a:fillToRect l="100000" t="100000"/>
              </a:path>
              <a:tileRect r="-100000" b="-100000"/>
            </a:gradFill>
            <a:ln w="12700" cap="flat" cmpd="sng" algn="ctr">
              <a:solidFill>
                <a:srgbClr val="FFC000">
                  <a:lumMod val="50000"/>
                </a:srgbClr>
              </a:solidFill>
              <a:prstDash val="solid"/>
              <a:miter lim="800000"/>
            </a:ln>
            <a:effectLst/>
          </p:spPr>
          <p:txBody>
            <a:bodyPr rtlCol="0" anchor="ctr"/>
            <a:lstStyle/>
            <a:p>
              <a:pPr algn="ctr" defTabSz="342900">
                <a:defRPr/>
              </a:pPr>
              <a:endParaRPr lang="en-US" sz="1350" kern="0" dirty="0">
                <a:solidFill>
                  <a:prstClr val="white"/>
                </a:solidFill>
                <a:latin typeface="Calibri" panose="020F0502020204030204"/>
              </a:endParaRPr>
            </a:p>
          </p:txBody>
        </p:sp>
        <p:sp>
          <p:nvSpPr>
            <p:cNvPr id="77" name="Scroll: Horizontal 76">
              <a:extLst>
                <a:ext uri="{FF2B5EF4-FFF2-40B4-BE49-F238E27FC236}">
                  <a16:creationId xmlns:a16="http://schemas.microsoft.com/office/drawing/2014/main" id="{AA90A6C4-0030-4E39-AC42-E3ACA3CEA421}"/>
                </a:ext>
              </a:extLst>
            </p:cNvPr>
            <p:cNvSpPr/>
            <p:nvPr/>
          </p:nvSpPr>
          <p:spPr>
            <a:xfrm>
              <a:off x="1585500" y="4656150"/>
              <a:ext cx="3314297" cy="1564344"/>
            </a:xfrm>
            <a:prstGeom prst="horizontalScroll">
              <a:avLst/>
            </a:prstGeom>
            <a:solidFill>
              <a:srgbClr val="FFC000">
                <a:lumMod val="20000"/>
                <a:lumOff val="80000"/>
              </a:srgbClr>
            </a:solidFill>
            <a:ln w="12700" cap="flat" cmpd="sng" algn="ctr">
              <a:solidFill>
                <a:srgbClr val="FFC000">
                  <a:lumMod val="50000"/>
                </a:srgbClr>
              </a:solidFill>
              <a:prstDash val="solid"/>
              <a:miter lim="800000"/>
            </a:ln>
            <a:effectLst/>
          </p:spPr>
          <p:txBody>
            <a:bodyPr rtlCol="0" anchor="ctr"/>
            <a:lstStyle/>
            <a:p>
              <a:pPr algn="ctr" defTabSz="342900">
                <a:defRPr/>
              </a:pPr>
              <a:r>
                <a:rPr lang="en-US" sz="788" b="1" kern="0" dirty="0">
                  <a:solidFill>
                    <a:prstClr val="black"/>
                  </a:solidFill>
                  <a:latin typeface="Calibri" panose="020F0502020204030204"/>
                </a:rPr>
                <a:t>— NDAA for FY 2018 —</a:t>
              </a:r>
            </a:p>
            <a:p>
              <a:pPr marL="388144" indent="-128588" defTabSz="342900">
                <a:buFont typeface="Arial" panose="020B0604020202020204" pitchFamily="34" charset="0"/>
                <a:buChar char="•"/>
                <a:defRPr/>
              </a:pPr>
              <a:r>
                <a:rPr lang="en-US" sz="788" i="1" kern="0" dirty="0">
                  <a:solidFill>
                    <a:prstClr val="black"/>
                  </a:solidFill>
                  <a:latin typeface="Calisto MT" panose="02040603050505030304" pitchFamily="18" charset="0"/>
                </a:rPr>
                <a:t>130,000 participants authorized</a:t>
              </a:r>
            </a:p>
            <a:p>
              <a:pPr marL="388144" indent="-128588" defTabSz="342900">
                <a:buFont typeface="Arial" panose="020B0604020202020204" pitchFamily="34" charset="0"/>
                <a:buChar char="•"/>
                <a:defRPr/>
              </a:pPr>
              <a:r>
                <a:rPr lang="en-US" sz="788" i="1" kern="0" dirty="0">
                  <a:solidFill>
                    <a:prstClr val="black"/>
                  </a:solidFill>
                  <a:latin typeface="Calisto MT" panose="02040603050505030304" pitchFamily="18" charset="0"/>
                </a:rPr>
                <a:t>Project duration extended through FY 2023</a:t>
              </a:r>
            </a:p>
            <a:p>
              <a:pPr algn="ctr" defTabSz="342900">
                <a:defRPr/>
              </a:pPr>
              <a:r>
                <a:rPr lang="en-US" sz="788" b="1" kern="0" dirty="0">
                  <a:solidFill>
                    <a:prstClr val="black"/>
                  </a:solidFill>
                  <a:latin typeface="Calibri" panose="020F0502020204030204"/>
                </a:rPr>
                <a:t>— 9 November 2017 —</a:t>
              </a:r>
            </a:p>
            <a:p>
              <a:pPr marL="388144" indent="-128588" defTabSz="342900">
                <a:buFont typeface="Arial" panose="020B0604020202020204" pitchFamily="34" charset="0"/>
                <a:buChar char="•"/>
                <a:defRPr/>
              </a:pPr>
              <a:r>
                <a:rPr lang="en-US" sz="788" i="1" kern="0" dirty="0">
                  <a:solidFill>
                    <a:prstClr val="black"/>
                  </a:solidFill>
                  <a:latin typeface="Calisto MT" panose="02040603050505030304" pitchFamily="18" charset="0"/>
                </a:rPr>
                <a:t>Federal Register notice re-published</a:t>
              </a:r>
            </a:p>
            <a:p>
              <a:pPr marL="388144" indent="-128588" defTabSz="342900">
                <a:buFont typeface="Arial" panose="020B0604020202020204" pitchFamily="34" charset="0"/>
                <a:buChar char="•"/>
                <a:defRPr/>
              </a:pPr>
              <a:r>
                <a:rPr lang="en-US" sz="788" i="1" kern="0" dirty="0">
                  <a:solidFill>
                    <a:prstClr val="black"/>
                  </a:solidFill>
                  <a:latin typeface="Calisto MT" panose="02040603050505030304" pitchFamily="18" charset="0"/>
                </a:rPr>
                <a:t>Participant-driven modifications and</a:t>
              </a:r>
              <a:br>
                <a:rPr lang="en-US" sz="788" i="1" kern="0" dirty="0">
                  <a:solidFill>
                    <a:prstClr val="black"/>
                  </a:solidFill>
                  <a:latin typeface="Calisto MT" panose="02040603050505030304" pitchFamily="18" charset="0"/>
                </a:rPr>
              </a:br>
              <a:r>
                <a:rPr lang="en-US" sz="788" i="1" kern="0" dirty="0">
                  <a:solidFill>
                    <a:prstClr val="black"/>
                  </a:solidFill>
                  <a:latin typeface="Calisto MT" panose="02040603050505030304" pitchFamily="18" charset="0"/>
                </a:rPr>
                <a:t>new initiatives implemented</a:t>
              </a:r>
            </a:p>
          </p:txBody>
        </p:sp>
        <p:sp>
          <p:nvSpPr>
            <p:cNvPr id="78" name="Oval 77">
              <a:extLst>
                <a:ext uri="{FF2B5EF4-FFF2-40B4-BE49-F238E27FC236}">
                  <a16:creationId xmlns:a16="http://schemas.microsoft.com/office/drawing/2014/main" id="{7C952479-E09D-4115-9D2E-5F67EEC9D54D}"/>
                </a:ext>
              </a:extLst>
            </p:cNvPr>
            <p:cNvSpPr/>
            <p:nvPr/>
          </p:nvSpPr>
          <p:spPr>
            <a:xfrm>
              <a:off x="4272726" y="2812273"/>
              <a:ext cx="451375" cy="201598"/>
            </a:xfrm>
            <a:prstGeom prst="ellipse">
              <a:avLst/>
            </a:prstGeom>
            <a:gradFill flip="none" rotWithShape="1">
              <a:gsLst>
                <a:gs pos="0">
                  <a:srgbClr val="A5A5A5">
                    <a:lumMod val="0"/>
                    <a:lumOff val="100000"/>
                    <a:alpha val="25000"/>
                  </a:srgbClr>
                </a:gs>
                <a:gs pos="35000">
                  <a:srgbClr val="A5A5A5">
                    <a:lumMod val="0"/>
                    <a:lumOff val="100000"/>
                  </a:srgbClr>
                </a:gs>
                <a:gs pos="100000">
                  <a:srgbClr val="A5A5A5">
                    <a:lumMod val="100000"/>
                    <a:alpha val="25000"/>
                  </a:srgbClr>
                </a:gs>
              </a:gsLst>
              <a:path path="circle">
                <a:fillToRect l="50000" t="-80000" r="50000" b="180000"/>
              </a:path>
              <a:tileRect/>
            </a:gradFill>
            <a:ln w="12700" cap="flat" cmpd="sng" algn="ctr">
              <a:noFill/>
              <a:prstDash val="solid"/>
              <a:miter lim="800000"/>
            </a:ln>
            <a:effectLst/>
          </p:spPr>
          <p:txBody>
            <a:bodyPr rtlCol="0" anchor="ctr"/>
            <a:lstStyle/>
            <a:p>
              <a:pPr algn="ctr" defTabSz="342900">
                <a:defRPr/>
              </a:pPr>
              <a:endParaRPr lang="en-US" sz="1350" kern="0">
                <a:solidFill>
                  <a:prstClr val="white"/>
                </a:solidFill>
                <a:latin typeface="Calibri" panose="020F0502020204030204"/>
              </a:endParaRPr>
            </a:p>
          </p:txBody>
        </p:sp>
        <p:sp>
          <p:nvSpPr>
            <p:cNvPr id="79" name="Rectangle 78">
              <a:extLst>
                <a:ext uri="{FF2B5EF4-FFF2-40B4-BE49-F238E27FC236}">
                  <a16:creationId xmlns:a16="http://schemas.microsoft.com/office/drawing/2014/main" id="{B95B1C84-DFC3-41FB-A034-DE2FA7A456CD}"/>
                </a:ext>
              </a:extLst>
            </p:cNvPr>
            <p:cNvSpPr/>
            <p:nvPr/>
          </p:nvSpPr>
          <p:spPr>
            <a:xfrm>
              <a:off x="4452730" y="1048516"/>
              <a:ext cx="65062" cy="1855991"/>
            </a:xfrm>
            <a:prstGeom prst="rect">
              <a:avLst/>
            </a:prstGeom>
            <a:gradFill flip="none" rotWithShape="1">
              <a:gsLst>
                <a:gs pos="0">
                  <a:srgbClr val="FFC000">
                    <a:lumMod val="60000"/>
                    <a:lumOff val="40000"/>
                  </a:srgbClr>
                </a:gs>
                <a:gs pos="34000">
                  <a:srgbClr val="FFC000">
                    <a:lumMod val="50000"/>
                  </a:srgbClr>
                </a:gs>
                <a:gs pos="67000">
                  <a:srgbClr val="FFC000">
                    <a:lumMod val="50000"/>
                  </a:srgbClr>
                </a:gs>
                <a:gs pos="100000">
                  <a:srgbClr val="FFC000">
                    <a:lumMod val="60000"/>
                    <a:lumOff val="40000"/>
                  </a:srgbClr>
                </a:gs>
              </a:gsLst>
              <a:lin ang="2700000" scaled="1"/>
              <a:tileRect/>
            </a:gradFill>
            <a:ln w="12700" cap="flat" cmpd="sng" algn="ctr">
              <a:solidFill>
                <a:srgbClr val="FFC000">
                  <a:lumMod val="50000"/>
                </a:srgbClr>
              </a:solidFill>
              <a:prstDash val="solid"/>
              <a:miter lim="800000"/>
            </a:ln>
            <a:effectLst/>
          </p:spPr>
          <p:txBody>
            <a:bodyPr rtlCol="0" anchor="ctr"/>
            <a:lstStyle/>
            <a:p>
              <a:pPr algn="ctr" defTabSz="342900">
                <a:defRPr/>
              </a:pPr>
              <a:endParaRPr lang="en-US" sz="1350" kern="0" dirty="0">
                <a:solidFill>
                  <a:prstClr val="white"/>
                </a:solidFill>
                <a:latin typeface="Calibri" panose="020F0502020204030204"/>
              </a:endParaRPr>
            </a:p>
          </p:txBody>
        </p:sp>
        <p:sp>
          <p:nvSpPr>
            <p:cNvPr id="80" name="Oval 79">
              <a:extLst>
                <a:ext uri="{FF2B5EF4-FFF2-40B4-BE49-F238E27FC236}">
                  <a16:creationId xmlns:a16="http://schemas.microsoft.com/office/drawing/2014/main" id="{E69D3E64-24F2-48C1-9447-A1BCE81A55A9}"/>
                </a:ext>
              </a:extLst>
            </p:cNvPr>
            <p:cNvSpPr/>
            <p:nvPr/>
          </p:nvSpPr>
          <p:spPr>
            <a:xfrm>
              <a:off x="5177668" y="2199615"/>
              <a:ext cx="451375" cy="201598"/>
            </a:xfrm>
            <a:prstGeom prst="ellipse">
              <a:avLst/>
            </a:prstGeom>
            <a:gradFill flip="none" rotWithShape="1">
              <a:gsLst>
                <a:gs pos="0">
                  <a:srgbClr val="A5A5A5">
                    <a:lumMod val="0"/>
                    <a:lumOff val="100000"/>
                  </a:srgbClr>
                </a:gs>
                <a:gs pos="35000">
                  <a:srgbClr val="A5A5A5">
                    <a:lumMod val="0"/>
                    <a:lumOff val="100000"/>
                  </a:srgbClr>
                </a:gs>
                <a:gs pos="100000">
                  <a:srgbClr val="A5A5A5">
                    <a:lumMod val="100000"/>
                    <a:alpha val="25000"/>
                  </a:srgbClr>
                </a:gs>
              </a:gsLst>
              <a:path path="circle">
                <a:fillToRect l="50000" t="-80000" r="50000" b="180000"/>
              </a:path>
              <a:tileRect/>
            </a:gradFill>
            <a:ln w="12700" cap="flat" cmpd="sng" algn="ctr">
              <a:noFill/>
              <a:prstDash val="solid"/>
              <a:miter lim="800000"/>
            </a:ln>
            <a:effectLst/>
          </p:spPr>
          <p:txBody>
            <a:bodyPr rtlCol="0" anchor="ctr"/>
            <a:lstStyle/>
            <a:p>
              <a:pPr algn="ctr" defTabSz="342900">
                <a:defRPr/>
              </a:pPr>
              <a:endParaRPr lang="en-US" sz="1350" kern="0">
                <a:solidFill>
                  <a:prstClr val="white"/>
                </a:solidFill>
                <a:latin typeface="Calibri" panose="020F0502020204030204"/>
              </a:endParaRPr>
            </a:p>
          </p:txBody>
        </p:sp>
        <p:sp>
          <p:nvSpPr>
            <p:cNvPr id="81" name="Rectangle 80">
              <a:extLst>
                <a:ext uri="{FF2B5EF4-FFF2-40B4-BE49-F238E27FC236}">
                  <a16:creationId xmlns:a16="http://schemas.microsoft.com/office/drawing/2014/main" id="{46EE20DD-7EC5-464B-BCE9-166DAA99AC07}"/>
                </a:ext>
              </a:extLst>
            </p:cNvPr>
            <p:cNvSpPr/>
            <p:nvPr/>
          </p:nvSpPr>
          <p:spPr>
            <a:xfrm>
              <a:off x="5370826" y="818871"/>
              <a:ext cx="65062" cy="1474083"/>
            </a:xfrm>
            <a:prstGeom prst="rect">
              <a:avLst/>
            </a:prstGeom>
            <a:gradFill flip="none" rotWithShape="1">
              <a:gsLst>
                <a:gs pos="0">
                  <a:srgbClr val="FFC000">
                    <a:lumMod val="60000"/>
                    <a:lumOff val="40000"/>
                  </a:srgbClr>
                </a:gs>
                <a:gs pos="34000">
                  <a:srgbClr val="FFC000">
                    <a:lumMod val="50000"/>
                  </a:srgbClr>
                </a:gs>
                <a:gs pos="67000">
                  <a:srgbClr val="FFC000">
                    <a:lumMod val="50000"/>
                  </a:srgbClr>
                </a:gs>
                <a:gs pos="100000">
                  <a:srgbClr val="FFC000">
                    <a:lumMod val="60000"/>
                    <a:lumOff val="40000"/>
                  </a:srgbClr>
                </a:gs>
              </a:gsLst>
              <a:lin ang="2700000" scaled="1"/>
              <a:tileRect/>
            </a:gradFill>
            <a:ln w="12700" cap="flat" cmpd="sng" algn="ctr">
              <a:solidFill>
                <a:srgbClr val="FFC000">
                  <a:lumMod val="50000"/>
                </a:srgbClr>
              </a:solidFill>
              <a:prstDash val="solid"/>
              <a:miter lim="800000"/>
            </a:ln>
            <a:effectLst/>
          </p:spPr>
          <p:txBody>
            <a:bodyPr rtlCol="0" anchor="ctr"/>
            <a:lstStyle/>
            <a:p>
              <a:pPr algn="ctr" defTabSz="342900">
                <a:defRPr/>
              </a:pPr>
              <a:endParaRPr lang="en-US" sz="1350" kern="0" dirty="0">
                <a:solidFill>
                  <a:prstClr val="white"/>
                </a:solidFill>
                <a:latin typeface="Calibri" panose="020F0502020204030204"/>
              </a:endParaRPr>
            </a:p>
          </p:txBody>
        </p:sp>
        <p:sp>
          <p:nvSpPr>
            <p:cNvPr id="82" name="Oval 81">
              <a:extLst>
                <a:ext uri="{FF2B5EF4-FFF2-40B4-BE49-F238E27FC236}">
                  <a16:creationId xmlns:a16="http://schemas.microsoft.com/office/drawing/2014/main" id="{38119450-97A1-4042-A1BB-4500A27DDA8D}"/>
                </a:ext>
              </a:extLst>
            </p:cNvPr>
            <p:cNvSpPr/>
            <p:nvPr/>
          </p:nvSpPr>
          <p:spPr>
            <a:xfrm>
              <a:off x="1311125" y="4267093"/>
              <a:ext cx="451375" cy="201598"/>
            </a:xfrm>
            <a:prstGeom prst="ellipse">
              <a:avLst/>
            </a:prstGeom>
            <a:gradFill flip="none" rotWithShape="1">
              <a:gsLst>
                <a:gs pos="0">
                  <a:srgbClr val="A5A5A5">
                    <a:lumMod val="0"/>
                    <a:lumOff val="100000"/>
                  </a:srgbClr>
                </a:gs>
                <a:gs pos="35000">
                  <a:srgbClr val="A5A5A5">
                    <a:lumMod val="0"/>
                    <a:lumOff val="100000"/>
                  </a:srgbClr>
                </a:gs>
                <a:gs pos="100000">
                  <a:srgbClr val="A5A5A5">
                    <a:lumMod val="50000"/>
                    <a:alpha val="25000"/>
                  </a:srgbClr>
                </a:gs>
              </a:gsLst>
              <a:path path="circle">
                <a:fillToRect l="50000" t="-80000" r="50000" b="180000"/>
              </a:path>
              <a:tileRect/>
            </a:gradFill>
            <a:ln w="12700" cap="flat" cmpd="sng" algn="ctr">
              <a:noFill/>
              <a:prstDash val="solid"/>
              <a:miter lim="800000"/>
            </a:ln>
            <a:effectLst/>
          </p:spPr>
          <p:txBody>
            <a:bodyPr rtlCol="0" anchor="ctr"/>
            <a:lstStyle/>
            <a:p>
              <a:pPr algn="ctr" defTabSz="342900">
                <a:defRPr/>
              </a:pPr>
              <a:endParaRPr lang="en-US" sz="1350" kern="0">
                <a:solidFill>
                  <a:prstClr val="white"/>
                </a:solidFill>
                <a:latin typeface="Calibri" panose="020F0502020204030204"/>
              </a:endParaRPr>
            </a:p>
          </p:txBody>
        </p:sp>
        <p:sp>
          <p:nvSpPr>
            <p:cNvPr id="83" name="Rectangle 82">
              <a:extLst>
                <a:ext uri="{FF2B5EF4-FFF2-40B4-BE49-F238E27FC236}">
                  <a16:creationId xmlns:a16="http://schemas.microsoft.com/office/drawing/2014/main" id="{3C0385B8-8C21-4675-B9BC-5B8FFD706A64}"/>
                </a:ext>
              </a:extLst>
            </p:cNvPr>
            <p:cNvSpPr/>
            <p:nvPr/>
          </p:nvSpPr>
          <p:spPr>
            <a:xfrm>
              <a:off x="1504282" y="2893811"/>
              <a:ext cx="65062" cy="1474083"/>
            </a:xfrm>
            <a:prstGeom prst="rect">
              <a:avLst/>
            </a:prstGeom>
            <a:gradFill flip="none" rotWithShape="1">
              <a:gsLst>
                <a:gs pos="0">
                  <a:srgbClr val="FFC000">
                    <a:lumMod val="60000"/>
                    <a:lumOff val="40000"/>
                  </a:srgbClr>
                </a:gs>
                <a:gs pos="34000">
                  <a:srgbClr val="FFC000">
                    <a:lumMod val="50000"/>
                  </a:srgbClr>
                </a:gs>
                <a:gs pos="67000">
                  <a:srgbClr val="FFC000">
                    <a:lumMod val="50000"/>
                  </a:srgbClr>
                </a:gs>
                <a:gs pos="100000">
                  <a:srgbClr val="FFC000">
                    <a:lumMod val="60000"/>
                    <a:lumOff val="40000"/>
                  </a:srgbClr>
                </a:gs>
              </a:gsLst>
              <a:lin ang="2700000" scaled="1"/>
              <a:tileRect/>
            </a:gradFill>
            <a:ln w="12700" cap="flat" cmpd="sng" algn="ctr">
              <a:solidFill>
                <a:srgbClr val="FFC000">
                  <a:lumMod val="50000"/>
                </a:srgbClr>
              </a:solidFill>
              <a:prstDash val="solid"/>
              <a:miter lim="800000"/>
            </a:ln>
            <a:effectLst/>
          </p:spPr>
          <p:txBody>
            <a:bodyPr rtlCol="0" anchor="ctr"/>
            <a:lstStyle/>
            <a:p>
              <a:pPr algn="ctr" defTabSz="342900">
                <a:defRPr/>
              </a:pPr>
              <a:endParaRPr lang="en-US" sz="1350" kern="0" dirty="0">
                <a:solidFill>
                  <a:prstClr val="white"/>
                </a:solidFill>
                <a:latin typeface="Calibri" panose="020F0502020204030204"/>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285748"/>
            <a:ext cx="9144000" cy="1009651"/>
          </a:xfrm>
          <a:prstGeom prst="rect">
            <a:avLst/>
          </a:prstGeom>
        </p:spPr>
        <p:txBody>
          <a:bodyPr>
            <a:noAutofit/>
          </a:bodyPr>
          <a:lstStyle/>
          <a:p>
            <a:r>
              <a:rPr lang="en-US" dirty="0"/>
              <a:t>POST-CONVERSION</a:t>
            </a:r>
            <a:br>
              <a:rPr lang="en-US" dirty="0"/>
            </a:br>
            <a:r>
              <a:rPr lang="en-US" sz="2400" i="1" dirty="0"/>
              <a:t>Activity: The Way Forward Discussion</a:t>
            </a:r>
            <a:endParaRPr lang="en-US" sz="2400" dirty="0"/>
          </a:p>
        </p:txBody>
      </p:sp>
      <p:sp>
        <p:nvSpPr>
          <p:cNvPr id="71683" name="Content Placeholder 2"/>
          <p:cNvSpPr>
            <a:spLocks noGrp="1"/>
          </p:cNvSpPr>
          <p:nvPr>
            <p:ph idx="4294967295"/>
          </p:nvPr>
        </p:nvSpPr>
        <p:spPr>
          <a:xfrm>
            <a:off x="630936" y="1676400"/>
            <a:ext cx="7882128" cy="4094559"/>
          </a:xfrm>
          <a:prstGeom prst="rect">
            <a:avLst/>
          </a:prstGeom>
        </p:spPr>
        <p:txBody>
          <a:bodyPr/>
          <a:lstStyle/>
          <a:p>
            <a:pPr>
              <a:lnSpc>
                <a:spcPct val="100000"/>
              </a:lnSpc>
              <a:buClr>
                <a:srgbClr val="1D015F"/>
              </a:buClr>
              <a:buNone/>
            </a:pPr>
            <a:r>
              <a:rPr lang="en-US" sz="3200" dirty="0"/>
              <a:t>Table discussion: </a:t>
            </a:r>
          </a:p>
          <a:p>
            <a:pPr lvl="1">
              <a:lnSpc>
                <a:spcPct val="100000"/>
              </a:lnSpc>
            </a:pPr>
            <a:r>
              <a:rPr lang="en-US" sz="2800" dirty="0"/>
              <a:t>Have your concerns identified in the beginning of class changed?</a:t>
            </a:r>
          </a:p>
          <a:p>
            <a:pPr lvl="1">
              <a:lnSpc>
                <a:spcPct val="100000"/>
              </a:lnSpc>
            </a:pPr>
            <a:r>
              <a:rPr lang="en-US" sz="2800" dirty="0"/>
              <a:t>How do I best prepare for AcqDemo?</a:t>
            </a:r>
          </a:p>
          <a:p>
            <a:pPr marL="985838" lvl="2" indent="-342900">
              <a:lnSpc>
                <a:spcPct val="100000"/>
              </a:lnSpc>
              <a:buClr>
                <a:schemeClr val="tx1"/>
              </a:buClr>
            </a:pPr>
            <a:r>
              <a:rPr lang="en-US" sz="2400" dirty="0"/>
              <a:t>How can HR professionals help senior leaders, managers, and employees in AcqDemo?</a:t>
            </a:r>
          </a:p>
          <a:p>
            <a:pPr marL="985838" lvl="2" indent="-342900">
              <a:lnSpc>
                <a:spcPct val="100000"/>
              </a:lnSpc>
              <a:buClr>
                <a:schemeClr val="tx1"/>
              </a:buClr>
            </a:pPr>
            <a:r>
              <a:rPr lang="en-US" sz="2400" dirty="0"/>
              <a:t>What additional guidance will you need?</a:t>
            </a:r>
          </a:p>
          <a:p>
            <a:pPr marL="985838" lvl="2" indent="-342900">
              <a:lnSpc>
                <a:spcPct val="100000"/>
              </a:lnSpc>
              <a:buClr>
                <a:schemeClr val="tx1"/>
              </a:buClr>
            </a:pPr>
            <a:r>
              <a:rPr lang="en-US" sz="2400" dirty="0"/>
              <a:t>What are the main focus areas that you need to go back to your organizations and work on?</a:t>
            </a:r>
          </a:p>
          <a:p>
            <a:pPr>
              <a:lnSpc>
                <a:spcPct val="100000"/>
              </a:lnSpc>
              <a:buFont typeface="Arial" pitchFamily="34" charset="0"/>
              <a:buChar char="□"/>
            </a:pPr>
            <a:endParaRPr lang="en-US" sz="2400" dirty="0"/>
          </a:p>
        </p:txBody>
      </p:sp>
      <p:sp>
        <p:nvSpPr>
          <p:cNvPr id="4" name="Slide Number Placeholder 3">
            <a:extLst>
              <a:ext uri="{FF2B5EF4-FFF2-40B4-BE49-F238E27FC236}">
                <a16:creationId xmlns:a16="http://schemas.microsoft.com/office/drawing/2014/main" id="{F1A2D44D-0C7E-4A0E-B383-967A142A12DC}"/>
              </a:ext>
            </a:extLst>
          </p:cNvPr>
          <p:cNvSpPr>
            <a:spLocks noGrp="1"/>
          </p:cNvSpPr>
          <p:nvPr>
            <p:ph type="sldNum" sz="quarter" idx="12"/>
          </p:nvPr>
        </p:nvSpPr>
        <p:spPr>
          <a:xfrm>
            <a:off x="7600950" y="6707051"/>
            <a:ext cx="1543050" cy="150949"/>
          </a:xfrm>
        </p:spPr>
        <p:txBody>
          <a:bodyPr/>
          <a:lstStyle/>
          <a:p>
            <a:fld id="{F85093EB-6271-4776-AD74-9AC7DBDF4235}" type="slidenum">
              <a:rPr lang="en-US" smtClean="0"/>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1657350" y="1036770"/>
            <a:ext cx="5829300" cy="1674020"/>
          </a:xfrm>
        </p:spPr>
        <p:txBody>
          <a:bodyPr anchor="ctr">
            <a:noAutofit/>
          </a:bodyPr>
          <a:lstStyle/>
          <a:p>
            <a:r>
              <a:rPr lang="en-US" sz="3200" dirty="0"/>
              <a:t>DoD Civilian</a:t>
            </a:r>
            <a:br>
              <a:rPr lang="en-US" sz="3200" dirty="0"/>
            </a:br>
            <a:r>
              <a:rPr lang="en-US" sz="3200" dirty="0"/>
              <a:t>Acquisition Workforce Personnel</a:t>
            </a:r>
            <a:br>
              <a:rPr lang="en-US" sz="3200" dirty="0"/>
            </a:br>
            <a:r>
              <a:rPr lang="en-US" sz="3200" dirty="0"/>
              <a:t>Demonstration Project</a:t>
            </a:r>
            <a:br>
              <a:rPr lang="en-US" sz="3200" dirty="0"/>
            </a:br>
            <a:r>
              <a:rPr lang="en-US" sz="3200" dirty="0"/>
              <a:t>(</a:t>
            </a:r>
            <a:r>
              <a:rPr lang="en-US" sz="3200" dirty="0" err="1"/>
              <a:t>AcqDemo</a:t>
            </a:r>
            <a:r>
              <a:rPr lang="en-US" sz="3200" dirty="0"/>
              <a:t>)</a:t>
            </a:r>
            <a:endParaRPr lang="en-US" sz="3200" dirty="0">
              <a:solidFill>
                <a:srgbClr val="1D015F"/>
              </a:solidFill>
            </a:endParaRPr>
          </a:p>
        </p:txBody>
      </p:sp>
      <p:sp>
        <p:nvSpPr>
          <p:cNvPr id="74755" name="Rectangle 3"/>
          <p:cNvSpPr>
            <a:spLocks noGrp="1" noChangeArrowheads="1"/>
          </p:cNvSpPr>
          <p:nvPr>
            <p:ph type="subTitle" idx="1"/>
          </p:nvPr>
        </p:nvSpPr>
        <p:spPr>
          <a:xfrm>
            <a:off x="2228850" y="2686050"/>
            <a:ext cx="4800600" cy="3638550"/>
          </a:xfrm>
        </p:spPr>
        <p:txBody>
          <a:bodyPr>
            <a:noAutofit/>
          </a:bodyPr>
          <a:lstStyle/>
          <a:p>
            <a:pPr>
              <a:lnSpc>
                <a:spcPct val="80000"/>
              </a:lnSpc>
              <a:buFont typeface="Times" pitchFamily="18" charset="0"/>
              <a:buNone/>
            </a:pPr>
            <a:endParaRPr lang="en-US" sz="2800" b="1" dirty="0"/>
          </a:p>
          <a:p>
            <a:pPr>
              <a:lnSpc>
                <a:spcPct val="80000"/>
              </a:lnSpc>
              <a:buFont typeface="Times" pitchFamily="18" charset="0"/>
              <a:buNone/>
            </a:pPr>
            <a:endParaRPr lang="en-US" sz="2800" b="1" dirty="0"/>
          </a:p>
          <a:p>
            <a:pPr>
              <a:lnSpc>
                <a:spcPct val="80000"/>
              </a:lnSpc>
              <a:buFont typeface="Times" pitchFamily="18" charset="0"/>
              <a:buNone/>
            </a:pPr>
            <a:endParaRPr lang="en-US" sz="2800" b="1" dirty="0"/>
          </a:p>
          <a:p>
            <a:pPr>
              <a:lnSpc>
                <a:spcPct val="80000"/>
              </a:lnSpc>
              <a:buFont typeface="Times" pitchFamily="18" charset="0"/>
              <a:buNone/>
            </a:pPr>
            <a:endParaRPr lang="en-US" sz="2800" b="1" dirty="0"/>
          </a:p>
          <a:p>
            <a:pPr>
              <a:lnSpc>
                <a:spcPct val="80000"/>
              </a:lnSpc>
              <a:buFont typeface="Times" pitchFamily="18" charset="0"/>
              <a:buNone/>
            </a:pPr>
            <a:endParaRPr lang="en-US" sz="2800" b="1" dirty="0"/>
          </a:p>
          <a:p>
            <a:pPr>
              <a:lnSpc>
                <a:spcPct val="80000"/>
              </a:lnSpc>
              <a:buFont typeface="Times" pitchFamily="18" charset="0"/>
              <a:buNone/>
            </a:pPr>
            <a:endParaRPr lang="en-US" sz="2800" b="1" dirty="0"/>
          </a:p>
          <a:p>
            <a:pPr>
              <a:lnSpc>
                <a:spcPct val="80000"/>
              </a:lnSpc>
              <a:buFont typeface="Times" pitchFamily="18" charset="0"/>
              <a:buNone/>
            </a:pPr>
            <a:r>
              <a:rPr lang="en-US" sz="2800" b="1" dirty="0"/>
              <a:t>Questions?</a:t>
            </a:r>
          </a:p>
          <a:p>
            <a:pPr>
              <a:lnSpc>
                <a:spcPct val="80000"/>
              </a:lnSpc>
              <a:buFont typeface="Times" pitchFamily="18" charset="0"/>
              <a:buNone/>
            </a:pPr>
            <a:endParaRPr lang="en-US" sz="2800" b="1" dirty="0"/>
          </a:p>
          <a:p>
            <a:pPr>
              <a:lnSpc>
                <a:spcPct val="80000"/>
              </a:lnSpc>
              <a:buFont typeface="Times" pitchFamily="18" charset="0"/>
              <a:buNone/>
            </a:pPr>
            <a:endParaRPr lang="en-US" sz="2800" b="1" dirty="0"/>
          </a:p>
        </p:txBody>
      </p:sp>
      <p:pic>
        <p:nvPicPr>
          <p:cNvPr id="74757" name="Picture 6" descr="question mark.png"/>
          <p:cNvPicPr>
            <a:picLocks noChangeAspect="1"/>
          </p:cNvPicPr>
          <p:nvPr/>
        </p:nvPicPr>
        <p:blipFill>
          <a:blip r:embed="rId3" cstate="print"/>
          <a:srcRect/>
          <a:stretch>
            <a:fillRect/>
          </a:stretch>
        </p:blipFill>
        <p:spPr bwMode="auto">
          <a:xfrm>
            <a:off x="3752850" y="3107530"/>
            <a:ext cx="1638300" cy="16383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subTitle" idx="1"/>
          </p:nvPr>
        </p:nvSpPr>
        <p:spPr>
          <a:xfrm>
            <a:off x="1382231" y="2857500"/>
            <a:ext cx="6400800" cy="3009900"/>
          </a:xfrm>
        </p:spPr>
        <p:txBody>
          <a:bodyPr>
            <a:normAutofit/>
          </a:bodyPr>
          <a:lstStyle/>
          <a:p>
            <a:pPr>
              <a:lnSpc>
                <a:spcPct val="80000"/>
              </a:lnSpc>
              <a:buFont typeface="Times" pitchFamily="18" charset="0"/>
              <a:buNone/>
            </a:pPr>
            <a:endParaRPr lang="en-US" b="1" dirty="0"/>
          </a:p>
          <a:p>
            <a:pPr>
              <a:lnSpc>
                <a:spcPct val="80000"/>
              </a:lnSpc>
              <a:buFont typeface="Times" pitchFamily="18" charset="0"/>
              <a:buNone/>
            </a:pPr>
            <a:endParaRPr lang="en-US" b="1" dirty="0"/>
          </a:p>
          <a:p>
            <a:pPr>
              <a:lnSpc>
                <a:spcPct val="80000"/>
              </a:lnSpc>
              <a:buFont typeface="Times" pitchFamily="18" charset="0"/>
              <a:buNone/>
            </a:pPr>
            <a:r>
              <a:rPr lang="en-US" sz="2800" b="1" i="1" dirty="0"/>
              <a:t>Please complete the </a:t>
            </a:r>
          </a:p>
          <a:p>
            <a:pPr>
              <a:lnSpc>
                <a:spcPct val="80000"/>
              </a:lnSpc>
              <a:buFont typeface="Times" pitchFamily="18" charset="0"/>
              <a:buNone/>
            </a:pPr>
            <a:r>
              <a:rPr lang="en-US" sz="2800" b="1" i="1" dirty="0"/>
              <a:t>Class Evaluation</a:t>
            </a:r>
          </a:p>
          <a:p>
            <a:pPr>
              <a:lnSpc>
                <a:spcPct val="80000"/>
              </a:lnSpc>
              <a:buFont typeface="Times" pitchFamily="18" charset="0"/>
              <a:buNone/>
            </a:pPr>
            <a:endParaRPr lang="en-US" b="1" dirty="0"/>
          </a:p>
          <a:p>
            <a:pPr>
              <a:lnSpc>
                <a:spcPct val="80000"/>
              </a:lnSpc>
              <a:buFont typeface="Times" pitchFamily="18" charset="0"/>
              <a:buNone/>
            </a:pPr>
            <a:endParaRPr lang="en-US" b="1" dirty="0"/>
          </a:p>
          <a:p>
            <a:pPr>
              <a:lnSpc>
                <a:spcPct val="80000"/>
              </a:lnSpc>
              <a:buFont typeface="Times" pitchFamily="18" charset="0"/>
              <a:buNone/>
            </a:pPr>
            <a:r>
              <a:rPr lang="en-US" b="1" dirty="0"/>
              <a:t>Thank you for attending!</a:t>
            </a:r>
          </a:p>
          <a:p>
            <a:pPr>
              <a:lnSpc>
                <a:spcPct val="80000"/>
              </a:lnSpc>
              <a:buFont typeface="Times" pitchFamily="18" charset="0"/>
              <a:buNone/>
            </a:pPr>
            <a:endParaRPr lang="en-US" sz="1800" b="1" dirty="0"/>
          </a:p>
          <a:p>
            <a:pPr>
              <a:lnSpc>
                <a:spcPct val="80000"/>
              </a:lnSpc>
              <a:buFont typeface="Times" pitchFamily="18" charset="0"/>
              <a:buNone/>
            </a:pPr>
            <a:endParaRPr lang="en-US" sz="1800" b="1" dirty="0"/>
          </a:p>
          <a:p>
            <a:pPr>
              <a:lnSpc>
                <a:spcPct val="80000"/>
              </a:lnSpc>
              <a:buFont typeface="Times" pitchFamily="18" charset="0"/>
              <a:buNone/>
            </a:pPr>
            <a:endParaRPr lang="en-US" sz="1500" b="1" dirty="0"/>
          </a:p>
          <a:p>
            <a:pPr>
              <a:lnSpc>
                <a:spcPct val="80000"/>
              </a:lnSpc>
              <a:buFont typeface="Times" pitchFamily="18" charset="0"/>
              <a:buNone/>
            </a:pPr>
            <a:endParaRPr lang="en-US" sz="1500" b="1" dirty="0"/>
          </a:p>
        </p:txBody>
      </p:sp>
      <p:sp>
        <p:nvSpPr>
          <p:cNvPr id="5" name="Rectangle 2">
            <a:extLst>
              <a:ext uri="{FF2B5EF4-FFF2-40B4-BE49-F238E27FC236}">
                <a16:creationId xmlns:a16="http://schemas.microsoft.com/office/drawing/2014/main" id="{78AC750F-5C06-42D3-A3F7-ECDF26A0CE30}"/>
              </a:ext>
            </a:extLst>
          </p:cNvPr>
          <p:cNvSpPr>
            <a:spLocks noGrp="1" noChangeArrowheads="1"/>
          </p:cNvSpPr>
          <p:nvPr>
            <p:ph type="ctrTitle"/>
          </p:nvPr>
        </p:nvSpPr>
        <p:spPr>
          <a:xfrm>
            <a:off x="1657350" y="533400"/>
            <a:ext cx="5829300" cy="2397921"/>
          </a:xfrm>
        </p:spPr>
        <p:txBody>
          <a:bodyPr anchor="ctr">
            <a:noAutofit/>
          </a:bodyPr>
          <a:lstStyle/>
          <a:p>
            <a:r>
              <a:rPr lang="en-US" sz="3200" dirty="0"/>
              <a:t>DoD Civilian</a:t>
            </a:r>
            <a:br>
              <a:rPr lang="en-US" sz="3200" dirty="0"/>
            </a:br>
            <a:r>
              <a:rPr lang="en-US" sz="3200" dirty="0"/>
              <a:t>Acquisition Workforce Personnel</a:t>
            </a:r>
            <a:br>
              <a:rPr lang="en-US" sz="3200" dirty="0"/>
            </a:br>
            <a:r>
              <a:rPr lang="en-US" sz="3200" dirty="0"/>
              <a:t>Demonstration Project</a:t>
            </a:r>
            <a:br>
              <a:rPr lang="en-US" sz="3200" dirty="0"/>
            </a:br>
            <a:r>
              <a:rPr lang="en-US" sz="3200" dirty="0"/>
              <a:t>(</a:t>
            </a:r>
            <a:r>
              <a:rPr lang="en-US" sz="3200" dirty="0" err="1"/>
              <a:t>AcqDemo</a:t>
            </a:r>
            <a:r>
              <a:rPr lang="en-US" sz="3200" dirty="0"/>
              <a:t>)</a:t>
            </a:r>
            <a:endParaRPr lang="en-US" sz="3200" dirty="0">
              <a:solidFill>
                <a:srgbClr val="1D015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301751"/>
            <a:ext cx="9144000" cy="831723"/>
          </a:xfrm>
          <a:prstGeom prst="rect">
            <a:avLst/>
          </a:prstGeom>
        </p:spPr>
        <p:txBody>
          <a:bodyPr>
            <a:noAutofit/>
          </a:bodyPr>
          <a:lstStyle/>
          <a:p>
            <a:r>
              <a:rPr lang="en-US" dirty="0"/>
              <a:t>INTRODUCTION</a:t>
            </a:r>
            <a:r>
              <a:rPr lang="en-US" b="1" dirty="0"/>
              <a:t> </a:t>
            </a:r>
            <a:br>
              <a:rPr lang="en-US" b="1" dirty="0"/>
            </a:br>
            <a:r>
              <a:rPr lang="en-US" sz="2400" i="1" dirty="0"/>
              <a:t>The Benefits For Employees</a:t>
            </a:r>
          </a:p>
        </p:txBody>
      </p:sp>
      <p:sp>
        <p:nvSpPr>
          <p:cNvPr id="15363" name="Rectangle 3"/>
          <p:cNvSpPr>
            <a:spLocks noGrp="1" noChangeArrowheads="1"/>
          </p:cNvSpPr>
          <p:nvPr>
            <p:ph idx="4294967295"/>
          </p:nvPr>
        </p:nvSpPr>
        <p:spPr>
          <a:xfrm>
            <a:off x="914400" y="1374502"/>
            <a:ext cx="7315200" cy="4613149"/>
          </a:xfrm>
          <a:prstGeom prst="rect">
            <a:avLst/>
          </a:prstGeom>
        </p:spPr>
        <p:txBody>
          <a:bodyPr/>
          <a:lstStyle/>
          <a:p>
            <a:pPr marL="554831" lvl="2" indent="-211931">
              <a:spcAft>
                <a:spcPts val="900"/>
              </a:spcAft>
              <a:buClr>
                <a:schemeClr val="tx1"/>
              </a:buClr>
            </a:pPr>
            <a:r>
              <a:rPr lang="en-US" sz="2800" dirty="0"/>
              <a:t>Tools to better understand contribution expectations</a:t>
            </a:r>
          </a:p>
          <a:p>
            <a:pPr marL="554831" lvl="2" indent="-211931">
              <a:spcAft>
                <a:spcPts val="900"/>
              </a:spcAft>
              <a:buClr>
                <a:schemeClr val="tx1"/>
              </a:buClr>
            </a:pPr>
            <a:r>
              <a:rPr lang="en-US" sz="2800" dirty="0"/>
              <a:t>Flexibility of movement within broadband</a:t>
            </a:r>
          </a:p>
          <a:p>
            <a:pPr marL="554831" lvl="2" indent="-211931">
              <a:spcAft>
                <a:spcPts val="900"/>
              </a:spcAft>
              <a:buClr>
                <a:schemeClr val="tx1"/>
              </a:buClr>
            </a:pPr>
            <a:r>
              <a:rPr lang="en-US" sz="2800" dirty="0"/>
              <a:t>Expanded temporary promotion and detail opportunities</a:t>
            </a:r>
            <a:endParaRPr lang="en-US" sz="2800" dirty="0">
              <a:solidFill>
                <a:srgbClr val="0070C0"/>
              </a:solidFill>
            </a:endParaRPr>
          </a:p>
          <a:p>
            <a:pPr marL="554831" lvl="2" indent="-211931">
              <a:spcAft>
                <a:spcPts val="900"/>
              </a:spcAft>
              <a:buClr>
                <a:schemeClr val="tx1"/>
              </a:buClr>
            </a:pPr>
            <a:r>
              <a:rPr lang="en-US" sz="2800" dirty="0"/>
              <a:t>Enhanced career development opportunities</a:t>
            </a:r>
          </a:p>
          <a:p>
            <a:pPr marL="554831" lvl="2" indent="-211931">
              <a:spcAft>
                <a:spcPts val="900"/>
              </a:spcAft>
              <a:buClr>
                <a:schemeClr val="tx1"/>
              </a:buClr>
            </a:pPr>
            <a:r>
              <a:rPr lang="en-US" sz="2800" dirty="0"/>
              <a:t>Contributions exceeding expectations rewarded with greater compensation and/or awards</a:t>
            </a:r>
          </a:p>
          <a:p>
            <a:pPr marL="469106" lvl="2" indent="-169069">
              <a:lnSpc>
                <a:spcPct val="150000"/>
              </a:lnSpc>
              <a:spcAft>
                <a:spcPts val="900"/>
              </a:spcAft>
              <a:buFont typeface="Wingdings" pitchFamily="2" charset="2"/>
              <a:buChar char="§"/>
            </a:pPr>
            <a:endParaRPr lang="en-US" sz="2800" dirty="0"/>
          </a:p>
          <a:p>
            <a:pPr marL="169069" lvl="1" indent="-169069">
              <a:lnSpc>
                <a:spcPct val="150000"/>
              </a:lnSpc>
              <a:spcAft>
                <a:spcPts val="900"/>
              </a:spcAft>
              <a:buNone/>
            </a:pPr>
            <a:endParaRPr lang="en-US" sz="2800" dirty="0"/>
          </a:p>
        </p:txBody>
      </p:sp>
      <p:sp>
        <p:nvSpPr>
          <p:cNvPr id="4" name="Slide Number Placeholder 3">
            <a:extLst>
              <a:ext uri="{FF2B5EF4-FFF2-40B4-BE49-F238E27FC236}">
                <a16:creationId xmlns:a16="http://schemas.microsoft.com/office/drawing/2014/main" id="{B9071A59-C5A0-40E7-8DD9-FC4AC169737A}"/>
              </a:ext>
            </a:extLst>
          </p:cNvPr>
          <p:cNvSpPr>
            <a:spLocks noGrp="1"/>
          </p:cNvSpPr>
          <p:nvPr>
            <p:ph type="sldNum" sz="quarter" idx="12"/>
          </p:nvPr>
        </p:nvSpPr>
        <p:spPr>
          <a:xfrm>
            <a:off x="7600950" y="6707051"/>
            <a:ext cx="1543050" cy="150949"/>
          </a:xfrm>
        </p:spPr>
        <p:txBody>
          <a:bodyPr/>
          <a:lstStyle/>
          <a:p>
            <a:fld id="{523E0FDF-8E59-430F-92B8-E889BF5BE0BA}" type="slidenum">
              <a:rPr lang="en-US" smtClean="0"/>
              <a:t>9</a:t>
            </a:fld>
            <a:endParaRPr lang="en-US" dirty="0"/>
          </a:p>
        </p:txBody>
      </p:sp>
    </p:spTree>
  </p:cSld>
  <p:clrMapOvr>
    <a:masterClrMapping/>
  </p:clrMapOvr>
</p:sld>
</file>

<file path=ppt/theme/theme1.xml><?xml version="1.0" encoding="utf-8"?>
<a:theme xmlns:a="http://schemas.openxmlformats.org/drawingml/2006/main" name="New AcqDemo HCI Combined Template 28 March 201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AcqDemo HCI Combined Template 28 March 2017" id="{F4E611EA-5E6A-4EEE-86EF-8BFEDECA0334}" vid="{6F4CF474-8FC6-4A05-8406-227BAC0493A8}"/>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AcqDemo HCI Combined Template 28 March 2017" id="{F4E611EA-5E6A-4EEE-86EF-8BFEDECA0334}" vid="{6F4CF474-8FC6-4A05-8406-227BAC0493A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AcqDemo HCI Combined Template 28 March 2017</Template>
  <TotalTime>71420</TotalTime>
  <Words>18047</Words>
  <Application>Microsoft Office PowerPoint</Application>
  <PresentationFormat>On-screen Show (4:3)</PresentationFormat>
  <Paragraphs>1872</Paragraphs>
  <Slides>82</Slides>
  <Notes>82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82</vt:i4>
      </vt:variant>
    </vt:vector>
  </HeadingPairs>
  <TitlesOfParts>
    <vt:vector size="97" baseType="lpstr">
      <vt:lpstr>Aharoni</vt:lpstr>
      <vt:lpstr>Arial</vt:lpstr>
      <vt:lpstr>Arial Narrow</vt:lpstr>
      <vt:lpstr>Calibri</vt:lpstr>
      <vt:lpstr>Calibri Light</vt:lpstr>
      <vt:lpstr>Calisto MT</vt:lpstr>
      <vt:lpstr>Monotype Sorts</vt:lpstr>
      <vt:lpstr>Symbol</vt:lpstr>
      <vt:lpstr>Tahoma</vt:lpstr>
      <vt:lpstr>Times</vt:lpstr>
      <vt:lpstr>Times New Roman</vt:lpstr>
      <vt:lpstr>Webdings</vt:lpstr>
      <vt:lpstr>Wingdings</vt:lpstr>
      <vt:lpstr>New AcqDemo HCI Combined Template 28 March 2017</vt:lpstr>
      <vt:lpstr>Office Theme</vt:lpstr>
      <vt:lpstr>DoD Civilian Acquisition Workforce Personnel Demonstration Project (AcqDemo)</vt:lpstr>
      <vt:lpstr>PowerPoint Presentation</vt:lpstr>
      <vt:lpstr>I.  INTRODUCTION</vt:lpstr>
      <vt:lpstr>INTRODUCTION Housekeeping, Expectations &amp; Parking Lot</vt:lpstr>
      <vt:lpstr>INTRODUCTION Course Objectives</vt:lpstr>
      <vt:lpstr>INTRODUCTION   Activity: AcqDemo Discussion</vt:lpstr>
      <vt:lpstr>INTRODUCTION Purpose of AcqDemo</vt:lpstr>
      <vt:lpstr>INTRODUCTION AcqDemo Program Evolution</vt:lpstr>
      <vt:lpstr>INTRODUCTION  The Benefits For Employees</vt:lpstr>
      <vt:lpstr>INTRODUCTION  The Benefits for Supervisors</vt:lpstr>
      <vt:lpstr>PowerPoint Presentation</vt:lpstr>
      <vt:lpstr>PowerPoint Presentation</vt:lpstr>
      <vt:lpstr>PowerPoint Presentation</vt:lpstr>
      <vt:lpstr>PowerPoint Presentation</vt:lpstr>
      <vt:lpstr>INTRODUCTION Exclusions</vt:lpstr>
      <vt:lpstr>INTRODUCTION  Conversion Timeline</vt:lpstr>
      <vt:lpstr>INTRODUCTION AcqDemo Conversion Plan</vt:lpstr>
      <vt:lpstr>INTRODUCTION Conversion Readiness Tool</vt:lpstr>
      <vt:lpstr>INTRODUCTION Conversion Automation Tool</vt:lpstr>
      <vt:lpstr>II.  CLASSIFICATION SYSTEM</vt:lpstr>
      <vt:lpstr>CLASSIFICATION Classification Overview</vt:lpstr>
      <vt:lpstr>CLASSIFICATION Classification Authority</vt:lpstr>
      <vt:lpstr>CLASSIFICATION AcqDemo Classification Structure</vt:lpstr>
      <vt:lpstr>CLASSIFICATION Classification Process</vt:lpstr>
      <vt:lpstr>CLASSIFICATION Broadbands</vt:lpstr>
      <vt:lpstr>CLASSIFICATION Transition Example</vt:lpstr>
      <vt:lpstr>CLASSIFICATION Classification Factors</vt:lpstr>
      <vt:lpstr>CLASSIFICATION Descriptors and Discriminators</vt:lpstr>
      <vt:lpstr>CLASSIFICATION Deputies, Supervisors and Team Leaders</vt:lpstr>
      <vt:lpstr>PowerPoint Presentation</vt:lpstr>
      <vt:lpstr>CLASSIFICATION GS Target Career Level Transition to AcqDemo Maximum Broadband Level </vt:lpstr>
      <vt:lpstr>CLASSIFICATION Position Requirements Document (PRD)</vt:lpstr>
      <vt:lpstr>CLASSIFICATION  Position Requirements Document Process</vt:lpstr>
      <vt:lpstr>CLASSIFICATION Activity: Career Path</vt:lpstr>
      <vt:lpstr>CLASSIFICATION Fair Labor Standards Act (FLSA)</vt:lpstr>
      <vt:lpstr>CLASSIFICATION Classification Appeals</vt:lpstr>
      <vt:lpstr>  III.  RECRUITMENT and Staffing</vt:lpstr>
      <vt:lpstr>RECRUITMENT and STAFFING Competitive and Non-Competitive Actions</vt:lpstr>
      <vt:lpstr>RECRUITMENT and STAFFING Types of Appointments</vt:lpstr>
      <vt:lpstr>RECRUITMENT and STAFFING External Hiring Authorities</vt:lpstr>
      <vt:lpstr>RECRUITMENT and STAFFING External Hiring Authorities</vt:lpstr>
      <vt:lpstr>RECRUITMENT and STAFFING External Hiring Authorities</vt:lpstr>
      <vt:lpstr>RECRUITMENT AND STAFFING External Hiring Authorities</vt:lpstr>
      <vt:lpstr>RECRUITMENT and STAFFING Targeted Recruitment and Outreach</vt:lpstr>
      <vt:lpstr>RECRUITMENT and STAFFING Delegated Examining Process</vt:lpstr>
      <vt:lpstr>RECRUITMENT and STAFFING  Internal Staffing Processes</vt:lpstr>
      <vt:lpstr>RECRUITMENT and STAFFING Probationary Periods</vt:lpstr>
      <vt:lpstr>RECRUITMENT and STAFFING Voluntary Emeritus Program</vt:lpstr>
      <vt:lpstr>IV.  PAY ADMINISTRATION</vt:lpstr>
      <vt:lpstr>PAY ADMINISTRATION General Pay Setting</vt:lpstr>
      <vt:lpstr>PAY ADMINISTRATION Calculating WGI Buy-In</vt:lpstr>
      <vt:lpstr>PAY ADMINISTRATION Activity: Calculate WGI Buy-In and New Basic Pay</vt:lpstr>
      <vt:lpstr>PAY ADMINISTRATION Transitioning Employees on Temporary Assignments</vt:lpstr>
      <vt:lpstr>PAY ADMINISTRATION Conversion-Affected Pay Situations</vt:lpstr>
      <vt:lpstr>PAY ADMINISTRATION Determining GS Grade and Pay Equivalency</vt:lpstr>
      <vt:lpstr>V. CONTRIBUTION-BASED COMPENSATION and APPRAISAL SYSTEM (CCAS)</vt:lpstr>
      <vt:lpstr>CCAS  Personnel Policy Board</vt:lpstr>
      <vt:lpstr>CCAS  The CCAS Cycle</vt:lpstr>
      <vt:lpstr>CCAS Contribution Assessment Factors</vt:lpstr>
      <vt:lpstr>CCAS   Descriptors and Discriminators</vt:lpstr>
      <vt:lpstr>CCAS Self and Supervisory Assessments</vt:lpstr>
      <vt:lpstr>CCAS Expected Contribution Range Calculator</vt:lpstr>
      <vt:lpstr>CCAS Broadband Level Numerical Score Ranges</vt:lpstr>
      <vt:lpstr>PowerPoint Presentation</vt:lpstr>
      <vt:lpstr>PowerPoint Presentation</vt:lpstr>
      <vt:lpstr>CCAS  Contribution Recognition Payout Criteria</vt:lpstr>
      <vt:lpstr>CCAS  Quality of Performance</vt:lpstr>
      <vt:lpstr>CCAS  Quality of Performance</vt:lpstr>
      <vt:lpstr>CCAS Quality of Performance</vt:lpstr>
      <vt:lpstr>Inadequate Contribution</vt:lpstr>
      <vt:lpstr>PowerPoint Presentation</vt:lpstr>
      <vt:lpstr>PowerPoint Presentation</vt:lpstr>
      <vt:lpstr>PowerPoint Presentation</vt:lpstr>
      <vt:lpstr>CCAS CCAS Grievance Process</vt:lpstr>
      <vt:lpstr>CCAS Revised RIF Procedures </vt:lpstr>
      <vt:lpstr>PowerPoint Presentation</vt:lpstr>
      <vt:lpstr>VI.  POST-CONVERSION</vt:lpstr>
      <vt:lpstr>POST-CONVERSION Requirements and Options</vt:lpstr>
      <vt:lpstr>POST-CONVERSION Change Management Support and Contact Information</vt:lpstr>
      <vt:lpstr>POST-CONVERSION Activity: The Way Forward Discussion</vt:lpstr>
      <vt:lpstr>DoD Civilian Acquisition Workforce Personnel Demonstration Project (AcqDemo)</vt:lpstr>
      <vt:lpstr>DoD Civilian Acquisition Workforce Personnel Demonstration Project (AcqDemo)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Elements for Human Resources Practitioners</dc:title>
  <dc:subject>AcqDemo HRE HRP</dc:subject>
  <dc:creator>Sharrie Spicher, CCP, HCS</dc:creator>
  <cp:keywords>AcqDemo HRE HRP</cp:keywords>
  <dc:description>Draft 1.0 - 04.02.2012</dc:description>
  <cp:lastModifiedBy>Rincon, Irene - CTR</cp:lastModifiedBy>
  <cp:revision>2011</cp:revision>
  <cp:lastPrinted>2018-02-21T15:44:19Z</cp:lastPrinted>
  <dcterms:created xsi:type="dcterms:W3CDTF">2016-07-29T17:13:10Z</dcterms:created>
  <dcterms:modified xsi:type="dcterms:W3CDTF">2018-05-08T16:39:28Z</dcterms:modified>
</cp:coreProperties>
</file>